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C59A11-5CDC-41E0-B4DE-43319D674FD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60217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59A11-5CDC-41E0-B4DE-43319D674FD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4280773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59A11-5CDC-41E0-B4DE-43319D674FD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1156003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C59A11-5CDC-41E0-B4DE-43319D674FD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254843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C59A11-5CDC-41E0-B4DE-43319D674FD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281544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C59A11-5CDC-41E0-B4DE-43319D674FD7}"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73137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59A11-5CDC-41E0-B4DE-43319D674FD7}"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62230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C59A11-5CDC-41E0-B4DE-43319D674FD7}"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206787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59A11-5CDC-41E0-B4DE-43319D674FD7}"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80977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59A11-5CDC-41E0-B4DE-43319D674FD7}"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283759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C59A11-5CDC-41E0-B4DE-43319D674FD7}"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A24784-C02B-4602-AC4C-D2392288A696}" type="slidenum">
              <a:rPr lang="en-US" smtClean="0"/>
              <a:t>‹#›</a:t>
            </a:fld>
            <a:endParaRPr lang="en-US"/>
          </a:p>
        </p:txBody>
      </p:sp>
    </p:spTree>
    <p:extLst>
      <p:ext uri="{BB962C8B-B14F-4D97-AF65-F5344CB8AC3E}">
        <p14:creationId xmlns:p14="http://schemas.microsoft.com/office/powerpoint/2010/main" val="322482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59A11-5CDC-41E0-B4DE-43319D674FD7}" type="datetimeFigureOut">
              <a:rPr lang="en-US" smtClean="0"/>
              <a:t>12/16/2023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24784-C02B-4602-AC4C-D2392288A696}" type="slidenum">
              <a:rPr lang="en-US" smtClean="0"/>
              <a:t>‹#›</a:t>
            </a:fld>
            <a:endParaRPr lang="en-US"/>
          </a:p>
        </p:txBody>
      </p:sp>
    </p:spTree>
    <p:extLst>
      <p:ext uri="{BB962C8B-B14F-4D97-AF65-F5344CB8AC3E}">
        <p14:creationId xmlns:p14="http://schemas.microsoft.com/office/powerpoint/2010/main" val="1806477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m/imgres?imgurl=www.dowagro.com/about/images/group.jpg&amp;imgrefurl=http://www.dowagro.com/about/who/&amp;h=200&amp;w=200&amp;prev=/images?q=business+people&amp;start=80&amp;svnum=10&amp;hl=en&amp;lr=&amp;ie=UTF-8&amp;oe=UTF-8&amp;s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mages.google.com/imgres?imgurl=www.lpfmworld.com/globe.gif&amp;imgrefurl=http://www.lpfmworld.com/&amp;h=170&amp;w=216&amp;prev=/images?q=globe&amp;start=20&amp;svnum=10&amp;hl=en&amp;lr=&amp;ie=UTF-8&amp;oe=UTF-8&amp;s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mages.google.com/imgres?imgurl=www.trinetsystems.com/images/connectivity.jpg&amp;imgrefurl=http://www.trinetsystems.com/products_structured.html&amp;h=156&amp;w=161&amp;prev=/images?q=connectivity&amp;svnum=10&amp;hl=en&amp;lr=&amp;ie=UTF-8&amp;oe=UTF-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s.google.com/imgres?imgurl=www.atpm.com/6.08/images/gui-fett-window.gif&amp;imgrefurl=http://www.atpm.com/6.08/gui-junkie.shtml&amp;h=243&amp;w=249&amp;prev=/images?q=gui&amp;svnum=10&amp;hl=en&amp;lr=&amp;ie=UTF-8&amp;oe=UTF-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imgres?imgurl=itd.usd259.com/resources/images/gateway.jpg&amp;imgrefurl=http://itd.usd259.com/resources/hardware/hardware.htm&amp;h=157&amp;w=155&amp;prev=/images?q=dell+computers&amp;svnum=10&amp;hl=en&amp;lr=&amp;ie=UTF-8&amp;oe=UTF-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Fundamentals of Millennium Entrepreneurship</a:t>
            </a:r>
          </a:p>
        </p:txBody>
      </p:sp>
      <p:sp>
        <p:nvSpPr>
          <p:cNvPr id="3" name="Subtitle 2"/>
          <p:cNvSpPr>
            <a:spLocks noGrp="1"/>
          </p:cNvSpPr>
          <p:nvPr>
            <p:ph type="subTitle" idx="1"/>
          </p:nvPr>
        </p:nvSpPr>
        <p:spPr>
          <a:xfrm>
            <a:off x="6558395" y="6172200"/>
            <a:ext cx="2620241" cy="685800"/>
          </a:xfrm>
        </p:spPr>
        <p:txBody>
          <a:bodyPr>
            <a:normAutofit/>
          </a:bodyPr>
          <a:lstStyle/>
          <a:p>
            <a:r>
              <a:rPr lang="en-US" sz="2000" dirty="0" smtClean="0">
                <a:solidFill>
                  <a:schemeClr val="tx1"/>
                </a:solidFill>
              </a:rPr>
              <a:t>Made by </a:t>
            </a:r>
            <a:r>
              <a:rPr lang="en-US" sz="2000" dirty="0" err="1" smtClean="0">
                <a:solidFill>
                  <a:schemeClr val="tx1"/>
                </a:solidFill>
              </a:rPr>
              <a:t>Affan</a:t>
            </a:r>
            <a:endParaRPr lang="en-US" sz="2000" dirty="0">
              <a:solidFill>
                <a:schemeClr val="tx1"/>
              </a:solidFill>
            </a:endParaRPr>
          </a:p>
        </p:txBody>
      </p:sp>
    </p:spTree>
    <p:extLst>
      <p:ext uri="{BB962C8B-B14F-4D97-AF65-F5344CB8AC3E}">
        <p14:creationId xmlns:p14="http://schemas.microsoft.com/office/powerpoint/2010/main" val="163106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Fundamentals of Millennium Entrepreneurship</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is an entrepreneur? </a:t>
            </a:r>
          </a:p>
          <a:p>
            <a:r>
              <a:rPr lang="en-US" dirty="0" smtClean="0"/>
              <a:t>Webster’s dictionary describes it as one</a:t>
            </a:r>
          </a:p>
          <a:p>
            <a:r>
              <a:rPr lang="en-US" dirty="0" smtClean="0"/>
              <a:t>Who organizes, manages, and assumes the</a:t>
            </a:r>
          </a:p>
          <a:p>
            <a:r>
              <a:rPr lang="en-US" dirty="0" smtClean="0"/>
              <a:t>risks of a business.  </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4800600"/>
            <a:ext cx="17430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15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b="1" dirty="0"/>
          </a:p>
        </p:txBody>
      </p:sp>
      <p:sp>
        <p:nvSpPr>
          <p:cNvPr id="3" name="Content Placeholder 2"/>
          <p:cNvSpPr>
            <a:spLocks noGrp="1"/>
          </p:cNvSpPr>
          <p:nvPr>
            <p:ph idx="1"/>
          </p:nvPr>
        </p:nvSpPr>
        <p:spPr>
          <a:noFill/>
          <a:ln w="9525">
            <a:noFill/>
          </a:ln>
        </p:spPr>
        <p:txBody>
          <a:bodyPr/>
          <a:lstStyle/>
          <a:p>
            <a:endParaRPr lang="en-US" b="1" dirty="0" smtClean="0">
              <a:cs typeface="Times New Roman" panose="02020603050405020304" pitchFamily="18" charset="0"/>
            </a:endParaRPr>
          </a:p>
          <a:p>
            <a:r>
              <a:rPr lang="en-US" b="1" dirty="0" smtClean="0">
                <a:cs typeface="Times New Roman" panose="02020603050405020304" pitchFamily="18" charset="0"/>
              </a:rPr>
              <a:t>Why is business changing?</a:t>
            </a:r>
          </a:p>
          <a:p>
            <a:pPr marL="0" indent="0">
              <a:buNone/>
            </a:pPr>
            <a:r>
              <a:rPr lang="en-US" dirty="0" smtClean="0">
                <a:cs typeface="Times New Roman" panose="02020603050405020304" pitchFamily="18" charset="0"/>
              </a:rPr>
              <a:t>During the past 100 years small, efficient, and manageable companies have become large unmanageable bureaucratic organizations. </a:t>
            </a:r>
            <a:endParaRPr lang="en-US" dirty="0"/>
          </a:p>
        </p:txBody>
      </p:sp>
      <p:pic>
        <p:nvPicPr>
          <p:cNvPr id="5" name="Picture 4" descr="group">
            <a:hlinkClick r:id="rId2"/>
          </p:cNvPr>
          <p:cNvPicPr>
            <a:picLocks noChangeAspect="1"/>
          </p:cNvPicPr>
          <p:nvPr/>
        </p:nvPicPr>
        <p:blipFill>
          <a:blip r:embed="rId3"/>
          <a:stretch>
            <a:fillRect/>
          </a:stretch>
        </p:blipFill>
        <p:spPr>
          <a:xfrm>
            <a:off x="6781800" y="4876800"/>
            <a:ext cx="1524000" cy="1524000"/>
          </a:xfrm>
          <a:prstGeom prst="rect">
            <a:avLst/>
          </a:prstGeom>
          <a:noFill/>
          <a:ln w="9525">
            <a:noFill/>
          </a:ln>
        </p:spPr>
      </p:pic>
    </p:spTree>
    <p:extLst>
      <p:ext uri="{BB962C8B-B14F-4D97-AF65-F5344CB8AC3E}">
        <p14:creationId xmlns:p14="http://schemas.microsoft.com/office/powerpoint/2010/main" val="5156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dirty="0"/>
          </a:p>
        </p:txBody>
      </p:sp>
      <p:sp>
        <p:nvSpPr>
          <p:cNvPr id="3" name="Content Placeholder 2"/>
          <p:cNvSpPr>
            <a:spLocks noGrp="1"/>
          </p:cNvSpPr>
          <p:nvPr>
            <p:ph idx="1"/>
          </p:nvPr>
        </p:nvSpPr>
        <p:spPr/>
        <p:txBody>
          <a:bodyPr/>
          <a:lstStyle/>
          <a:p>
            <a:pPr marL="0" indent="0">
              <a:buNone/>
            </a:pPr>
            <a:endParaRPr lang="en-US" dirty="0" smtClean="0">
              <a:cs typeface="Times New Roman" panose="02020603050405020304" pitchFamily="18" charset="0"/>
            </a:endParaRPr>
          </a:p>
          <a:p>
            <a:pPr marL="0" indent="0">
              <a:buNone/>
            </a:pPr>
            <a:r>
              <a:rPr lang="en-US" dirty="0" smtClean="0">
                <a:cs typeface="Times New Roman" panose="02020603050405020304" pitchFamily="18" charset="0"/>
              </a:rPr>
              <a:t>Combine bureaucratic practices, with global competition from countries where labor costs were lower, work ethic remained, and hungry entrepreneurs sensed opportunity.  The corporate crash was inevitable.</a:t>
            </a:r>
            <a:endParaRPr lang="en-US" dirty="0"/>
          </a:p>
        </p:txBody>
      </p:sp>
      <p:pic>
        <p:nvPicPr>
          <p:cNvPr id="4" name="Picture 3" descr="globe">
            <a:hlinkClick r:id="rId2"/>
          </p:cNvPr>
          <p:cNvPicPr>
            <a:picLocks noChangeAspect="1"/>
          </p:cNvPicPr>
          <p:nvPr/>
        </p:nvPicPr>
        <p:blipFill>
          <a:blip r:embed="rId3"/>
          <a:stretch>
            <a:fillRect/>
          </a:stretch>
        </p:blipFill>
        <p:spPr>
          <a:xfrm>
            <a:off x="6934200" y="5105400"/>
            <a:ext cx="1524000" cy="1219200"/>
          </a:xfrm>
          <a:prstGeom prst="rect">
            <a:avLst/>
          </a:prstGeom>
          <a:noFill/>
          <a:ln w="9525">
            <a:noFill/>
          </a:ln>
        </p:spPr>
      </p:pic>
    </p:spTree>
    <p:extLst>
      <p:ext uri="{BB962C8B-B14F-4D97-AF65-F5344CB8AC3E}">
        <p14:creationId xmlns:p14="http://schemas.microsoft.com/office/powerpoint/2010/main" val="36931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dirty="0"/>
          </a:p>
        </p:txBody>
      </p:sp>
      <p:sp>
        <p:nvSpPr>
          <p:cNvPr id="3" name="Content Placeholder 2"/>
          <p:cNvSpPr>
            <a:spLocks noGrp="1"/>
          </p:cNvSpPr>
          <p:nvPr>
            <p:ph idx="1"/>
          </p:nvPr>
        </p:nvSpPr>
        <p:spPr/>
        <p:txBody>
          <a:bodyPr>
            <a:normAutofit/>
          </a:bodyPr>
          <a:lstStyle/>
          <a:p>
            <a:pPr>
              <a:buNone/>
            </a:pPr>
            <a:r>
              <a:rPr lang="en-US" sz="2800" dirty="0" smtClean="0">
                <a:cs typeface="Times New Roman" panose="02020603050405020304" pitchFamily="18" charset="0"/>
              </a:rPr>
              <a:t>Industries are evolving and transforming at a puzzling</a:t>
            </a:r>
          </a:p>
          <a:p>
            <a:pPr>
              <a:buNone/>
            </a:pPr>
            <a:r>
              <a:rPr lang="en-US" sz="2800" dirty="0" smtClean="0">
                <a:cs typeface="Times New Roman" panose="02020603050405020304" pitchFamily="18" charset="0"/>
              </a:rPr>
              <a:t>pace.  </a:t>
            </a:r>
          </a:p>
          <a:p>
            <a:pPr>
              <a:buNone/>
            </a:pPr>
            <a:r>
              <a:rPr lang="en-US" sz="2800" dirty="0" smtClean="0">
                <a:cs typeface="Times New Roman" panose="02020603050405020304" pitchFamily="18" charset="0"/>
              </a:rPr>
              <a:t>It took radio 38 years to reach 50 million listeners. </a:t>
            </a:r>
          </a:p>
          <a:p>
            <a:pPr>
              <a:buNone/>
            </a:pPr>
            <a:r>
              <a:rPr lang="en-US" sz="2800" dirty="0" smtClean="0">
                <a:cs typeface="Times New Roman" panose="02020603050405020304" pitchFamily="18" charset="0"/>
              </a:rPr>
              <a:t>It took television 13 years to reach 50 million viewers.  </a:t>
            </a:r>
          </a:p>
          <a:p>
            <a:pPr>
              <a:buNone/>
            </a:pPr>
            <a:r>
              <a:rPr lang="en-US" sz="2800" dirty="0" smtClean="0">
                <a:cs typeface="Times New Roman" panose="02020603050405020304" pitchFamily="18" charset="0"/>
              </a:rPr>
              <a:t>It took the Internet only 5 years to reach 50 million </a:t>
            </a:r>
          </a:p>
          <a:p>
            <a:pPr>
              <a:buNone/>
            </a:pPr>
            <a:r>
              <a:rPr lang="en-US" sz="2800" dirty="0" smtClean="0">
                <a:cs typeface="Times New Roman" panose="02020603050405020304" pitchFamily="18" charset="0"/>
              </a:rPr>
              <a:t>u</a:t>
            </a:r>
            <a:r>
              <a:rPr lang="en-US" sz="2800" dirty="0" smtClean="0">
                <a:cs typeface="Times New Roman" panose="02020603050405020304" pitchFamily="18" charset="0"/>
              </a:rPr>
              <a:t>sers.</a:t>
            </a:r>
            <a:endParaRPr lang="en-US" sz="2800" dirty="0"/>
          </a:p>
        </p:txBody>
      </p:sp>
      <p:pic>
        <p:nvPicPr>
          <p:cNvPr id="4" name="Picture 3" descr="connectivity">
            <a:hlinkClick r:id="rId2"/>
          </p:cNvPr>
          <p:cNvPicPr>
            <a:picLocks noChangeAspect="1"/>
          </p:cNvPicPr>
          <p:nvPr/>
        </p:nvPicPr>
        <p:blipFill>
          <a:blip r:embed="rId3"/>
          <a:stretch>
            <a:fillRect/>
          </a:stretch>
        </p:blipFill>
        <p:spPr>
          <a:xfrm>
            <a:off x="6781800" y="5135562"/>
            <a:ext cx="1447800" cy="1417638"/>
          </a:xfrm>
          <a:prstGeom prst="rect">
            <a:avLst/>
          </a:prstGeom>
          <a:noFill/>
          <a:ln w="9525">
            <a:noFill/>
          </a:ln>
        </p:spPr>
      </p:pic>
    </p:spTree>
    <p:extLst>
      <p:ext uri="{BB962C8B-B14F-4D97-AF65-F5344CB8AC3E}">
        <p14:creationId xmlns:p14="http://schemas.microsoft.com/office/powerpoint/2010/main" val="390199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dirty="0"/>
          </a:p>
        </p:txBody>
      </p:sp>
      <p:sp>
        <p:nvSpPr>
          <p:cNvPr id="3" name="Content Placeholder 2"/>
          <p:cNvSpPr>
            <a:spLocks noGrp="1"/>
          </p:cNvSpPr>
          <p:nvPr>
            <p:ph idx="1"/>
          </p:nvPr>
        </p:nvSpPr>
        <p:spPr/>
        <p:txBody>
          <a:bodyPr/>
          <a:lstStyle/>
          <a:p>
            <a:pPr marL="0" indent="0">
              <a:buNone/>
            </a:pPr>
            <a:r>
              <a:rPr lang="en-US" dirty="0" smtClean="0">
                <a:cs typeface="Times New Roman" panose="02020603050405020304" pitchFamily="18" charset="0"/>
              </a:rPr>
              <a:t>Steve Jobs of Apple Computer toured Xerox in the late 70s and was introduced to graphical user interface.  Xerox did not recognize the potential and Jobs did.  Today, most PCs operate with an interface descending from this innovation.</a:t>
            </a:r>
          </a:p>
          <a:p>
            <a:endParaRPr lang="en-US" dirty="0"/>
          </a:p>
        </p:txBody>
      </p:sp>
      <p:pic>
        <p:nvPicPr>
          <p:cNvPr id="5" name="Picture 4" descr="gui-fett-window">
            <a:hlinkClick r:id="rId2"/>
          </p:cNvPr>
          <p:cNvPicPr>
            <a:picLocks noChangeAspect="1"/>
          </p:cNvPicPr>
          <p:nvPr/>
        </p:nvPicPr>
        <p:blipFill>
          <a:blip r:embed="rId3"/>
          <a:stretch>
            <a:fillRect/>
          </a:stretch>
        </p:blipFill>
        <p:spPr>
          <a:xfrm>
            <a:off x="6629400" y="4800600"/>
            <a:ext cx="1447800" cy="1420813"/>
          </a:xfrm>
          <a:prstGeom prst="rect">
            <a:avLst/>
          </a:prstGeom>
          <a:noFill/>
          <a:ln w="9525">
            <a:noFill/>
          </a:ln>
        </p:spPr>
      </p:pic>
    </p:spTree>
    <p:extLst>
      <p:ext uri="{BB962C8B-B14F-4D97-AF65-F5344CB8AC3E}">
        <p14:creationId xmlns:p14="http://schemas.microsoft.com/office/powerpoint/2010/main" val="169051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dirty="0"/>
          </a:p>
        </p:txBody>
      </p:sp>
      <p:sp>
        <p:nvSpPr>
          <p:cNvPr id="3" name="Content Placeholder 2"/>
          <p:cNvSpPr>
            <a:spLocks noGrp="1"/>
          </p:cNvSpPr>
          <p:nvPr>
            <p:ph idx="1"/>
          </p:nvPr>
        </p:nvSpPr>
        <p:spPr/>
        <p:txBody>
          <a:bodyPr/>
          <a:lstStyle/>
          <a:p>
            <a:pPr marL="0" indent="0">
              <a:buNone/>
            </a:pPr>
            <a:r>
              <a:rPr lang="en-US" sz="2800" dirty="0" smtClean="0">
                <a:cs typeface="Times New Roman" panose="02020603050405020304" pitchFamily="18" charset="0"/>
              </a:rPr>
              <a:t>Computer technologies were first pioneered by IBM with patents, scientists, and the R&amp;D to go to market, but the minicomputer market was created by entrepreneurs at Digital and the computer work station at Sun Microsystems.  IBM had the lead in technology, but not the entrepreneurial mindset.</a:t>
            </a:r>
          </a:p>
          <a:p>
            <a:endParaRPr lang="en-US" dirty="0"/>
          </a:p>
        </p:txBody>
      </p:sp>
      <p:pic>
        <p:nvPicPr>
          <p:cNvPr id="4" name="Picture 3" descr="gateway">
            <a:hlinkClick r:id="rId2"/>
          </p:cNvPr>
          <p:cNvPicPr>
            <a:picLocks noChangeAspect="1"/>
          </p:cNvPicPr>
          <p:nvPr/>
        </p:nvPicPr>
        <p:blipFill>
          <a:blip r:embed="rId3"/>
          <a:stretch>
            <a:fillRect/>
          </a:stretch>
        </p:blipFill>
        <p:spPr>
          <a:xfrm>
            <a:off x="6172200" y="4953000"/>
            <a:ext cx="1752600" cy="1600200"/>
          </a:xfrm>
          <a:prstGeom prst="rect">
            <a:avLst/>
          </a:prstGeom>
          <a:noFill/>
          <a:ln w="9525">
            <a:noFill/>
          </a:ln>
        </p:spPr>
      </p:pic>
    </p:spTree>
    <p:extLst>
      <p:ext uri="{BB962C8B-B14F-4D97-AF65-F5344CB8AC3E}">
        <p14:creationId xmlns:p14="http://schemas.microsoft.com/office/powerpoint/2010/main" val="203483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Fundamentals of Millennium Entrepreneurship</a:t>
            </a:r>
            <a:endParaRPr lang="en-US" dirty="0"/>
          </a:p>
        </p:txBody>
      </p:sp>
      <p:sp>
        <p:nvSpPr>
          <p:cNvPr id="3" name="Content Placeholder 2"/>
          <p:cNvSpPr>
            <a:spLocks noGrp="1"/>
          </p:cNvSpPr>
          <p:nvPr>
            <p:ph idx="1"/>
          </p:nvPr>
        </p:nvSpPr>
        <p:spPr/>
        <p:txBody>
          <a:bodyPr/>
          <a:lstStyle/>
          <a:p>
            <a:pPr>
              <a:lnSpc>
                <a:spcPct val="90000"/>
              </a:lnSpc>
              <a:buNone/>
            </a:pPr>
            <a:r>
              <a:rPr lang="en-US" dirty="0" smtClean="0">
                <a:cs typeface="Times New Roman" panose="02020603050405020304" pitchFamily="18" charset="0"/>
              </a:rPr>
              <a:t> </a:t>
            </a:r>
          </a:p>
          <a:p>
            <a:pPr>
              <a:lnSpc>
                <a:spcPct val="90000"/>
              </a:lnSpc>
              <a:buNone/>
            </a:pPr>
            <a:r>
              <a:rPr lang="en-US" dirty="0" smtClean="0">
                <a:cs typeface="Times New Roman" panose="02020603050405020304" pitchFamily="18" charset="0"/>
              </a:rPr>
              <a:t>Innovation does not only involve </a:t>
            </a:r>
            <a:r>
              <a:rPr lang="en-US" dirty="0" err="1" smtClean="0">
                <a:cs typeface="Times New Roman" panose="02020603050405020304" pitchFamily="18" charset="0"/>
              </a:rPr>
              <a:t>technology.It</a:t>
            </a:r>
            <a:endParaRPr lang="en-US" dirty="0" smtClean="0">
              <a:cs typeface="Times New Roman" panose="02020603050405020304" pitchFamily="18" charset="0"/>
            </a:endParaRPr>
          </a:p>
          <a:p>
            <a:pPr>
              <a:lnSpc>
                <a:spcPct val="90000"/>
              </a:lnSpc>
              <a:buNone/>
            </a:pPr>
            <a:r>
              <a:rPr lang="en-US" dirty="0" smtClean="0">
                <a:cs typeface="Times New Roman" panose="02020603050405020304" pitchFamily="18" charset="0"/>
              </a:rPr>
              <a:t> can represent unique distribution strategies like</a:t>
            </a:r>
          </a:p>
          <a:p>
            <a:pPr>
              <a:lnSpc>
                <a:spcPct val="90000"/>
              </a:lnSpc>
              <a:buNone/>
            </a:pPr>
            <a:r>
              <a:rPr lang="en-US" dirty="0" smtClean="0">
                <a:cs typeface="Times New Roman" panose="02020603050405020304" pitchFamily="18" charset="0"/>
              </a:rPr>
              <a:t> Sears and Roebuck and Amazon.com, pricing</a:t>
            </a:r>
          </a:p>
          <a:p>
            <a:pPr>
              <a:lnSpc>
                <a:spcPct val="90000"/>
              </a:lnSpc>
              <a:buNone/>
            </a:pPr>
            <a:r>
              <a:rPr lang="en-US" dirty="0" smtClean="0">
                <a:cs typeface="Times New Roman" panose="02020603050405020304" pitchFamily="18" charset="0"/>
              </a:rPr>
              <a:t> strategies like Home Depot and Charles Schwab,</a:t>
            </a:r>
          </a:p>
          <a:p>
            <a:pPr>
              <a:lnSpc>
                <a:spcPct val="90000"/>
              </a:lnSpc>
              <a:buNone/>
            </a:pPr>
            <a:r>
              <a:rPr lang="en-US" dirty="0" smtClean="0">
                <a:cs typeface="Times New Roman" panose="02020603050405020304" pitchFamily="18" charset="0"/>
              </a:rPr>
              <a:t> or convenience like McDonalds and Starbucks.  </a:t>
            </a:r>
          </a:p>
          <a:p>
            <a:endParaRPr lang="en-US" dirty="0"/>
          </a:p>
        </p:txBody>
      </p:sp>
      <p:pic>
        <p:nvPicPr>
          <p:cNvPr id="5" name="Picture 4" descr="McDonald's restaurant with Flag"/>
          <p:cNvPicPr>
            <a:picLocks noChangeAspect="1"/>
          </p:cNvPicPr>
          <p:nvPr/>
        </p:nvPicPr>
        <p:blipFill>
          <a:blip r:embed="rId2"/>
          <a:stretch>
            <a:fillRect/>
          </a:stretch>
        </p:blipFill>
        <p:spPr>
          <a:xfrm>
            <a:off x="6210300" y="5105400"/>
            <a:ext cx="1714500" cy="1600200"/>
          </a:xfrm>
          <a:prstGeom prst="rect">
            <a:avLst/>
          </a:prstGeom>
          <a:noFill/>
          <a:ln w="9525">
            <a:noFill/>
          </a:ln>
        </p:spPr>
      </p:pic>
    </p:spTree>
    <p:extLst>
      <p:ext uri="{BB962C8B-B14F-4D97-AF65-F5344CB8AC3E}">
        <p14:creationId xmlns:p14="http://schemas.microsoft.com/office/powerpoint/2010/main" val="340919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smtClean="0"/>
              <a:t>THANK YOU!</a:t>
            </a:r>
            <a:r>
              <a:rPr lang="en-US" dirty="0" smtClean="0"/>
              <a:t> </a:t>
            </a:r>
            <a:endParaRPr lang="en-US" dirty="0"/>
          </a:p>
        </p:txBody>
      </p:sp>
      <p:sp>
        <p:nvSpPr>
          <p:cNvPr id="3" name="Subtitle 2"/>
          <p:cNvSpPr>
            <a:spLocks noGrp="1"/>
          </p:cNvSpPr>
          <p:nvPr>
            <p:ph type="subTitle" idx="1"/>
          </p:nvPr>
        </p:nvSpPr>
        <p:spPr>
          <a:xfrm>
            <a:off x="6558395" y="6172200"/>
            <a:ext cx="2620241" cy="685800"/>
          </a:xfrm>
        </p:spPr>
        <p:txBody>
          <a:bodyPr>
            <a:normAutofit/>
          </a:bodyPr>
          <a:lstStyle/>
          <a:p>
            <a:r>
              <a:rPr lang="en-US" sz="2000" dirty="0" smtClean="0">
                <a:solidFill>
                  <a:schemeClr val="tx1"/>
                </a:solidFill>
              </a:rPr>
              <a:t>Made by </a:t>
            </a:r>
            <a:r>
              <a:rPr lang="en-US" sz="2000" dirty="0" err="1" smtClean="0">
                <a:solidFill>
                  <a:schemeClr val="tx1"/>
                </a:solidFill>
              </a:rPr>
              <a:t>Affan</a:t>
            </a:r>
            <a:endParaRPr lang="en-US" sz="2000" dirty="0">
              <a:solidFill>
                <a:schemeClr val="tx1"/>
              </a:solidFill>
            </a:endParaRPr>
          </a:p>
        </p:txBody>
      </p:sp>
    </p:spTree>
    <p:extLst>
      <p:ext uri="{BB962C8B-B14F-4D97-AF65-F5344CB8AC3E}">
        <p14:creationId xmlns:p14="http://schemas.microsoft.com/office/powerpoint/2010/main" val="1564407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298</Words>
  <Application>Microsoft Office PowerPoint</Application>
  <PresentationFormat>On-screen Show (4:3)</PresentationFormat>
  <Paragraphs>35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Fundamentals of Millennium Entrepreneurship</vt:lpstr>
      <vt:lpstr>Fundamentals of Millennium Entrepreneurship</vt:lpstr>
      <vt:lpstr>Fundamentals of Millennium Entrepreneurship</vt:lpstr>
      <vt:lpstr>Fundamentals of Millennium Entrepreneurship</vt:lpstr>
      <vt:lpstr>Fundamentals of Millennium Entrepreneurship</vt:lpstr>
      <vt:lpstr>Fundamentals of Millennium Entrepreneurship</vt:lpstr>
      <vt:lpstr>Fundamentals of Millennium Entrepreneurship</vt:lpstr>
      <vt:lpstr>Fundamentals of Millennium Entrepreneurship</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Millennium Entrepreneurship</dc:title>
  <dc:creator>Dell</dc:creator>
  <cp:lastModifiedBy>Dell</cp:lastModifiedBy>
  <cp:revision>4</cp:revision>
  <dcterms:created xsi:type="dcterms:W3CDTF">2023-12-16T17:10:56Z</dcterms:created>
  <dcterms:modified xsi:type="dcterms:W3CDTF">2023-12-16T17:44:20Z</dcterms:modified>
</cp:coreProperties>
</file>