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41" r:id="rId5"/>
    <p:sldId id="307" r:id="rId6"/>
    <p:sldId id="318" r:id="rId7"/>
    <p:sldId id="347" r:id="rId8"/>
    <p:sldId id="348" r:id="rId9"/>
    <p:sldId id="349" r:id="rId10"/>
    <p:sldId id="350" r:id="rId11"/>
    <p:sldId id="351" r:id="rId12"/>
    <p:sldId id="342" r:id="rId13"/>
    <p:sldId id="352" r:id="rId14"/>
    <p:sldId id="3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8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924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50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107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642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754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660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132E39A-06AB-433D-8D18-6ED30071CC8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ECA0-A7B6-41C8-B6EC-A4E42EA0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1388648"/>
            <a:ext cx="10363200" cy="1390177"/>
          </a:xfrm>
        </p:spPr>
        <p:txBody>
          <a:bodyPr>
            <a:normAutofit fontScale="90000"/>
          </a:bodyPr>
          <a:lstStyle/>
          <a:p>
            <a:r>
              <a:rPr lang="en-US" altLang="ko-KR" sz="8800" dirty="0"/>
              <a:t>Ch8 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89C93-6496-48D9-8D5C-9388E931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7" y="3131819"/>
            <a:ext cx="10456355" cy="249114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Convolutional Neural Network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CB6AA5-E065-4588-90C8-22C2DCC44E14}"/>
              </a:ext>
            </a:extLst>
          </p:cNvPr>
          <p:cNvSpPr/>
          <p:nvPr/>
        </p:nvSpPr>
        <p:spPr>
          <a:xfrm>
            <a:off x="9815513" y="71438"/>
            <a:ext cx="2303256" cy="87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32658-EC39-43CB-8221-D15EFFA34182}"/>
              </a:ext>
            </a:extLst>
          </p:cNvPr>
          <p:cNvSpPr txBox="1"/>
          <p:nvPr/>
        </p:nvSpPr>
        <p:spPr>
          <a:xfrm>
            <a:off x="8621487" y="5931725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12191682  </a:t>
            </a:r>
            <a:r>
              <a:rPr lang="ko-KR" altLang="en-US" sz="2400" dirty="0" err="1">
                <a:latin typeface="+mj-ea"/>
                <a:ea typeface="+mj-ea"/>
              </a:rPr>
              <a:t>진태균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4800" b="1" dirty="0">
                <a:solidFill>
                  <a:schemeClr val="tx1"/>
                </a:solidFill>
              </a:rPr>
              <a:t>onvolutional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eural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0A170-DD6E-46D1-B496-177D76EA729C}"/>
              </a:ext>
            </a:extLst>
          </p:cNvPr>
          <p:cNvSpPr txBox="1"/>
          <p:nvPr/>
        </p:nvSpPr>
        <p:spPr>
          <a:xfrm>
            <a:off x="1264508" y="2034322"/>
            <a:ext cx="2781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Kernel (3x3x1)</a:t>
            </a:r>
          </a:p>
          <a:p>
            <a:endParaRPr lang="en-US" altLang="ko-KR" sz="3200" dirty="0"/>
          </a:p>
          <a:p>
            <a:r>
              <a:rPr lang="en-US" altLang="ko-KR" sz="3200" dirty="0"/>
              <a:t>1   0   1</a:t>
            </a:r>
          </a:p>
          <a:p>
            <a:r>
              <a:rPr lang="en-US" altLang="ko-KR" sz="3200" dirty="0"/>
              <a:t>0   1   0</a:t>
            </a:r>
          </a:p>
          <a:p>
            <a:r>
              <a:rPr lang="en-US" altLang="ko-KR" sz="3200" dirty="0"/>
              <a:t>1   0   1</a:t>
            </a:r>
            <a:endParaRPr lang="ko-KR" altLang="en-US" sz="3200" dirty="0"/>
          </a:p>
        </p:txBody>
      </p:sp>
      <p:pic>
        <p:nvPicPr>
          <p:cNvPr id="8194" name="Picture 2" descr="Convoluting a 5x5x1 image with a 3x3x1 kernel to get a 3x3x1 convolved feature">
            <a:extLst>
              <a:ext uri="{FF2B5EF4-FFF2-40B4-BE49-F238E27FC236}">
                <a16:creationId xmlns:a16="http://schemas.microsoft.com/office/drawing/2014/main" id="{933EABD6-E55D-4383-BD46-6EDA5AF3FC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4" y="1185520"/>
            <a:ext cx="6146199" cy="44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E08C0D-97AA-47D6-8C51-75DBF11BEBCB}"/>
              </a:ext>
            </a:extLst>
          </p:cNvPr>
          <p:cNvSpPr txBox="1"/>
          <p:nvPr/>
        </p:nvSpPr>
        <p:spPr>
          <a:xfrm>
            <a:off x="5605849" y="5134190"/>
            <a:ext cx="1561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(5x5x1)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0F55D-E4D3-49B0-A475-62A6CC745221}"/>
              </a:ext>
            </a:extLst>
          </p:cNvPr>
          <p:cNvSpPr txBox="1"/>
          <p:nvPr/>
        </p:nvSpPr>
        <p:spPr>
          <a:xfrm>
            <a:off x="5821705" y="5718965"/>
            <a:ext cx="314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222222"/>
                </a:solidFill>
                <a:effectLst/>
                <a:latin typeface="Inter var"/>
              </a:rPr>
              <a:t>Stride Length = 1 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51DFD-7B40-4D3A-8B67-56988E829CF0}"/>
              </a:ext>
            </a:extLst>
          </p:cNvPr>
          <p:cNvSpPr txBox="1"/>
          <p:nvPr/>
        </p:nvSpPr>
        <p:spPr>
          <a:xfrm>
            <a:off x="6845643" y="125253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흑백 이미지일 때</a:t>
            </a:r>
          </a:p>
        </p:txBody>
      </p:sp>
    </p:spTree>
    <p:extLst>
      <p:ext uri="{BB962C8B-B14F-4D97-AF65-F5344CB8AC3E}">
        <p14:creationId xmlns:p14="http://schemas.microsoft.com/office/powerpoint/2010/main" val="26461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4800" b="1" dirty="0">
                <a:solidFill>
                  <a:schemeClr val="tx1"/>
                </a:solidFill>
              </a:rPr>
              <a:t>onvolutional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eural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33684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08C0D-97AA-47D6-8C51-75DBF11BEBCB}"/>
              </a:ext>
            </a:extLst>
          </p:cNvPr>
          <p:cNvSpPr txBox="1"/>
          <p:nvPr/>
        </p:nvSpPr>
        <p:spPr>
          <a:xfrm>
            <a:off x="5605849" y="5134190"/>
            <a:ext cx="1561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(5x5x1)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0F55D-E4D3-49B0-A475-62A6CC745221}"/>
              </a:ext>
            </a:extLst>
          </p:cNvPr>
          <p:cNvSpPr txBox="1"/>
          <p:nvPr/>
        </p:nvSpPr>
        <p:spPr>
          <a:xfrm>
            <a:off x="5821705" y="5718965"/>
            <a:ext cx="314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222222"/>
                </a:solidFill>
                <a:effectLst/>
                <a:latin typeface="Inter var"/>
              </a:rPr>
              <a:t>Stride Length = 1 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51DFD-7B40-4D3A-8B67-56988E829CF0}"/>
              </a:ext>
            </a:extLst>
          </p:cNvPr>
          <p:cNvSpPr txBox="1"/>
          <p:nvPr/>
        </p:nvSpPr>
        <p:spPr>
          <a:xfrm>
            <a:off x="581025" y="1220174"/>
            <a:ext cx="3014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Movement of the kernel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9218" name="Picture 2" descr="Movement of the Kernel">
            <a:extLst>
              <a:ext uri="{FF2B5EF4-FFF2-40B4-BE49-F238E27FC236}">
                <a16:creationId xmlns:a16="http://schemas.microsoft.com/office/drawing/2014/main" id="{723490B0-4310-48ED-9CDE-2B8A775F6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29" y="1791745"/>
            <a:ext cx="31051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onvolution operation on a MxNx3 image matrix with a 3x3x3 Kernel">
            <a:extLst>
              <a:ext uri="{FF2B5EF4-FFF2-40B4-BE49-F238E27FC236}">
                <a16:creationId xmlns:a16="http://schemas.microsoft.com/office/drawing/2014/main" id="{5B48BE4A-1F69-4446-A57E-081C4C5AC9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078230"/>
            <a:ext cx="8250195" cy="46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16BDF3-D3EE-40E4-8614-3504B5C95933}"/>
              </a:ext>
            </a:extLst>
          </p:cNvPr>
          <p:cNvCxnSpPr/>
          <p:nvPr/>
        </p:nvCxnSpPr>
        <p:spPr>
          <a:xfrm flipH="1">
            <a:off x="9703985" y="824757"/>
            <a:ext cx="308919" cy="395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687409-30B4-4820-8648-C785D95E0FA7}"/>
              </a:ext>
            </a:extLst>
          </p:cNvPr>
          <p:cNvSpPr txBox="1"/>
          <p:nvPr/>
        </p:nvSpPr>
        <p:spPr>
          <a:xfrm>
            <a:off x="9741312" y="480983"/>
            <a:ext cx="1141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padding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259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4800" b="1" dirty="0">
                <a:solidFill>
                  <a:schemeClr val="tx1"/>
                </a:solidFill>
              </a:rPr>
              <a:t>onvolutional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eural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1DE05-C203-4437-AE6A-6068F32B50F1}"/>
              </a:ext>
            </a:extLst>
          </p:cNvPr>
          <p:cNvSpPr txBox="1"/>
          <p:nvPr/>
        </p:nvSpPr>
        <p:spPr>
          <a:xfrm>
            <a:off x="132604" y="1192967"/>
            <a:ext cx="11926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Valid Padding : the convolved feature is reduced in </a:t>
            </a:r>
            <a:r>
              <a:rPr lang="en-US" altLang="ko-KR" sz="2400" dirty="0" err="1"/>
              <a:t>dimesionality</a:t>
            </a:r>
            <a:r>
              <a:rPr lang="en-US" altLang="ko-KR" sz="2400" dirty="0"/>
              <a:t> as compared to the input.</a:t>
            </a:r>
          </a:p>
          <a:p>
            <a:endParaRPr lang="en-US" altLang="ko-KR" sz="2400" dirty="0"/>
          </a:p>
          <a:p>
            <a:r>
              <a:rPr lang="en-US" altLang="ko-KR" sz="2400" dirty="0"/>
              <a:t>Same Padding : dimensionality remains the same.</a:t>
            </a:r>
            <a:endParaRPr lang="ko-KR" altLang="en-US" sz="2400" dirty="0"/>
          </a:p>
        </p:txBody>
      </p:sp>
      <p:pic>
        <p:nvPicPr>
          <p:cNvPr id="10246" name="Picture 6" descr="Padding visualization">
            <a:extLst>
              <a:ext uri="{FF2B5EF4-FFF2-40B4-BE49-F238E27FC236}">
                <a16:creationId xmlns:a16="http://schemas.microsoft.com/office/drawing/2014/main" id="{0AFBD6C2-8C8B-4BCD-9D76-393A98F688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" y="3029052"/>
            <a:ext cx="12187919" cy="38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2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4800" b="1" dirty="0">
                <a:solidFill>
                  <a:schemeClr val="tx1"/>
                </a:solidFill>
              </a:rPr>
              <a:t>onvolutional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eural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1DE05-C203-4437-AE6A-6068F32B50F1}"/>
              </a:ext>
            </a:extLst>
          </p:cNvPr>
          <p:cNvSpPr txBox="1"/>
          <p:nvPr/>
        </p:nvSpPr>
        <p:spPr>
          <a:xfrm>
            <a:off x="132604" y="1192967"/>
            <a:ext cx="9575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Pooling is responsible for reducing the spatial size of Convolved Feature.</a:t>
            </a:r>
          </a:p>
          <a:p>
            <a:r>
              <a:rPr lang="en-US" altLang="ko-KR" sz="2400" dirty="0"/>
              <a:t> - to decrease the computational power required to process the data</a:t>
            </a:r>
          </a:p>
          <a:p>
            <a:r>
              <a:rPr lang="en-US" altLang="ko-KR" sz="2400" dirty="0"/>
              <a:t> - to extract dominant features</a:t>
            </a:r>
            <a:endParaRPr lang="ko-KR" altLang="en-US" sz="2400" dirty="0"/>
          </a:p>
        </p:txBody>
      </p:sp>
      <p:pic>
        <p:nvPicPr>
          <p:cNvPr id="11266" name="Picture 2" descr="Types of Pooling">
            <a:extLst>
              <a:ext uri="{FF2B5EF4-FFF2-40B4-BE49-F238E27FC236}">
                <a16:creationId xmlns:a16="http://schemas.microsoft.com/office/drawing/2014/main" id="{655F6519-EDCB-4D17-AA8A-A7605A65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676525"/>
            <a:ext cx="56769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4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4800" b="1" dirty="0">
                <a:solidFill>
                  <a:schemeClr val="tx1"/>
                </a:solidFill>
              </a:rPr>
              <a:t>onvolutional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eural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90" name="Picture 2" descr="FC Layer Classification">
            <a:extLst>
              <a:ext uri="{FF2B5EF4-FFF2-40B4-BE49-F238E27FC236}">
                <a16:creationId xmlns:a16="http://schemas.microsoft.com/office/drawing/2014/main" id="{60697173-E49A-4F6C-9214-C76AEF3FA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86" y="1139034"/>
            <a:ext cx="9371828" cy="54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6CFEC3-E0D5-4EAB-9DCC-443109860690}"/>
              </a:ext>
            </a:extLst>
          </p:cNvPr>
          <p:cNvSpPr/>
          <p:nvPr/>
        </p:nvSpPr>
        <p:spPr>
          <a:xfrm>
            <a:off x="6096000" y="1088552"/>
            <a:ext cx="5012724" cy="565991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9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B610-3BD7-4248-BA1A-71BEFAD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Contents</a:t>
            </a:r>
            <a:endParaRPr lang="ko-KR" altLang="en-US" sz="5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EB865-2B54-4C7F-9BCD-1D43E0BC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Convolutional Neural Network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Kernel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Padding</a:t>
            </a:r>
          </a:p>
          <a:p>
            <a:endParaRPr lang="en-US" altLang="ko-KR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62D994-8C25-46AC-9FBC-DF9D07AC9E1C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84177A-203E-4458-A003-5D6721E6A3BA}"/>
              </a:ext>
            </a:extLst>
          </p:cNvPr>
          <p:cNvSpPr/>
          <p:nvPr/>
        </p:nvSpPr>
        <p:spPr>
          <a:xfrm>
            <a:off x="247403" y="27371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7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What is Convolution?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215735" y="273522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4EBE6-BCD9-4174-BF42-EDCB33B83533}"/>
              </a:ext>
            </a:extLst>
          </p:cNvPr>
          <p:cNvSpPr txBox="1"/>
          <p:nvPr/>
        </p:nvSpPr>
        <p:spPr>
          <a:xfrm>
            <a:off x="1003099" y="1951967"/>
            <a:ext cx="101858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 </a:t>
            </a:r>
            <a:r>
              <a:rPr lang="en-US" altLang="ko-KR" sz="2800" dirty="0">
                <a:solidFill>
                  <a:srgbClr val="FF0000"/>
                </a:solidFill>
              </a:rPr>
              <a:t>convolution</a:t>
            </a:r>
            <a:r>
              <a:rPr lang="en-US" altLang="ko-KR" sz="2800" dirty="0"/>
              <a:t> is a type of matrix operation, consisting of a </a:t>
            </a:r>
            <a:r>
              <a:rPr lang="en-US" altLang="ko-KR" sz="2800" dirty="0">
                <a:solidFill>
                  <a:srgbClr val="FF0000"/>
                </a:solidFill>
              </a:rPr>
              <a:t>kernel</a:t>
            </a:r>
            <a:r>
              <a:rPr lang="en-US" altLang="ko-KR" sz="2800" dirty="0"/>
              <a:t>, </a:t>
            </a:r>
          </a:p>
          <a:p>
            <a:r>
              <a:rPr lang="en-US" altLang="ko-KR" sz="2800" dirty="0"/>
              <a:t>a small matrix of weights, that slides over input data performing </a:t>
            </a:r>
          </a:p>
          <a:p>
            <a:r>
              <a:rPr lang="en-US" altLang="ko-KR" sz="2800" dirty="0"/>
              <a:t>element-wise multiplication with the part of the input it is on, </a:t>
            </a:r>
          </a:p>
          <a:p>
            <a:r>
              <a:rPr lang="en-US" altLang="ko-KR" sz="2800" dirty="0"/>
              <a:t>then summing the results into an output.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516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7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What is Convolution?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215735" y="273522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Machine Learning - Convolution with color images - DEV Community">
            <a:extLst>
              <a:ext uri="{FF2B5EF4-FFF2-40B4-BE49-F238E27FC236}">
                <a16:creationId xmlns:a16="http://schemas.microsoft.com/office/drawing/2014/main" id="{1F26516B-F426-408E-B96D-8F21AD55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04381"/>
            <a:ext cx="8382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9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9869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What is Convolution?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AD99BE9-5C7F-4A2B-9923-5DF230665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09" y="1154110"/>
            <a:ext cx="8211581" cy="551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0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4800" b="1" dirty="0">
                <a:solidFill>
                  <a:schemeClr val="tx1"/>
                </a:solidFill>
              </a:rPr>
              <a:t>onvolutional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eural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B819D-44FF-4600-94AA-0D2F4A32C4ED}"/>
              </a:ext>
            </a:extLst>
          </p:cNvPr>
          <p:cNvSpPr txBox="1"/>
          <p:nvPr/>
        </p:nvSpPr>
        <p:spPr>
          <a:xfrm>
            <a:off x="934170" y="1467005"/>
            <a:ext cx="103236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One of the deep learning algorithm that can take in an input image,</a:t>
            </a:r>
          </a:p>
          <a:p>
            <a:r>
              <a:rPr lang="ko-KR" altLang="en-US" sz="2800" dirty="0"/>
              <a:t> </a:t>
            </a:r>
            <a:r>
              <a:rPr lang="en-US" altLang="ko-KR" sz="2800" dirty="0"/>
              <a:t>assign importance to various aspects in the image, and be able  to </a:t>
            </a:r>
          </a:p>
          <a:p>
            <a:r>
              <a:rPr lang="en-US" altLang="ko-KR" sz="2800" dirty="0"/>
              <a:t> differentiate one from the other.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CE09D3F-212E-477A-AC90-E1C769C4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3047"/>
            <a:ext cx="12191999" cy="396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4800" b="1" dirty="0">
                <a:solidFill>
                  <a:schemeClr val="tx1"/>
                </a:solidFill>
              </a:rPr>
              <a:t>onvolutional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eural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2" name="Picture 2" descr="A CNN sequence to classify handwritten digits">
            <a:extLst>
              <a:ext uri="{FF2B5EF4-FFF2-40B4-BE49-F238E27FC236}">
                <a16:creationId xmlns:a16="http://schemas.microsoft.com/office/drawing/2014/main" id="{B286C659-CADE-4E92-A658-208548AA5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68871"/>
            <a:ext cx="10058400" cy="538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86D595-44C8-4449-BDA8-2AC12EF41CD3}"/>
              </a:ext>
            </a:extLst>
          </p:cNvPr>
          <p:cNvCxnSpPr/>
          <p:nvPr/>
        </p:nvCxnSpPr>
        <p:spPr>
          <a:xfrm flipH="1">
            <a:off x="2965622" y="2063578"/>
            <a:ext cx="308919" cy="395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F9CC51-83C2-4C7E-B3BA-B6F81A051CE7}"/>
              </a:ext>
            </a:extLst>
          </p:cNvPr>
          <p:cNvCxnSpPr/>
          <p:nvPr/>
        </p:nvCxnSpPr>
        <p:spPr>
          <a:xfrm flipH="1">
            <a:off x="2990336" y="2413686"/>
            <a:ext cx="308919" cy="395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8784BF-DC79-4025-87F5-A87378AE558E}"/>
              </a:ext>
            </a:extLst>
          </p:cNvPr>
          <p:cNvCxnSpPr/>
          <p:nvPr/>
        </p:nvCxnSpPr>
        <p:spPr>
          <a:xfrm flipH="1">
            <a:off x="4464909" y="2114162"/>
            <a:ext cx="308919" cy="395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88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4800" b="1" dirty="0">
                <a:solidFill>
                  <a:schemeClr val="tx1"/>
                </a:solidFill>
              </a:rPr>
              <a:t>onvolutional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eural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86D595-44C8-4449-BDA8-2AC12EF41CD3}"/>
              </a:ext>
            </a:extLst>
          </p:cNvPr>
          <p:cNvCxnSpPr/>
          <p:nvPr/>
        </p:nvCxnSpPr>
        <p:spPr>
          <a:xfrm flipH="1">
            <a:off x="2965622" y="2063578"/>
            <a:ext cx="308919" cy="395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F9CC51-83C2-4C7E-B3BA-B6F81A051CE7}"/>
              </a:ext>
            </a:extLst>
          </p:cNvPr>
          <p:cNvCxnSpPr/>
          <p:nvPr/>
        </p:nvCxnSpPr>
        <p:spPr>
          <a:xfrm flipH="1">
            <a:off x="2990336" y="2413686"/>
            <a:ext cx="308919" cy="395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8784BF-DC79-4025-87F5-A87378AE558E}"/>
              </a:ext>
            </a:extLst>
          </p:cNvPr>
          <p:cNvCxnSpPr/>
          <p:nvPr/>
        </p:nvCxnSpPr>
        <p:spPr>
          <a:xfrm flipH="1">
            <a:off x="4464909" y="2114162"/>
            <a:ext cx="308919" cy="395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Flattening of a 3x3 image matrix into a 9x1 vector">
            <a:extLst>
              <a:ext uri="{FF2B5EF4-FFF2-40B4-BE49-F238E27FC236}">
                <a16:creationId xmlns:a16="http://schemas.microsoft.com/office/drawing/2014/main" id="{5EAB9144-A2F9-4669-98AA-4FBD6618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9" y="1416523"/>
            <a:ext cx="4763333" cy="393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AFAB7-DB6D-4797-8059-5957B2501D95}"/>
              </a:ext>
            </a:extLst>
          </p:cNvPr>
          <p:cNvSpPr txBox="1"/>
          <p:nvPr/>
        </p:nvSpPr>
        <p:spPr>
          <a:xfrm>
            <a:off x="6089191" y="1333293"/>
            <a:ext cx="5291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차원의 이미지를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차원 벡터로 나열할 시</a:t>
            </a:r>
            <a:r>
              <a:rPr lang="en-US" altLang="ko-KR" dirty="0">
                <a:latin typeface="+mj-ea"/>
                <a:ea typeface="+mj-ea"/>
              </a:rPr>
              <a:t>, 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기존에 가지고 있던 공간적인 구조 정보가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유실될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공간적인 구조</a:t>
            </a:r>
            <a:r>
              <a:rPr lang="en-US" altLang="ko-KR" dirty="0">
                <a:latin typeface="+mj-ea"/>
                <a:ea typeface="+mj-ea"/>
              </a:rPr>
              <a:t>(spatial structure) </a:t>
            </a:r>
            <a:r>
              <a:rPr lang="ko-KR" altLang="en-US" dirty="0">
                <a:latin typeface="+mj-ea"/>
                <a:ea typeface="+mj-ea"/>
              </a:rPr>
              <a:t>란 거리가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가까운 </a:t>
            </a:r>
            <a:r>
              <a:rPr lang="ko-KR" altLang="en-US" dirty="0" err="1">
                <a:latin typeface="+mj-ea"/>
                <a:ea typeface="+mj-ea"/>
              </a:rPr>
              <a:t>픽셀들끼리의</a:t>
            </a:r>
            <a:r>
              <a:rPr lang="ko-KR" altLang="en-US" dirty="0">
                <a:latin typeface="+mj-ea"/>
                <a:ea typeface="+mj-ea"/>
              </a:rPr>
              <a:t> 관계이다</a:t>
            </a:r>
            <a:r>
              <a:rPr lang="en-US" altLang="ko-KR" dirty="0">
                <a:latin typeface="+mj-ea"/>
                <a:ea typeface="+mj-ea"/>
              </a:rPr>
              <a:t>.  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공간적인 구조 정보를 보존하면서 학습할 방법이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CNN</a:t>
            </a:r>
            <a:r>
              <a:rPr lang="ko-KR" altLang="en-US" dirty="0">
                <a:latin typeface="+mj-ea"/>
                <a:ea typeface="+mj-ea"/>
              </a:rPr>
              <a:t>을 사용하는 것이다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4A010CA-D1FA-4775-8CFC-7AACFB626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271" y="4408269"/>
            <a:ext cx="3930349" cy="188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4800" b="1" dirty="0">
                <a:solidFill>
                  <a:schemeClr val="tx1"/>
                </a:solidFill>
              </a:rPr>
              <a:t>onvolutional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eural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4800" b="1" dirty="0">
                <a:solidFill>
                  <a:schemeClr val="tx1"/>
                </a:solidFill>
              </a:rPr>
              <a:t>etwork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AFAB7-DB6D-4797-8059-5957B2501D95}"/>
              </a:ext>
            </a:extLst>
          </p:cNvPr>
          <p:cNvSpPr txBox="1"/>
          <p:nvPr/>
        </p:nvSpPr>
        <p:spPr>
          <a:xfrm>
            <a:off x="6486212" y="1252538"/>
            <a:ext cx="5003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이미지가 흑백의 경우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채널 수가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컬러 이미지의 경우</a:t>
            </a:r>
            <a:r>
              <a:rPr lang="en-US" altLang="ko-KR" dirty="0">
                <a:latin typeface="+mj-ea"/>
                <a:ea typeface="+mj-ea"/>
              </a:rPr>
              <a:t>, RGB</a:t>
            </a:r>
            <a:r>
              <a:rPr lang="ko-KR" altLang="en-US" dirty="0">
                <a:latin typeface="+mj-ea"/>
                <a:ea typeface="+mj-ea"/>
              </a:rPr>
              <a:t>를 활용하여 나타내고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 따라서 채널수가 총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개이다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7170" name="Picture 2" descr="4x4x3 RGB Image">
            <a:extLst>
              <a:ext uri="{FF2B5EF4-FFF2-40B4-BE49-F238E27FC236}">
                <a16:creationId xmlns:a16="http://schemas.microsoft.com/office/drawing/2014/main" id="{801B311B-4B44-49F7-BF24-3D93DAEA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3" y="2013616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20A170-DD6E-46D1-B496-177D76EA729C}"/>
              </a:ext>
            </a:extLst>
          </p:cNvPr>
          <p:cNvSpPr txBox="1"/>
          <p:nvPr/>
        </p:nvSpPr>
        <p:spPr>
          <a:xfrm>
            <a:off x="1219200" y="142884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Input</a:t>
            </a:r>
            <a:r>
              <a:rPr lang="ko-KR" altLang="en-US" sz="3200" dirty="0"/>
              <a:t> </a:t>
            </a:r>
            <a:r>
              <a:rPr lang="en-US" altLang="ko-KR" sz="3200" dirty="0"/>
              <a:t>image</a:t>
            </a:r>
            <a:endParaRPr lang="ko-KR" altLang="en-US" sz="32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B8B1CEF-4453-4468-A8B4-BE5B34A20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9947"/>
            <a:ext cx="4675359" cy="328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2119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4326</TotalTime>
  <Words>294</Words>
  <Application>Microsoft Office PowerPoint</Application>
  <PresentationFormat>와이드스크린</PresentationFormat>
  <Paragraphs>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Inter var</vt:lpstr>
      <vt:lpstr>맑은 고딕</vt:lpstr>
      <vt:lpstr>Arial</vt:lpstr>
      <vt:lpstr>Candara</vt:lpstr>
      <vt:lpstr>Corbel</vt:lpstr>
      <vt:lpstr>Wingdings 3</vt:lpstr>
      <vt:lpstr>New_Education02</vt:lpstr>
      <vt:lpstr>Ch8 </vt:lpstr>
      <vt:lpstr>Contents</vt:lpstr>
      <vt:lpstr>What is Convolution?</vt:lpstr>
      <vt:lpstr>What is Convolution?</vt:lpstr>
      <vt:lpstr>What is Convolution?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– Ch2</dc:title>
  <dc:creator>태균</dc:creator>
  <cp:lastModifiedBy>태균</cp:lastModifiedBy>
  <cp:revision>46</cp:revision>
  <dcterms:created xsi:type="dcterms:W3CDTF">2023-06-26T14:41:04Z</dcterms:created>
  <dcterms:modified xsi:type="dcterms:W3CDTF">2023-08-10T12:49:16Z</dcterms:modified>
</cp:coreProperties>
</file>