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88" r:id="rId4"/>
    <p:sldId id="264" r:id="rId5"/>
    <p:sldId id="290" r:id="rId6"/>
    <p:sldId id="291" r:id="rId7"/>
    <p:sldId id="292" r:id="rId8"/>
    <p:sldId id="293" r:id="rId9"/>
    <p:sldId id="265" r:id="rId10"/>
    <p:sldId id="295" r:id="rId11"/>
    <p:sldId id="296" r:id="rId12"/>
    <p:sldId id="294" r:id="rId13"/>
    <p:sldId id="297" r:id="rId14"/>
    <p:sldId id="299" r:id="rId15"/>
    <p:sldId id="298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2" r:id="rId27"/>
    <p:sldId id="31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41BA8-C070-49CB-BBEA-9FAE1EC2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C6D35-CA30-410D-811D-BF76479AD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45BE7-6808-4952-AD85-C5BB280C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C770-AE1D-4583-938E-ECCB2D1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3214D-68FD-45C0-BE17-F9DE5A7A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B50C-02A6-4E0D-B6B6-FCD651C4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21F5E-002E-4BBB-A2C3-12ECC37B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C579D-4642-4A09-A11E-A3110FEA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E487F-FFF5-4977-8E37-19D618AC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488A6-9215-4BF1-9A0C-742DFBE4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20842F-87D1-427C-AAB2-D260480A9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605CA-0E47-4931-A485-3BD68C73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92C8-1C52-4A17-8860-28562DC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04299-300D-49F4-842F-6B727CF9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13FF3-B157-489C-BFE5-1EE10377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3D79-9038-4DB4-B8AB-450EB9B4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B9507-1F55-4076-84F7-C0C0B3EC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F4A26-AA88-4031-87BC-3C900A38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4C995-78E8-4EAC-9483-BCBFC70A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1C349-B612-4A4D-9E91-B5227F94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5DFC-0DA5-4802-8EEA-8B56A62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C5D10-5919-430F-8094-8F415313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C0113-C0B5-4D84-B423-058D8D7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64839-986D-4921-A607-FCB86348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28211-DC0D-402C-A9A4-670296E5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ADDC-27F0-4A51-B103-2D74A33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9AA7B-3F59-4EC5-A754-B0298C387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23BE5-5EAA-4D5A-980C-13651958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5798E-4C78-40AC-9D46-5ACCC23E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6C3A1-DAA5-40A2-9398-8A0966E7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6163-38F9-4917-BD57-A4817B24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414AF-A4B1-426D-9391-8AEB53C1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973D4-0CC1-46E2-B402-6E38A09D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A1B98-E9F5-4BCC-9BBF-D19AEA8E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14A96-BEEC-48C1-9EA1-FF4896F7E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6E203B-A577-40DF-A07A-C62FA084D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D112-D2F9-4832-8499-D806D0AE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C44B4-2A70-45B3-8831-75ED046F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1908B-35F7-4A9E-8DE9-752C277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27DD-DE28-4DD6-B2B3-BDA6BE9F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82AF2-0B69-4CF6-A59C-EEE02B34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36743-EA96-485A-BC4D-4E767FE8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B8DED0-D2F5-40E0-A85E-6918D2F1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F9FB9-7B38-41C8-9D6F-ECF28F2C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DD7EA-9ED7-4A92-A81D-F591F01D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225B4-8C4A-42DB-A4F0-A68689E9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3A0D8-1AF1-4DC6-BDCB-95C59E82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DD879-3897-4628-8C14-B3600EFC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494DE-587B-49B2-912F-539708B9C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54164-CBA3-46BC-90DA-37498093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61A66-8359-4EC2-9F9C-91CC1F1A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45137-667D-4902-B8AB-3AE4096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D5C5-D69D-4F2A-A50B-14002FA0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BA7C0-5E88-4D0E-A09C-D0DBE4A5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4DB0D-0335-422E-9756-8FF78B4D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16B7A-4A6A-44A9-8184-C79BB03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3B1B6-D1CA-4195-9B0A-55A154EE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B3C08-144E-4673-BE43-973DE511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8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43151-651F-4336-B414-C7C26B30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C37BA-1CCD-4BF3-9449-2BB0C0B3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273D7-BFC4-47A5-857F-685C94F2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CC3F2-BC4B-43E5-B17C-0E6B0EA9E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E8E04-FB37-4F3E-B1F6-3FAD906E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Autofit/>
          </a:bodyPr>
          <a:lstStyle/>
          <a:p>
            <a:r>
              <a:rPr lang="en-US" altLang="ko-KR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Emotions Recognition </a:t>
            </a:r>
            <a:br>
              <a:rPr lang="en-US" altLang="ko-K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EEG Signals : A Survey</a:t>
            </a:r>
            <a:endParaRPr lang="ko-KR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131819"/>
            <a:ext cx="9741980" cy="2491147"/>
          </a:xfrm>
        </p:spPr>
        <p:txBody>
          <a:bodyPr>
            <a:normAutofit/>
          </a:bodyPr>
          <a:lstStyle/>
          <a:p>
            <a:r>
              <a:rPr lang="pt-BR" altLang="ko-K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Soraia M. Alarcao, and Manuel J. Fonseca, Senior Member, IEEE,</a:t>
            </a:r>
          </a:p>
          <a:p>
            <a:endParaRPr lang="pt-BR" altLang="ko-KR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altLang="ko-K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12191682  </a:t>
            </a:r>
            <a:r>
              <a:rPr lang="ko-KR" altLang="en-US" sz="2400" b="1" dirty="0" err="1">
                <a:latin typeface="+mn-ea"/>
              </a:rPr>
              <a:t>진태균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00F92A-E49C-4F16-82B4-23031B3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-54448"/>
            <a:ext cx="933907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13ACE3-4E85-44F8-9D96-5E82D448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239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Plutchik’s</a:t>
            </a:r>
            <a:r>
              <a:rPr lang="en-US" altLang="ko-KR" sz="320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Emotion Dyads</a:t>
            </a:r>
            <a:endParaRPr lang="ko-KR" altLang="en-US" sz="320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4D112-50EF-49DB-9BF5-E92BE3B31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20C54-4BBD-425E-8D9F-4AEC04926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2394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Ekman’s Emotion </a:t>
            </a:r>
            <a:endParaRPr lang="ko-KR" altLang="en-US" sz="320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0EA2BB-5A17-4D96-AC10-422BA4B3B6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Plutchik's wheel of emotion – Simon Whatley">
            <a:extLst>
              <a:ext uri="{FF2B5EF4-FFF2-40B4-BE49-F238E27FC236}">
                <a16:creationId xmlns:a16="http://schemas.microsoft.com/office/drawing/2014/main" id="{E0CA6357-89FB-4A38-9CBE-6036466B5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13128" r="10237" b="6686"/>
          <a:stretch/>
        </p:blipFill>
        <p:spPr bwMode="auto">
          <a:xfrm>
            <a:off x="1038292" y="2126306"/>
            <a:ext cx="4760778" cy="47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Paul Ekman's Theory of Emotion Can Help You Better Understand Others -  Envision your Evolution">
            <a:extLst>
              <a:ext uri="{FF2B5EF4-FFF2-40B4-BE49-F238E27FC236}">
                <a16:creationId xmlns:a16="http://schemas.microsoft.com/office/drawing/2014/main" id="{740AAC48-B620-4029-834D-341A601A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8" y="2126333"/>
            <a:ext cx="5304505" cy="47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1443B-1D6F-4911-B243-4D5CBED6FA21}"/>
              </a:ext>
            </a:extLst>
          </p:cNvPr>
          <p:cNvSpPr txBox="1"/>
          <p:nvPr/>
        </p:nvSpPr>
        <p:spPr>
          <a:xfrm>
            <a:off x="7000504" y="738959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evolved through natural selection.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8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VAD (Valence-Arousal-Dominance) model spanned across the six basic... |  Download Scientific Diagram">
            <a:extLst>
              <a:ext uri="{FF2B5EF4-FFF2-40B4-BE49-F238E27FC236}">
                <a16:creationId xmlns:a16="http://schemas.microsoft.com/office/drawing/2014/main" id="{812082A6-F734-411E-A3D5-14144D76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2216"/>
            <a:ext cx="5838842" cy="40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(VAD)</a:t>
            </a:r>
            <a:endParaRPr lang="ko-KR" alt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alence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positive feelings to negative feelings</a:t>
            </a:r>
          </a:p>
          <a:p>
            <a:pPr marL="0" indent="0">
              <a:buNone/>
            </a:pPr>
            <a:endParaRPr lang="en-US" altLang="ko-KR" sz="28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rousal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from states like sleepy to excited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ominance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strength of the emotion.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AAA98-8F48-4A6B-9770-E0285AA335D6}"/>
              </a:ext>
            </a:extLst>
          </p:cNvPr>
          <p:cNvSpPr txBox="1"/>
          <p:nvPr/>
        </p:nvSpPr>
        <p:spPr>
          <a:xfrm>
            <a:off x="3674545" y="1097281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cognition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9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Electroencephalography (EEG)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39622DA-B047-4810-B276-8A9E492C7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49" y="2786856"/>
            <a:ext cx="6699901" cy="3706019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F40E50-45EF-4714-92A1-2BFE1C415A85}"/>
              </a:ext>
            </a:extLst>
          </p:cNvPr>
          <p:cNvSpPr txBox="1">
            <a:spLocks/>
          </p:cNvSpPr>
          <p:nvPr/>
        </p:nvSpPr>
        <p:spPr bwMode="gray">
          <a:xfrm>
            <a:off x="838200" y="1542893"/>
            <a:ext cx="10972800" cy="459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medical imaging technique that reads scalp 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electrical activity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 by brain structures. (typical adult : 10~100</a:t>
            </a:r>
            <a:r>
              <a:rPr lang="el-GR" altLang="ko-KR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728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Electroencephalography (EEG)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Frontal</a:t>
            </a:r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lobe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conscious thought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lobe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senses of smell and sound, and the processing of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complex stimuli such as faces and scenes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Parietal lobe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integrating sensory information from various senses, as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well as the manipulation of objects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Occipital lobe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sense of sight</a:t>
            </a:r>
          </a:p>
        </p:txBody>
      </p:sp>
    </p:spTree>
    <p:extLst>
      <p:ext uri="{BB962C8B-B14F-4D97-AF65-F5344CB8AC3E}">
        <p14:creationId xmlns:p14="http://schemas.microsoft.com/office/powerpoint/2010/main" val="107425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00F92A-E49C-4F16-82B4-23031B3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-54448"/>
            <a:ext cx="9339072" cy="11430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Electroencephalography (EEG)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CABFE00-522C-4D62-93C8-7F273172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282535"/>
            <a:ext cx="6572992" cy="5516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Gamma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(&gt;30Hz) : hyper brain activity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Beta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(13~30Hz) : active state of mind, and more prominent in the frontal cortex.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(8~13Hz) : relaxed mental state, and more visible over the parietal and occipital lobes.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Theta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(4~7Hz) : subconscious mind, dreaming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Delta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(1~4Hz) : unconscious mind, dreamless sleep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C4C3F5-83E4-4F63-A336-AC3C40E28A9F}"/>
              </a:ext>
            </a:extLst>
          </p:cNvPr>
          <p:cNvSpPr/>
          <p:nvPr/>
        </p:nvSpPr>
        <p:spPr>
          <a:xfrm>
            <a:off x="304800" y="273523"/>
            <a:ext cx="1121664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EB00A-B438-4634-A858-9D52B5E9D19B}"/>
              </a:ext>
            </a:extLst>
          </p:cNvPr>
          <p:cNvSpPr/>
          <p:nvPr/>
        </p:nvSpPr>
        <p:spPr>
          <a:xfrm>
            <a:off x="10765536" y="273523"/>
            <a:ext cx="1121664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CF100-9888-4CCF-806C-973C3A9D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8" y="1088552"/>
            <a:ext cx="5153891" cy="53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9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61354" y="109538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B0578-019E-4E0C-902B-BB0682D6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5" y="1451389"/>
            <a:ext cx="5465035" cy="508260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Electroencephalography (EEG)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40"/>
            <a:ext cx="6730314" cy="459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Electrodes Location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internationally recognized method to describe and apply the location of scalp electrodes in the context of an EEG.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 or 20% of the total front-back or right-left distance of the skull.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: frontal, T : temporal, C : central,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: parietal, O : occipital</a:t>
            </a:r>
          </a:p>
        </p:txBody>
      </p:sp>
    </p:spTree>
    <p:extLst>
      <p:ext uri="{BB962C8B-B14F-4D97-AF65-F5344CB8AC3E}">
        <p14:creationId xmlns:p14="http://schemas.microsoft.com/office/powerpoint/2010/main" val="307504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Electroencephalography (EEG)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129"/>
            <a:ext cx="6730314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Electrodes </a:t>
            </a:r>
          </a:p>
          <a:p>
            <a:pPr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monopolar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bipolar</a:t>
            </a:r>
          </a:p>
          <a:p>
            <a:pPr>
              <a:buFontTx/>
              <a:buChar char="-"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Monopolar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electrodes compared to a neutral electrode connected to an ear lobe or mastoid.</a:t>
            </a:r>
          </a:p>
          <a:p>
            <a:pPr>
              <a:buFontTx/>
              <a:buChar char="-"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Bipolar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electrodes shows the potential difference between two paired electrodes.</a:t>
            </a:r>
          </a:p>
        </p:txBody>
      </p:sp>
      <p:pic>
        <p:nvPicPr>
          <p:cNvPr id="2050" name="Picture 2" descr="10–20 system (EEG) - Wikipedia">
            <a:extLst>
              <a:ext uri="{FF2B5EF4-FFF2-40B4-BE49-F238E27FC236}">
                <a16:creationId xmlns:a16="http://schemas.microsoft.com/office/drawing/2014/main" id="{72382004-7C17-4A91-AED7-ABCA573D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68" y="2127410"/>
            <a:ext cx="5113632" cy="45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7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EEG Paradigms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808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Sensory Evoked Potentials (SEP)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AEP(Auditory), VEP(Visual),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SsEP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(Somatosensory)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Event-Related Potentials (ERP)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have a very high temporal resolution.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are measured as latencies and amplitudes 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positive and negative potentials at specific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millisecond intervals following a stimulus.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E16DF99-D285-4A87-AC75-4AE38C65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51" y="2751983"/>
            <a:ext cx="4608449" cy="37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1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EEG Paradigms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vent-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elated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esynchronization/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ynchronization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Evaluation of power changes within specified frequency bands with a high temporal resolution.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within a frequency band after the presentation of a stimulus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within a frequency band after the presentation of a stimulus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Brouwer’s Recommendations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CA3E34-C876-4AEC-845C-30F915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5" y="1439975"/>
            <a:ext cx="11373509" cy="53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past,  Emotions have been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largely ignored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particular in the field of  Human-Computer Interaction(HCI).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Affective Computing has emerged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fulfill this gap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converging technology and emotions into HCI.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paper, there are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different perspectives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a set of recommendations to avoid common pitfalls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 steps of the process of recognizing emotions from EEG signals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Brouwer’s Recommendations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R1. Define state of interest and ground truth</a:t>
            </a:r>
          </a:p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some of the works only collect the signal data, assuming that the stimulus effectively elicited the emotions expected.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R2. Connect state of interest to neurophysiology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R3. Eliminate confounding factors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should examine the data to verify their existence and to check if the neurophysiological variables vary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mental state of interest or due to confounds.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R4. Adhere to good classification practice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2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Brouwer’s Recommendations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R5. Insight into the cause of classification success</a:t>
            </a:r>
          </a:p>
          <a:p>
            <a:pPr marL="0" indent="0">
              <a:buNone/>
            </a:pP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Also important to present information about the way the neurophysiological processes underlying the different features differ.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R6. Added value of using neurophysiology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what?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future works should provide more information about how the EEG signals vary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depending on the state of interest.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Researcher should present the advantages of using EEG signals over other physiological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measures.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make an effort to minimize the existence of confounding factors.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3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Recognition from EEG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180FA-3D8F-40A7-AABE-A908CF50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98" y="2170030"/>
            <a:ext cx="6447003" cy="38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CF5350-DA82-4045-A14C-F7C434C7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006290"/>
            <a:ext cx="9820275" cy="2009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Protocol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Consider 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participants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gender ratio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accuracy. </a:t>
            </a: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Stimuli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ubject_elicitation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Event_elicitation</a:t>
            </a:r>
            <a:endParaRPr lang="en-US" altLang="ko-KR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Define ground truth of the emotional state(duration of emotion..)</a:t>
            </a:r>
          </a:p>
          <a:p>
            <a:pPr marL="0" indent="0">
              <a:buNone/>
              <a:defRPr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Emotions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identify basic emotions</a:t>
            </a:r>
          </a:p>
          <a:p>
            <a:pPr marL="0" indent="0">
              <a:buNone/>
              <a:defRPr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6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98B24F-6914-4837-8EFE-135B038D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13" y="971943"/>
            <a:ext cx="10585892" cy="17864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Protocol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Artifact Filtering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Blind Source Separation (BSS)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Independent Component Analysis (ICA)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Common Average Reference (CAR)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Laplacian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Average Mean Reference (AMR)</a:t>
            </a:r>
          </a:p>
          <a:p>
            <a:pPr marL="0" indent="0">
              <a:buNone/>
              <a:defRPr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Bandpass Filter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8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EBE657-275C-4991-AE8D-D769B71B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1027906"/>
            <a:ext cx="11254989" cy="2898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Protocol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select which bands to use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use multiple method to extract features, although in the end only one was selected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as the best one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1F81C0-5373-49D4-B612-F39D77D9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73" y="731519"/>
            <a:ext cx="10576053" cy="22406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Protocol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 majority of the works applied more than one classifier, and select only one for the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final configuration of recognizer.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EEG signals are always changing its nature with time. -&gt; lead to classification models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to not reflect the changes that have already occurred to the EEG signals.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User-dependent Or Independent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3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8F5C0-DA48-4149-A63C-079713C14D93}"/>
              </a:ext>
            </a:extLst>
          </p:cNvPr>
          <p:cNvSpPr/>
          <p:nvPr/>
        </p:nvSpPr>
        <p:spPr>
          <a:xfrm>
            <a:off x="9304315" y="1353501"/>
            <a:ext cx="2721983" cy="118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1"/>
            <a:ext cx="11418696" cy="5429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Two perspectives: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a set of recommendations to avoid common pitfalls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 steps of the process of recognizing emotions from EEG signals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paper propose best practice recommendations to help researchers produce well-validated and high-quality works.</a:t>
            </a:r>
          </a:p>
          <a:p>
            <a:pPr marL="0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C7C0F0-C7CA-42B9-8387-823961CA50CC}"/>
              </a:ext>
            </a:extLst>
          </p:cNvPr>
          <p:cNvSpPr/>
          <p:nvPr/>
        </p:nvSpPr>
        <p:spPr>
          <a:xfrm>
            <a:off x="1" y="6042971"/>
            <a:ext cx="121920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Human-Computer Interaction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6224"/>
            <a:ext cx="10972800" cy="4599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HCI is research in the design and the use of computer technology, which focuses on the interfaces between people and computers.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9D60D90-97ED-4A5D-9962-553C80D0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80" y="2511441"/>
            <a:ext cx="7258993" cy="40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8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Emotions Recognition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person’s inner emotional state may become apparent by…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how the person feels (subjective experiences)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 physiological signals (internal expressions)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 audio, visual signals (external expressions)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self-reports about how the person is feeling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Participants may not answer exactly how they are feeling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00F92A-E49C-4F16-82B4-23031B3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273523"/>
            <a:ext cx="933907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Physiological Signals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13ACE3-4E85-44F8-9D96-5E82D4482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Nervous System</a:t>
            </a:r>
            <a:endParaRPr lang="ko-KR" altLang="en-US" sz="320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02099BA-C2B0-43FA-BD88-7EF2F44DD2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038" y="2505075"/>
            <a:ext cx="407728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20C54-4BBD-425E-8D9F-4AEC04926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20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Autonomic Nervous System</a:t>
            </a:r>
            <a:endParaRPr lang="ko-KR" altLang="en-US" sz="320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0CF49385-650C-4984-ACAC-1FB9924C447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3139" y="2505075"/>
            <a:ext cx="252131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C4C3F5-83E4-4F63-A336-AC3C40E28A9F}"/>
              </a:ext>
            </a:extLst>
          </p:cNvPr>
          <p:cNvSpPr/>
          <p:nvPr/>
        </p:nvSpPr>
        <p:spPr>
          <a:xfrm>
            <a:off x="304800" y="273523"/>
            <a:ext cx="1121664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EB00A-B438-4634-A858-9D52B5E9D19B}"/>
              </a:ext>
            </a:extLst>
          </p:cNvPr>
          <p:cNvSpPr/>
          <p:nvPr/>
        </p:nvSpPr>
        <p:spPr>
          <a:xfrm>
            <a:off x="10765536" y="273523"/>
            <a:ext cx="1121664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Physiological Signals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Galvanic Skin Response (GSR, </a:t>
            </a:r>
            <a:r>
              <a:rPr lang="ko-KR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피부전도도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Electromyography (EMG, </a:t>
            </a:r>
            <a:r>
              <a:rPr lang="ko-KR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근전도검사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Rate (HR)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Respiration Rate(RR)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Neuroimaging : for measuring an aspect of brain function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Electroencephalography (EEG)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functional Magnetic Resonance Imaging (fMRI)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Positron Emission Tomography (PET)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9814956" y="681037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6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EEG?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Poor spatial resolution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 Needs many electrodes placed at various sites on the head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Great time resolution that allows researchers to study phase changes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 response to emotional stimuli.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 Noninvasive, Fast, Inexpensive, Wearability, Portability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9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85BF-EDB5-4C04-9D35-21CD5D0F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 on Google Scholar, </a:t>
            </a:r>
            <a:r>
              <a:rPr lang="en-US" altLang="ko-K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Pubmed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IEEE Xplore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EEG + Emotions + Recognition and EEG + Emotions + Identification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Papers that published between 2009 and 2016  </a:t>
            </a:r>
          </a:p>
          <a:p>
            <a:pPr marL="0" indent="0">
              <a:buNone/>
            </a:pP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155 papers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Analyzing the quality of the papers by considering the number of citation : bigger than the median of citations for each year? </a:t>
            </a:r>
          </a:p>
          <a:p>
            <a:pPr marL="0" indent="0">
              <a:buNone/>
            </a:pP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88 papers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Analyzing the content and novelty of each of the papers below the threshold </a:t>
            </a:r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99 papers</a:t>
            </a:r>
            <a:endParaRPr lang="en-US" altLang="ko-K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77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</a:t>
            </a:r>
            <a:endParaRPr lang="ko-KR" alt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000E24-E9F5-4923-837E-91892BA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complex psychological state that involves 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distinct components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subjective experience, A physiological response, and A behavioral or expressive response.</a:t>
            </a:r>
          </a:p>
          <a:p>
            <a:pPr marL="0" indent="0">
              <a:buNone/>
            </a:pPr>
            <a:endParaRPr lang="en-US" altLang="ko-K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Feelings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subjective representation of emotions.</a:t>
            </a: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Moods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diffuse affective states that generally last for much longer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durations than emotions.</a:t>
            </a:r>
          </a:p>
          <a:p>
            <a:pPr marL="0" indent="0">
              <a:buNone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</a:t>
            </a: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encompassing term used to describe the topics of emotions,</a:t>
            </a:r>
          </a:p>
          <a:p>
            <a:pPr marL="0" indent="0">
              <a:buNone/>
            </a:pPr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feelings, and moods all together.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5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1266</Words>
  <Application>Microsoft Office PowerPoint</Application>
  <PresentationFormat>와이드스크린</PresentationFormat>
  <Paragraphs>230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Wingdings 3</vt:lpstr>
      <vt:lpstr>Office 테마</vt:lpstr>
      <vt:lpstr>Emotions Recognition  Using EEG Signals : A Survey</vt:lpstr>
      <vt:lpstr>Motivation</vt:lpstr>
      <vt:lpstr>Human-Computer Interaction</vt:lpstr>
      <vt:lpstr>Emotions Recognition</vt:lpstr>
      <vt:lpstr>Physiological Signals</vt:lpstr>
      <vt:lpstr>Physiological Signals</vt:lpstr>
      <vt:lpstr>Why EEG?</vt:lpstr>
      <vt:lpstr>Methodology</vt:lpstr>
      <vt:lpstr>Emotion</vt:lpstr>
      <vt:lpstr>Emotion</vt:lpstr>
      <vt:lpstr>Emotion (VAD)</vt:lpstr>
      <vt:lpstr>Electroencephalography (EEG)</vt:lpstr>
      <vt:lpstr>Electroencephalography (EEG)</vt:lpstr>
      <vt:lpstr>Electroencephalography (EEG)</vt:lpstr>
      <vt:lpstr>Electroencephalography (EEG)</vt:lpstr>
      <vt:lpstr>Electroencephalography (EEG)</vt:lpstr>
      <vt:lpstr>EEG Paradigms</vt:lpstr>
      <vt:lpstr>EEG Paradigms</vt:lpstr>
      <vt:lpstr>Brouwer’s Recommendations</vt:lpstr>
      <vt:lpstr>Brouwer’s Recommendations</vt:lpstr>
      <vt:lpstr>Brouwer’s Recommendations</vt:lpstr>
      <vt:lpstr>Emotion Recognition from EEG</vt:lpstr>
      <vt:lpstr>Test Protocol</vt:lpstr>
      <vt:lpstr>Test Protocol</vt:lpstr>
      <vt:lpstr>Test Protocol</vt:lpstr>
      <vt:lpstr>Test Protocol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31</cp:revision>
  <dcterms:created xsi:type="dcterms:W3CDTF">2023-06-26T14:41:04Z</dcterms:created>
  <dcterms:modified xsi:type="dcterms:W3CDTF">2023-08-23T16:26:11Z</dcterms:modified>
</cp:coreProperties>
</file>