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307" r:id="rId5"/>
    <p:sldId id="318" r:id="rId6"/>
    <p:sldId id="319" r:id="rId7"/>
    <p:sldId id="321" r:id="rId8"/>
    <p:sldId id="322" r:id="rId9"/>
    <p:sldId id="323" r:id="rId10"/>
    <p:sldId id="324" r:id="rId11"/>
    <p:sldId id="325" r:id="rId12"/>
    <p:sldId id="288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8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850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4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3924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509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107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4642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1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8754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9660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132E39A-06AB-433D-8D18-6ED30071CC87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ECA0-A7B6-41C8-B6EC-A4E42EA0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208" y="1388648"/>
            <a:ext cx="10363200" cy="1390177"/>
          </a:xfrm>
        </p:spPr>
        <p:txBody>
          <a:bodyPr>
            <a:normAutofit fontScale="90000"/>
          </a:bodyPr>
          <a:lstStyle/>
          <a:p>
            <a:r>
              <a:rPr lang="en-US" altLang="ko-KR" sz="8800" dirty="0"/>
              <a:t>Ch5  </a:t>
            </a: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289C93-6496-48D9-8D5C-9388E9319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207" y="3131819"/>
            <a:ext cx="10456355" cy="2491147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Decision</a:t>
            </a:r>
            <a:r>
              <a:rPr lang="ko-KR" altLang="en-US" sz="4000" dirty="0"/>
              <a:t> </a:t>
            </a:r>
            <a:r>
              <a:rPr lang="en-US" altLang="ko-KR" sz="4000" dirty="0"/>
              <a:t>Tree</a:t>
            </a:r>
          </a:p>
          <a:p>
            <a:r>
              <a:rPr lang="en-US" altLang="ko-KR" sz="4000" dirty="0"/>
              <a:t>Cross validation and Grid Search</a:t>
            </a:r>
          </a:p>
          <a:p>
            <a:r>
              <a:rPr lang="en-US" altLang="ko-KR" sz="4000" dirty="0"/>
              <a:t>Tree Ensemble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CB6AA5-E065-4588-90C8-22C2DCC44E14}"/>
              </a:ext>
            </a:extLst>
          </p:cNvPr>
          <p:cNvSpPr/>
          <p:nvPr/>
        </p:nvSpPr>
        <p:spPr>
          <a:xfrm>
            <a:off x="9815513" y="71438"/>
            <a:ext cx="2303256" cy="872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32658-EC39-43CB-8221-D15EFFA34182}"/>
              </a:ext>
            </a:extLst>
          </p:cNvPr>
          <p:cNvSpPr txBox="1"/>
          <p:nvPr/>
        </p:nvSpPr>
        <p:spPr>
          <a:xfrm>
            <a:off x="8621487" y="5931725"/>
            <a:ext cx="282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12191682  </a:t>
            </a:r>
            <a:r>
              <a:rPr lang="ko-KR" altLang="en-US" sz="2400" dirty="0" err="1">
                <a:latin typeface="+mj-ea"/>
                <a:ea typeface="+mj-ea"/>
              </a:rPr>
              <a:t>진태균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95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Decision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Tree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70FAE-0B00-438D-8506-F9432AC8F0F4}"/>
              </a:ext>
            </a:extLst>
          </p:cNvPr>
          <p:cNvSpPr txBox="1"/>
          <p:nvPr/>
        </p:nvSpPr>
        <p:spPr>
          <a:xfrm>
            <a:off x="185567" y="1416523"/>
            <a:ext cx="6763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Entropy Impurity(</a:t>
            </a:r>
            <a:r>
              <a:rPr lang="ko-KR" altLang="en-US" sz="3200" dirty="0">
                <a:latin typeface="+mj-ea"/>
                <a:ea typeface="+mj-ea"/>
              </a:rPr>
              <a:t>엔트로피</a:t>
            </a:r>
            <a:r>
              <a:rPr lang="ko-KR" altLang="en-US" sz="3600" dirty="0"/>
              <a:t> </a:t>
            </a:r>
            <a:r>
              <a:rPr lang="ko-KR" altLang="en-US" sz="3200" dirty="0">
                <a:latin typeface="+mj-ea"/>
                <a:ea typeface="+mj-ea"/>
              </a:rPr>
              <a:t>불순도</a:t>
            </a:r>
            <a:r>
              <a:rPr lang="en-US" altLang="ko-KR" sz="3600" dirty="0">
                <a:latin typeface="+mj-ea"/>
                <a:ea typeface="+mj-ea"/>
              </a:rPr>
              <a:t>)</a:t>
            </a:r>
          </a:p>
          <a:p>
            <a:r>
              <a:rPr lang="en-US" altLang="ko-KR" sz="2400" dirty="0">
                <a:latin typeface="+mj-ea"/>
                <a:ea typeface="+mj-ea"/>
              </a:rPr>
              <a:t> </a:t>
            </a:r>
          </a:p>
        </p:txBody>
      </p:sp>
      <p:sp>
        <p:nvSpPr>
          <p:cNvPr id="8" name="AutoShape 8" descr="{\displaystyle \operatorname {I} _{G}(p)=\sum _{i=1}^{J}\left(p_{i}\sum _{k\neq i}p_{k}\right)=\sum _{i=1}^{J}p_{i}(1-p_{i})=\sum _{i=1}^{J}(p_{i}-p_{i}^{2})=\sum _{i=1}^{J}p_{i}-\sum _{i=1}^{J}p_{i}^{2}=1-\sum _{i=1}^{J}p_{i}^{2}.}">
            <a:extLst>
              <a:ext uri="{FF2B5EF4-FFF2-40B4-BE49-F238E27FC236}">
                <a16:creationId xmlns:a16="http://schemas.microsoft.com/office/drawing/2014/main" id="{E2B78B84-CA9A-4F9A-A49E-2BD6178A19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6432" y="319432"/>
            <a:ext cx="3261968" cy="326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8F205E4-0E19-440C-A7D8-4024A1A1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676" y="3114013"/>
            <a:ext cx="5431324" cy="381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CB5FB9-F8F7-4714-A421-357236B87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043" y="5090834"/>
            <a:ext cx="2518503" cy="1060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734E42-7684-4AF4-9321-5D711E94A6AC}"/>
              </a:ext>
            </a:extLst>
          </p:cNvPr>
          <p:cNvSpPr txBox="1"/>
          <p:nvPr/>
        </p:nvSpPr>
        <p:spPr>
          <a:xfrm>
            <a:off x="1812583" y="5343896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정보량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9222" name="Picture 6" descr="Decision tree: Part 2/2. Entropy and Information Gain | by Azika Amelia |  Towards Data Science">
            <a:extLst>
              <a:ext uri="{FF2B5EF4-FFF2-40B4-BE49-F238E27FC236}">
                <a16:creationId xmlns:a16="http://schemas.microsoft.com/office/drawing/2014/main" id="{25DA61D9-2BBB-4B97-9574-73D206EE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" y="2184331"/>
            <a:ext cx="6839432" cy="46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12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Decision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Tree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70FAE-0B00-438D-8506-F9432AC8F0F4}"/>
              </a:ext>
            </a:extLst>
          </p:cNvPr>
          <p:cNvSpPr txBox="1"/>
          <p:nvPr/>
        </p:nvSpPr>
        <p:spPr>
          <a:xfrm>
            <a:off x="185567" y="1416523"/>
            <a:ext cx="600036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Information Gain(</a:t>
            </a:r>
            <a:r>
              <a:rPr lang="ko-KR" altLang="en-US" sz="3200" dirty="0">
                <a:latin typeface="+mj-ea"/>
                <a:ea typeface="+mj-ea"/>
              </a:rPr>
              <a:t>정보 이득</a:t>
            </a:r>
            <a:r>
              <a:rPr lang="en-US" altLang="ko-KR" sz="3600" dirty="0">
                <a:latin typeface="+mj-ea"/>
                <a:ea typeface="+mj-ea"/>
              </a:rPr>
              <a:t>)</a:t>
            </a:r>
          </a:p>
          <a:p>
            <a:r>
              <a:rPr lang="en-US" altLang="ko-KR" sz="2400" dirty="0">
                <a:latin typeface="+mj-ea"/>
                <a:ea typeface="+mj-ea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+mj-ea"/>
                <a:ea typeface="+mj-ea"/>
              </a:rPr>
              <a:t>부모와 자식 노드 사이의 불순도 차이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+mj-ea"/>
                <a:ea typeface="+mj-ea"/>
              </a:rPr>
              <a:t>정보 이득이 큰 방향으로 트리가 성장함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8" name="AutoShape 8" descr="{\displaystyle \operatorname {I} _{G}(p)=\sum _{i=1}^{J}\left(p_{i}\sum _{k\neq i}p_{k}\right)=\sum _{i=1}^{J}p_{i}(1-p_{i})=\sum _{i=1}^{J}(p_{i}-p_{i}^{2})=\sum _{i=1}^{J}p_{i}-\sum _{i=1}^{J}p_{i}^{2}=1-\sum _{i=1}^{J}p_{i}^{2}.}">
            <a:extLst>
              <a:ext uri="{FF2B5EF4-FFF2-40B4-BE49-F238E27FC236}">
                <a16:creationId xmlns:a16="http://schemas.microsoft.com/office/drawing/2014/main" id="{E2B78B84-CA9A-4F9A-A49E-2BD6178A19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6432" y="319432"/>
            <a:ext cx="3261968" cy="326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65E180D-3F04-4673-AFD3-D1D2790C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84" y="4256903"/>
            <a:ext cx="10507231" cy="151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34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Cross Validation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68" name="Picture 4" descr="Image">
            <a:extLst>
              <a:ext uri="{FF2B5EF4-FFF2-40B4-BE49-F238E27FC236}">
                <a16:creationId xmlns:a16="http://schemas.microsoft.com/office/drawing/2014/main" id="{CCBFF166-3328-4B9C-A5A2-9B18EF1F2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52" y="1252537"/>
            <a:ext cx="8111696" cy="497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5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Hyperparameter Tuning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7426A-C165-43C3-8128-84DA7348B38F}"/>
              </a:ext>
            </a:extLst>
          </p:cNvPr>
          <p:cNvSpPr txBox="1"/>
          <p:nvPr/>
        </p:nvSpPr>
        <p:spPr>
          <a:xfrm>
            <a:off x="304800" y="1688371"/>
            <a:ext cx="622818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4400" dirty="0">
                <a:latin typeface="+mj-ea"/>
                <a:ea typeface="+mj-ea"/>
              </a:rPr>
              <a:t>Grid Search</a:t>
            </a:r>
          </a:p>
          <a:p>
            <a:pPr marL="342900" indent="-342900">
              <a:buFontTx/>
              <a:buChar char="-"/>
            </a:pPr>
            <a:endParaRPr lang="en-US" altLang="ko-KR" sz="4400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4400" dirty="0">
                <a:latin typeface="+mj-ea"/>
                <a:ea typeface="+mj-ea"/>
              </a:rPr>
              <a:t>Random Search</a:t>
            </a:r>
          </a:p>
          <a:p>
            <a:pPr marL="342900" indent="-342900">
              <a:buFontTx/>
              <a:buChar char="-"/>
            </a:pPr>
            <a:endParaRPr lang="en-US" altLang="ko-KR" sz="4400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4400" dirty="0">
                <a:latin typeface="+mj-ea"/>
                <a:ea typeface="+mj-ea"/>
              </a:rPr>
              <a:t>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75934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Tree Ensemble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290" name="Picture 2" descr="10 Decision Trees are Better Than 1 | by Shawhin Talebi | Towards Data  Science">
            <a:extLst>
              <a:ext uri="{FF2B5EF4-FFF2-40B4-BE49-F238E27FC236}">
                <a16:creationId xmlns:a16="http://schemas.microsoft.com/office/drawing/2014/main" id="{D287AEDF-6D53-419A-BD96-E24204EC9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63" y="1231174"/>
            <a:ext cx="9717474" cy="546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7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Random Forest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AutoShape 6" descr="What is a Random Forest? | TIBCO Software">
            <a:extLst>
              <a:ext uri="{FF2B5EF4-FFF2-40B4-BE49-F238E27FC236}">
                <a16:creationId xmlns:a16="http://schemas.microsoft.com/office/drawing/2014/main" id="{1396C1BF-7E85-4207-B908-2D5D2AA93F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793524" cy="379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A512F8-70EE-41A0-9B71-1B65C95F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78" y="1318366"/>
            <a:ext cx="8175844" cy="55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7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Random Forest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AutoShape 6" descr="What is a Random Forest? | TIBCO Software">
            <a:extLst>
              <a:ext uri="{FF2B5EF4-FFF2-40B4-BE49-F238E27FC236}">
                <a16:creationId xmlns:a16="http://schemas.microsoft.com/office/drawing/2014/main" id="{1396C1BF-7E85-4207-B908-2D5D2AA93F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793524" cy="379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362" name="Picture 2" descr="Bootstrap Sampling | Bootstrap Sampling In Machine Learning">
            <a:extLst>
              <a:ext uri="{FF2B5EF4-FFF2-40B4-BE49-F238E27FC236}">
                <a16:creationId xmlns:a16="http://schemas.microsoft.com/office/drawing/2014/main" id="{128F15A1-FF61-4D2C-9F45-471C32B26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522" y="2150076"/>
            <a:ext cx="8528955" cy="470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5C94BC-C669-467F-BBD9-60D6BC9D4803}"/>
              </a:ext>
            </a:extLst>
          </p:cNvPr>
          <p:cNvSpPr txBox="1"/>
          <p:nvPr/>
        </p:nvSpPr>
        <p:spPr>
          <a:xfrm>
            <a:off x="803189" y="1416523"/>
            <a:ext cx="6907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Random Forest uses </a:t>
            </a:r>
            <a:r>
              <a:rPr lang="en-US" altLang="ko-KR" sz="3200" dirty="0">
                <a:solidFill>
                  <a:srgbClr val="FF0000"/>
                </a:solidFill>
              </a:rPr>
              <a:t>Bootstrap Sample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2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Random Forest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AutoShape 6" descr="What is a Random Forest? | TIBCO Software">
            <a:extLst>
              <a:ext uri="{FF2B5EF4-FFF2-40B4-BE49-F238E27FC236}">
                <a16:creationId xmlns:a16="http://schemas.microsoft.com/office/drawing/2014/main" id="{1396C1BF-7E85-4207-B908-2D5D2AA93F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793524" cy="379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C94BC-C669-467F-BBD9-60D6BC9D4803}"/>
              </a:ext>
            </a:extLst>
          </p:cNvPr>
          <p:cNvSpPr txBox="1"/>
          <p:nvPr/>
        </p:nvSpPr>
        <p:spPr>
          <a:xfrm>
            <a:off x="542428" y="1416523"/>
            <a:ext cx="113447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BUT, Extra Tree doesn’t….</a:t>
            </a:r>
          </a:p>
          <a:p>
            <a:endParaRPr lang="en-US" altLang="ko-KR" sz="3200" dirty="0">
              <a:solidFill>
                <a:srgbClr val="FF0000"/>
              </a:solidFill>
            </a:endParaRPr>
          </a:p>
          <a:p>
            <a:endParaRPr lang="en-US" altLang="ko-KR" sz="3200" dirty="0">
              <a:solidFill>
                <a:srgbClr val="FF0000"/>
              </a:solidFill>
            </a:endParaRPr>
          </a:p>
          <a:p>
            <a:endParaRPr lang="en-US" altLang="ko-KR" sz="3200" dirty="0">
              <a:solidFill>
                <a:srgbClr val="FF0000"/>
              </a:solidFill>
            </a:endParaRPr>
          </a:p>
          <a:p>
            <a:r>
              <a:rPr lang="en-US" altLang="ko-KR" sz="3200" dirty="0">
                <a:solidFill>
                  <a:srgbClr val="FF0000"/>
                </a:solidFill>
              </a:rPr>
              <a:t>Extra Tree </a:t>
            </a:r>
            <a:r>
              <a:rPr lang="ko-KR" altLang="en-US" sz="3200" dirty="0">
                <a:latin typeface="+mj-ea"/>
                <a:ea typeface="+mj-ea"/>
              </a:rPr>
              <a:t>는 </a:t>
            </a:r>
            <a:r>
              <a:rPr lang="ko-KR" altLang="en-US" sz="3200" dirty="0" err="1">
                <a:latin typeface="+mj-ea"/>
                <a:ea typeface="+mj-ea"/>
              </a:rPr>
              <a:t>결정트리를</a:t>
            </a:r>
            <a:r>
              <a:rPr lang="ko-KR" altLang="en-US" sz="3200" dirty="0">
                <a:latin typeface="+mj-ea"/>
                <a:ea typeface="+mj-ea"/>
              </a:rPr>
              <a:t> 만들 때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무작위적으로 특성을 골라 </a:t>
            </a:r>
            <a:endParaRPr lang="en-US" altLang="ko-KR" sz="3200" dirty="0">
              <a:latin typeface="+mj-ea"/>
              <a:ea typeface="+mj-ea"/>
            </a:endParaRPr>
          </a:p>
          <a:p>
            <a:r>
              <a:rPr lang="en-US" altLang="ko-KR" sz="3200" dirty="0">
                <a:latin typeface="+mj-ea"/>
                <a:ea typeface="+mj-ea"/>
              </a:rPr>
              <a:t> </a:t>
            </a:r>
            <a:r>
              <a:rPr lang="ko-KR" altLang="en-US" sz="3200" dirty="0">
                <a:latin typeface="+mj-ea"/>
                <a:ea typeface="+mj-ea"/>
              </a:rPr>
              <a:t>분할시켜 자식 노드를 만든다</a:t>
            </a:r>
          </a:p>
        </p:txBody>
      </p:sp>
    </p:spTree>
    <p:extLst>
      <p:ext uri="{BB962C8B-B14F-4D97-AF65-F5344CB8AC3E}">
        <p14:creationId xmlns:p14="http://schemas.microsoft.com/office/powerpoint/2010/main" val="740886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Gradient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Boosting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AutoShape 6" descr="What is a Random Forest? | TIBCO Software">
            <a:extLst>
              <a:ext uri="{FF2B5EF4-FFF2-40B4-BE49-F238E27FC236}">
                <a16:creationId xmlns:a16="http://schemas.microsoft.com/office/drawing/2014/main" id="{1396C1BF-7E85-4207-B908-2D5D2AA93F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793524" cy="379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C94BC-C669-467F-BBD9-60D6BC9D4803}"/>
              </a:ext>
            </a:extLst>
          </p:cNvPr>
          <p:cNvSpPr txBox="1"/>
          <p:nvPr/>
        </p:nvSpPr>
        <p:spPr>
          <a:xfrm>
            <a:off x="803189" y="1416523"/>
            <a:ext cx="870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+mj-ea"/>
                <a:ea typeface="+mj-ea"/>
              </a:rPr>
              <a:t>경사 하강법을 이용하여 트리를 앙상블에 추가</a:t>
            </a:r>
            <a:endParaRPr lang="ko-KR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6386" name="Picture 2" descr="Gradient Boosting Trees for Classification: A Beginner's Guide | by  Aratrika Pal | The Startup | Medium">
            <a:extLst>
              <a:ext uri="{FF2B5EF4-FFF2-40B4-BE49-F238E27FC236}">
                <a16:creationId xmlns:a16="http://schemas.microsoft.com/office/drawing/2014/main" id="{9B1095E2-CFB9-4178-8A2D-C98ED6E62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05" y="2001298"/>
            <a:ext cx="6667389" cy="485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837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histogram-based </a:t>
            </a:r>
            <a:br>
              <a:rPr lang="en-US" altLang="ko-KR" sz="4800" b="1" dirty="0">
                <a:solidFill>
                  <a:schemeClr val="tx1"/>
                </a:solidFill>
              </a:rPr>
            </a:br>
            <a:r>
              <a:rPr lang="en-US" altLang="ko-KR" sz="4800" b="1" dirty="0">
                <a:solidFill>
                  <a:schemeClr val="tx1"/>
                </a:solidFill>
              </a:rPr>
              <a:t>Gradient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Boosting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41614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AutoShape 6" descr="What is a Random Forest? | TIBCO Software">
            <a:extLst>
              <a:ext uri="{FF2B5EF4-FFF2-40B4-BE49-F238E27FC236}">
                <a16:creationId xmlns:a16="http://schemas.microsoft.com/office/drawing/2014/main" id="{1396C1BF-7E85-4207-B908-2D5D2AA93F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793524" cy="379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C94BC-C669-467F-BBD9-60D6BC9D4803}"/>
              </a:ext>
            </a:extLst>
          </p:cNvPr>
          <p:cNvSpPr txBox="1"/>
          <p:nvPr/>
        </p:nvSpPr>
        <p:spPr>
          <a:xfrm>
            <a:off x="304800" y="2151727"/>
            <a:ext cx="117551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입력 특성을 미리 </a:t>
            </a:r>
            <a:r>
              <a:rPr lang="en-US" altLang="ko-KR" sz="3200" dirty="0">
                <a:latin typeface="+mj-ea"/>
                <a:ea typeface="+mj-ea"/>
              </a:rPr>
              <a:t>256</a:t>
            </a:r>
            <a:r>
              <a:rPr lang="ko-KR" altLang="en-US" sz="3200" dirty="0">
                <a:latin typeface="+mj-ea"/>
                <a:ea typeface="+mj-ea"/>
              </a:rPr>
              <a:t>개의 구간으로 나눔</a:t>
            </a:r>
            <a:endParaRPr lang="en-US" altLang="ko-KR" sz="3200" dirty="0">
              <a:latin typeface="+mj-ea"/>
              <a:ea typeface="+mj-ea"/>
            </a:endParaRPr>
          </a:p>
          <a:p>
            <a:r>
              <a:rPr lang="en-US" altLang="ko-KR" sz="3200" dirty="0">
                <a:latin typeface="+mj-ea"/>
                <a:ea typeface="+mj-ea"/>
              </a:rPr>
              <a:t> -&gt; </a:t>
            </a:r>
            <a:r>
              <a:rPr lang="ko-KR" altLang="en-US" sz="3200" dirty="0">
                <a:latin typeface="+mj-ea"/>
                <a:ea typeface="+mj-ea"/>
              </a:rPr>
              <a:t>노드를 분할할 때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매우 빠르게 최적의 분할을 찾을 수 있음</a:t>
            </a:r>
            <a:endParaRPr lang="en-US" altLang="ko-KR" sz="3200" dirty="0">
              <a:latin typeface="+mj-ea"/>
              <a:ea typeface="+mj-ea"/>
            </a:endParaRPr>
          </a:p>
          <a:p>
            <a:endParaRPr lang="en-US" altLang="ko-KR" sz="3200" dirty="0">
              <a:latin typeface="+mj-ea"/>
              <a:ea typeface="+mj-ea"/>
            </a:endParaRPr>
          </a:p>
          <a:p>
            <a:r>
              <a:rPr lang="ko-KR" altLang="en-US" sz="3200" dirty="0">
                <a:latin typeface="+mj-ea"/>
                <a:ea typeface="+mj-ea"/>
              </a:rPr>
              <a:t>누락된 값을 위해 </a:t>
            </a:r>
            <a:r>
              <a:rPr lang="en-US" altLang="ko-KR" sz="3200" dirty="0">
                <a:latin typeface="+mj-ea"/>
                <a:ea typeface="+mj-ea"/>
              </a:rPr>
              <a:t>256</a:t>
            </a:r>
            <a:r>
              <a:rPr lang="ko-KR" altLang="en-US" sz="3200" dirty="0">
                <a:latin typeface="+mj-ea"/>
                <a:ea typeface="+mj-ea"/>
              </a:rPr>
              <a:t>개의 구간 중 하나를 떼어 놓음</a:t>
            </a:r>
            <a:endParaRPr lang="en-US" altLang="ko-KR" sz="3200" dirty="0">
              <a:latin typeface="+mj-ea"/>
              <a:ea typeface="+mj-ea"/>
            </a:endParaRPr>
          </a:p>
          <a:p>
            <a:r>
              <a:rPr lang="en-US" altLang="ko-KR" sz="3200" dirty="0">
                <a:latin typeface="+mj-ea"/>
                <a:ea typeface="+mj-ea"/>
              </a:rPr>
              <a:t> -&gt; </a:t>
            </a:r>
            <a:r>
              <a:rPr lang="ko-KR" altLang="en-US" sz="3200" dirty="0">
                <a:latin typeface="+mj-ea"/>
                <a:ea typeface="+mj-ea"/>
              </a:rPr>
              <a:t>누락된 값을 위해 </a:t>
            </a:r>
            <a:r>
              <a:rPr lang="ko-KR" altLang="en-US" sz="3200" dirty="0" err="1">
                <a:latin typeface="+mj-ea"/>
                <a:ea typeface="+mj-ea"/>
              </a:rPr>
              <a:t>전처리</a:t>
            </a:r>
            <a:r>
              <a:rPr lang="ko-KR" altLang="en-US" sz="3200" dirty="0">
                <a:latin typeface="+mj-ea"/>
                <a:ea typeface="+mj-ea"/>
              </a:rPr>
              <a:t> 필요 </a:t>
            </a:r>
            <a:r>
              <a:rPr lang="en-US" altLang="ko-KR" sz="3200" dirty="0">
                <a:latin typeface="+mj-ea"/>
                <a:ea typeface="+mj-ea"/>
              </a:rPr>
              <a:t>X</a:t>
            </a:r>
            <a:endParaRPr lang="ko-KR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384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B610-3BD7-4248-BA1A-71BEFAD0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Contents</a:t>
            </a:r>
            <a:endParaRPr lang="ko-KR" altLang="en-US" sz="5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EB865-2B54-4C7F-9BCD-1D43E0BC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</a:p>
          <a:p>
            <a:r>
              <a:rPr lang="en-US" altLang="ko-KR" dirty="0"/>
              <a:t>Cross Validation</a:t>
            </a:r>
          </a:p>
          <a:p>
            <a:r>
              <a:rPr lang="en-US" altLang="ko-KR" dirty="0"/>
              <a:t>Hyperparameter Tuning</a:t>
            </a:r>
          </a:p>
          <a:p>
            <a:r>
              <a:rPr lang="en-US" altLang="ko-KR" dirty="0"/>
              <a:t>Tree Ensemble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62D994-8C25-46AC-9FBC-DF9D07AC9E1C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84177A-203E-4458-A003-5D6721E6A3BA}"/>
              </a:ext>
            </a:extLst>
          </p:cNvPr>
          <p:cNvSpPr/>
          <p:nvPr/>
        </p:nvSpPr>
        <p:spPr>
          <a:xfrm>
            <a:off x="247403" y="27371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8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BD8F8-2AAD-49B5-A19F-705AF8722586}"/>
              </a:ext>
            </a:extLst>
          </p:cNvPr>
          <p:cNvSpPr txBox="1"/>
          <p:nvPr/>
        </p:nvSpPr>
        <p:spPr>
          <a:xfrm>
            <a:off x="3114304" y="2594758"/>
            <a:ext cx="6390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5014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Decision Tree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3E966-15C3-46EC-B49B-9090970905B9}"/>
              </a:ext>
            </a:extLst>
          </p:cNvPr>
          <p:cNvSpPr txBox="1"/>
          <p:nvPr/>
        </p:nvSpPr>
        <p:spPr>
          <a:xfrm>
            <a:off x="304800" y="1540924"/>
            <a:ext cx="10487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  Classification / Regression</a:t>
            </a:r>
            <a:r>
              <a:rPr lang="ko-KR" altLang="en-US" sz="2800" dirty="0">
                <a:latin typeface="+mj-ea"/>
                <a:ea typeface="+mj-ea"/>
              </a:rPr>
              <a:t>에 모두 사용할 수 있는지도 학습 모델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50085-0EC7-4FB9-B57E-722567D4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93" y="2228130"/>
            <a:ext cx="5495813" cy="390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16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Decision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Tree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FF21DB7-3293-48F2-AE40-DD66FCCC9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65" y="2068470"/>
            <a:ext cx="8427069" cy="304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918DF1-1DFA-4823-B83C-B03EB7E85205}"/>
              </a:ext>
            </a:extLst>
          </p:cNvPr>
          <p:cNvSpPr txBox="1"/>
          <p:nvPr/>
        </p:nvSpPr>
        <p:spPr>
          <a:xfrm>
            <a:off x="1074716" y="1502228"/>
            <a:ext cx="574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Overfitting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>
                <a:latin typeface="+mj-ea"/>
                <a:ea typeface="+mj-ea"/>
              </a:rPr>
              <a:t>과대 적합</a:t>
            </a:r>
            <a:r>
              <a:rPr lang="en-US" altLang="ko-KR" sz="2400" dirty="0">
                <a:latin typeface="+mj-ea"/>
                <a:ea typeface="+mj-ea"/>
              </a:rPr>
              <a:t>) </a:t>
            </a:r>
            <a:r>
              <a:rPr lang="ko-KR" altLang="en-US" sz="2400" dirty="0">
                <a:latin typeface="+mj-ea"/>
                <a:ea typeface="+mj-ea"/>
              </a:rPr>
              <a:t>과 트리의 모습</a:t>
            </a:r>
          </a:p>
        </p:txBody>
      </p:sp>
    </p:spTree>
    <p:extLst>
      <p:ext uri="{BB962C8B-B14F-4D97-AF65-F5344CB8AC3E}">
        <p14:creationId xmlns:p14="http://schemas.microsoft.com/office/powerpoint/2010/main" val="47230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Decision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Tree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4114B6-C799-40D3-A731-0116912F2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94" y="1893029"/>
            <a:ext cx="8495412" cy="307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51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Decision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Tree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9F88F4-487E-4724-8838-D870B1CE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39" y="2117896"/>
            <a:ext cx="8358722" cy="30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16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Decision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Tree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70FAE-0B00-438D-8506-F9432AC8F0F4}"/>
              </a:ext>
            </a:extLst>
          </p:cNvPr>
          <p:cNvSpPr txBox="1"/>
          <p:nvPr/>
        </p:nvSpPr>
        <p:spPr>
          <a:xfrm>
            <a:off x="304800" y="1982537"/>
            <a:ext cx="1182086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Pruning(</a:t>
            </a:r>
            <a:r>
              <a:rPr lang="ko-KR" altLang="en-US" sz="3600" dirty="0">
                <a:latin typeface="+mj-ea"/>
                <a:ea typeface="+mj-ea"/>
              </a:rPr>
              <a:t>가지치기</a:t>
            </a:r>
            <a:r>
              <a:rPr lang="en-US" altLang="ko-KR" sz="3600" dirty="0">
                <a:latin typeface="+mj-ea"/>
                <a:ea typeface="+mj-ea"/>
              </a:rPr>
              <a:t>)</a:t>
            </a:r>
          </a:p>
          <a:p>
            <a:r>
              <a:rPr lang="en-US" altLang="ko-KR" sz="2400" dirty="0">
                <a:latin typeface="+mj-ea"/>
                <a:ea typeface="+mj-ea"/>
              </a:rPr>
              <a:t> </a:t>
            </a:r>
          </a:p>
          <a:p>
            <a:r>
              <a:rPr lang="en-US" altLang="ko-KR" sz="2400" dirty="0">
                <a:latin typeface="+mj-ea"/>
                <a:ea typeface="+mj-ea"/>
              </a:rPr>
              <a:t>-</a:t>
            </a:r>
            <a:r>
              <a:rPr lang="ko-KR" altLang="en-US" sz="2400" dirty="0">
                <a:latin typeface="+mj-ea"/>
                <a:ea typeface="+mj-ea"/>
              </a:rPr>
              <a:t> 과대 적합을 막기 위한 방법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트리의 최대 깊이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리프 노드의 개수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한 노드가 분할하기 위한 최소 데이터의 수를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제한하는 등의 방식으로 과대적합을 막음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이를 통해 일반화 성능을 높임</a:t>
            </a:r>
          </a:p>
        </p:txBody>
      </p:sp>
    </p:spTree>
    <p:extLst>
      <p:ext uri="{BB962C8B-B14F-4D97-AF65-F5344CB8AC3E}">
        <p14:creationId xmlns:p14="http://schemas.microsoft.com/office/powerpoint/2010/main" val="68755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Decision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Tree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70FAE-0B00-438D-8506-F9432AC8F0F4}"/>
              </a:ext>
            </a:extLst>
          </p:cNvPr>
          <p:cNvSpPr txBox="1"/>
          <p:nvPr/>
        </p:nvSpPr>
        <p:spPr>
          <a:xfrm>
            <a:off x="185567" y="1416523"/>
            <a:ext cx="97129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Impurity(</a:t>
            </a:r>
            <a:r>
              <a:rPr lang="ko-KR" altLang="en-US" sz="3200" dirty="0">
                <a:latin typeface="+mj-ea"/>
                <a:ea typeface="+mj-ea"/>
              </a:rPr>
              <a:t>불순도</a:t>
            </a:r>
            <a:r>
              <a:rPr lang="en-US" altLang="ko-KR" sz="3600" dirty="0">
                <a:latin typeface="+mj-ea"/>
                <a:ea typeface="+mj-ea"/>
              </a:rPr>
              <a:t>)</a:t>
            </a:r>
          </a:p>
          <a:p>
            <a:r>
              <a:rPr lang="en-US" altLang="ko-KR" sz="2400" dirty="0">
                <a:latin typeface="+mj-ea"/>
                <a:ea typeface="+mj-ea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+mj-ea"/>
                <a:ea typeface="+mj-ea"/>
              </a:rPr>
              <a:t>해당 범주안에서 서로 다른 데이터가 얼마나 섞여 있는지를 나타냄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+mj-ea"/>
                <a:ea typeface="+mj-ea"/>
              </a:rPr>
              <a:t>노드에서 데이터를 분할할 기준을 정하는 데 사용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+mj-ea"/>
                <a:ea typeface="+mj-ea"/>
              </a:rPr>
              <a:t>불순도를 수치화한 지표로는 </a:t>
            </a:r>
            <a:r>
              <a:rPr lang="ko-KR" altLang="en-US" sz="2400" dirty="0" err="1">
                <a:latin typeface="+mj-ea"/>
                <a:ea typeface="+mj-ea"/>
              </a:rPr>
              <a:t>지니계수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엔트로피 등이 있음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+mj-ea"/>
                <a:ea typeface="+mj-ea"/>
              </a:rPr>
              <a:t>결정 트리 모델은 부모 노드와 자식 노드의 불순도 차이가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   </a:t>
            </a:r>
            <a:r>
              <a:rPr lang="ko-KR" altLang="en-US" sz="2400" dirty="0">
                <a:latin typeface="+mj-ea"/>
                <a:ea typeface="+mj-ea"/>
              </a:rPr>
              <a:t>가능한 크도록 트리를 성장시킴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CECCD27-987B-4253-86E8-1F4036B96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247" y="2801518"/>
            <a:ext cx="3065953" cy="314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72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Decision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Tree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70FAE-0B00-438D-8506-F9432AC8F0F4}"/>
              </a:ext>
            </a:extLst>
          </p:cNvPr>
          <p:cNvSpPr txBox="1"/>
          <p:nvPr/>
        </p:nvSpPr>
        <p:spPr>
          <a:xfrm>
            <a:off x="185567" y="1416523"/>
            <a:ext cx="91919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Gini Impurity(</a:t>
            </a:r>
            <a:r>
              <a:rPr lang="ko-KR" altLang="en-US" sz="3600" dirty="0"/>
              <a:t>지니 </a:t>
            </a:r>
            <a:r>
              <a:rPr lang="ko-KR" altLang="en-US" sz="3200" dirty="0">
                <a:latin typeface="+mj-ea"/>
                <a:ea typeface="+mj-ea"/>
              </a:rPr>
              <a:t>불순도</a:t>
            </a:r>
            <a:r>
              <a:rPr lang="en-US" altLang="ko-KR" sz="3600" dirty="0">
                <a:latin typeface="+mj-ea"/>
                <a:ea typeface="+mj-ea"/>
              </a:rPr>
              <a:t>)</a:t>
            </a:r>
          </a:p>
          <a:p>
            <a:r>
              <a:rPr lang="en-US" altLang="ko-KR" sz="2400" dirty="0">
                <a:latin typeface="+mj-ea"/>
                <a:ea typeface="+mj-ea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+mj-ea"/>
                <a:ea typeface="+mj-ea"/>
              </a:rPr>
              <a:t>지니 불순도 </a:t>
            </a:r>
            <a:r>
              <a:rPr lang="en-US" altLang="ko-KR" sz="2400" dirty="0">
                <a:latin typeface="+mj-ea"/>
                <a:ea typeface="+mj-ea"/>
              </a:rPr>
              <a:t>= 1 – (</a:t>
            </a:r>
            <a:r>
              <a:rPr lang="ko-KR" altLang="en-US" sz="2400" dirty="0">
                <a:latin typeface="+mj-ea"/>
                <a:ea typeface="+mj-ea"/>
              </a:rPr>
              <a:t>음성 클래스비율</a:t>
            </a:r>
            <a:r>
              <a:rPr lang="en-US" altLang="ko-KR" sz="2400" dirty="0">
                <a:latin typeface="+mj-ea"/>
                <a:ea typeface="+mj-ea"/>
              </a:rPr>
              <a:t>^2 + </a:t>
            </a:r>
            <a:r>
              <a:rPr lang="ko-KR" altLang="en-US" sz="2400" dirty="0">
                <a:latin typeface="+mj-ea"/>
                <a:ea typeface="+mj-ea"/>
              </a:rPr>
              <a:t>양성 클래스 비율</a:t>
            </a:r>
            <a:r>
              <a:rPr lang="en-US" altLang="ko-KR" sz="2400" dirty="0">
                <a:latin typeface="+mj-ea"/>
                <a:ea typeface="+mj-ea"/>
              </a:rPr>
              <a:t>^2)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0B0C1E2-F513-450C-9226-32D95C0C7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762" y="2770727"/>
            <a:ext cx="6866238" cy="408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{\displaystyle \operatorname {I} _{G}(p)=\sum _{i=1}^{J}\left(p_{i}\sum _{k\neq i}p_{k}\right)=\sum _{i=1}^{J}p_{i}(1-p_{i})=\sum _{i=1}^{J}(p_{i}-p_{i}^{2})=\sum _{i=1}^{J}p_{i}-\sum _{i=1}^{J}p_{i}^{2}=1-\sum _{i=1}^{J}p_{i}^{2}.}">
            <a:extLst>
              <a:ext uri="{FF2B5EF4-FFF2-40B4-BE49-F238E27FC236}">
                <a16:creationId xmlns:a16="http://schemas.microsoft.com/office/drawing/2014/main" id="{E2B78B84-CA9A-4F9A-A49E-2BD6178A19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6432" y="319432"/>
            <a:ext cx="3261968" cy="326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202" name="Picture 10" descr="What is Gini Impurity? How is it used to construct decision trees?">
            <a:extLst>
              <a:ext uri="{FF2B5EF4-FFF2-40B4-BE49-F238E27FC236}">
                <a16:creationId xmlns:a16="http://schemas.microsoft.com/office/drawing/2014/main" id="{5DF321E7-B120-45D5-AE56-FFCE3C69F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48353"/>
            <a:ext cx="34575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835964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1666</TotalTime>
  <Words>287</Words>
  <Application>Microsoft Office PowerPoint</Application>
  <PresentationFormat>와이드스크린</PresentationFormat>
  <Paragraphs>77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Candara</vt:lpstr>
      <vt:lpstr>Corbel</vt:lpstr>
      <vt:lpstr>Wingdings 3</vt:lpstr>
      <vt:lpstr>New_Education02</vt:lpstr>
      <vt:lpstr>Ch5  </vt:lpstr>
      <vt:lpstr>Contents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Cross Validation</vt:lpstr>
      <vt:lpstr>Hyperparameter Tuning</vt:lpstr>
      <vt:lpstr>Tree Ensemble</vt:lpstr>
      <vt:lpstr>Random Forest</vt:lpstr>
      <vt:lpstr>Random Forest</vt:lpstr>
      <vt:lpstr>Random Forest</vt:lpstr>
      <vt:lpstr>Gradient Boosting</vt:lpstr>
      <vt:lpstr>histogram-based  Gradient Boosting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 – Ch2</dc:title>
  <dc:creator>태균</dc:creator>
  <cp:lastModifiedBy>태균</cp:lastModifiedBy>
  <cp:revision>32</cp:revision>
  <dcterms:created xsi:type="dcterms:W3CDTF">2023-06-26T14:41:04Z</dcterms:created>
  <dcterms:modified xsi:type="dcterms:W3CDTF">2023-07-19T09:00:10Z</dcterms:modified>
</cp:coreProperties>
</file>