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4" r:id="rId5"/>
    <p:sldId id="265" r:id="rId6"/>
    <p:sldId id="280" r:id="rId7"/>
    <p:sldId id="266" r:id="rId8"/>
    <p:sldId id="268" r:id="rId9"/>
    <p:sldId id="282" r:id="rId10"/>
    <p:sldId id="281" r:id="rId11"/>
    <p:sldId id="283" r:id="rId12"/>
    <p:sldId id="284" r:id="rId13"/>
    <p:sldId id="285" r:id="rId14"/>
    <p:sldId id="270" r:id="rId15"/>
    <p:sldId id="286" r:id="rId16"/>
    <p:sldId id="267" r:id="rId17"/>
    <p:sldId id="269" r:id="rId18"/>
    <p:sldId id="271" r:id="rId19"/>
    <p:sldId id="272" r:id="rId20"/>
    <p:sldId id="273" r:id="rId21"/>
    <p:sldId id="274" r:id="rId22"/>
    <p:sldId id="287" r:id="rId23"/>
    <p:sldId id="275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A132E39A-06AB-433D-8D18-6ED30071CC87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8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1850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A132E39A-06AB-433D-8D18-6ED30071CC87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64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3924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509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3107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3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4642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51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A132E39A-06AB-433D-8D18-6ED30071CC87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8754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9660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132E39A-06AB-433D-8D18-6ED30071CC87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0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8ECA0-A7B6-41C8-B6EC-A4E42EA03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2208" y="1388648"/>
            <a:ext cx="10363200" cy="1390177"/>
          </a:xfrm>
        </p:spPr>
        <p:txBody>
          <a:bodyPr>
            <a:normAutofit fontScale="90000"/>
          </a:bodyPr>
          <a:lstStyle/>
          <a:p>
            <a:r>
              <a:rPr lang="en-US" altLang="ko-KR" sz="8800" dirty="0"/>
              <a:t>Ch2</a:t>
            </a:r>
            <a:endParaRPr lang="ko-KR" altLang="en-US" sz="8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289C93-6496-48D9-8D5C-9388E9319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208" y="3131819"/>
            <a:ext cx="9741980" cy="2491147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K-Nearest</a:t>
            </a:r>
            <a:r>
              <a:rPr lang="ko-KR" altLang="en-US" sz="4000" dirty="0"/>
              <a:t> </a:t>
            </a:r>
            <a:r>
              <a:rPr lang="en-US" altLang="ko-KR" sz="4000" dirty="0"/>
              <a:t>Neighbors</a:t>
            </a:r>
            <a:r>
              <a:rPr lang="ko-KR" altLang="en-US" sz="4000" dirty="0"/>
              <a:t> </a:t>
            </a:r>
            <a:r>
              <a:rPr lang="en-US" altLang="ko-KR" sz="4000" dirty="0" err="1"/>
              <a:t>Alogorithm</a:t>
            </a:r>
            <a:endParaRPr lang="en-US" altLang="ko-KR" sz="4000" dirty="0"/>
          </a:p>
          <a:p>
            <a:r>
              <a:rPr lang="en-US" altLang="ko-KR" sz="4000" dirty="0"/>
              <a:t>Training set And Test set</a:t>
            </a:r>
          </a:p>
          <a:p>
            <a:r>
              <a:rPr lang="en-US" altLang="ko-KR" sz="4000" dirty="0"/>
              <a:t>Data Preprocessing</a:t>
            </a:r>
            <a:endParaRPr lang="ko-KR" altLang="en-US" sz="4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0CB6AA5-E065-4588-90C8-22C2DCC44E14}"/>
              </a:ext>
            </a:extLst>
          </p:cNvPr>
          <p:cNvSpPr/>
          <p:nvPr/>
        </p:nvSpPr>
        <p:spPr>
          <a:xfrm>
            <a:off x="9815513" y="71438"/>
            <a:ext cx="2303256" cy="872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32658-EC39-43CB-8221-D15EFFA34182}"/>
              </a:ext>
            </a:extLst>
          </p:cNvPr>
          <p:cNvSpPr txBox="1"/>
          <p:nvPr/>
        </p:nvSpPr>
        <p:spPr>
          <a:xfrm>
            <a:off x="8621487" y="5931725"/>
            <a:ext cx="2826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12191682  </a:t>
            </a:r>
            <a:r>
              <a:rPr lang="ko-KR" altLang="en-US" sz="2400" dirty="0" err="1">
                <a:latin typeface="+mj-ea"/>
                <a:ea typeface="+mj-ea"/>
              </a:rPr>
              <a:t>진태균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9954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K-Nearest Neighbors Algorithm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9D6564-B94E-4997-99DA-BA8646F55E59}"/>
              </a:ext>
            </a:extLst>
          </p:cNvPr>
          <p:cNvGrpSpPr/>
          <p:nvPr/>
        </p:nvGrpSpPr>
        <p:grpSpPr>
          <a:xfrm>
            <a:off x="9452758" y="3452751"/>
            <a:ext cx="1104406" cy="1858489"/>
            <a:chOff x="9452758" y="3452751"/>
            <a:chExt cx="1104406" cy="1858489"/>
          </a:xfrm>
          <a:solidFill>
            <a:schemeClr val="bg1"/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06B0594-484E-4EBD-BC29-D54464010935}"/>
                </a:ext>
              </a:extLst>
            </p:cNvPr>
            <p:cNvSpPr/>
            <p:nvPr/>
          </p:nvSpPr>
          <p:spPr>
            <a:xfrm rot="3217497">
              <a:off x="8716487" y="4275118"/>
              <a:ext cx="1858489" cy="2137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C08136E-F2C3-49BF-A080-E14425F6AC17}"/>
                </a:ext>
              </a:extLst>
            </p:cNvPr>
            <p:cNvSpPr/>
            <p:nvPr/>
          </p:nvSpPr>
          <p:spPr>
            <a:xfrm>
              <a:off x="9452758" y="4524499"/>
              <a:ext cx="1104406" cy="706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DC6790-6C19-4CAE-8712-33ED981805CF}"/>
              </a:ext>
            </a:extLst>
          </p:cNvPr>
          <p:cNvSpPr/>
          <p:nvPr/>
        </p:nvSpPr>
        <p:spPr>
          <a:xfrm>
            <a:off x="8235537" y="4802086"/>
            <a:ext cx="1698172" cy="353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0121BC4-5E24-45A3-A08B-563004768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341" y="2333501"/>
            <a:ext cx="8099318" cy="37752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DAB045-A442-4D7D-B42C-0A84F8D7C1A1}"/>
              </a:ext>
            </a:extLst>
          </p:cNvPr>
          <p:cNvSpPr txBox="1"/>
          <p:nvPr/>
        </p:nvSpPr>
        <p:spPr>
          <a:xfrm>
            <a:off x="465437" y="1687170"/>
            <a:ext cx="4959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Distance Measurement</a:t>
            </a:r>
            <a:endParaRPr lang="ko-KR" altLang="en-US" sz="36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973FD3-85C7-49BA-ADB1-D2BE996E376A}"/>
              </a:ext>
            </a:extLst>
          </p:cNvPr>
          <p:cNvSpPr/>
          <p:nvPr/>
        </p:nvSpPr>
        <p:spPr>
          <a:xfrm>
            <a:off x="6210795" y="2535072"/>
            <a:ext cx="3794166" cy="75250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98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K-Nearest Neighbors Algorithm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9D6564-B94E-4997-99DA-BA8646F55E59}"/>
              </a:ext>
            </a:extLst>
          </p:cNvPr>
          <p:cNvGrpSpPr/>
          <p:nvPr/>
        </p:nvGrpSpPr>
        <p:grpSpPr>
          <a:xfrm>
            <a:off x="9452758" y="3452751"/>
            <a:ext cx="1104406" cy="1858489"/>
            <a:chOff x="9452758" y="3452751"/>
            <a:chExt cx="1104406" cy="1858489"/>
          </a:xfrm>
          <a:solidFill>
            <a:schemeClr val="bg1"/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06B0594-484E-4EBD-BC29-D54464010935}"/>
                </a:ext>
              </a:extLst>
            </p:cNvPr>
            <p:cNvSpPr/>
            <p:nvPr/>
          </p:nvSpPr>
          <p:spPr>
            <a:xfrm rot="3217497">
              <a:off x="8716487" y="4275118"/>
              <a:ext cx="1858489" cy="2137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C08136E-F2C3-49BF-A080-E14425F6AC17}"/>
                </a:ext>
              </a:extLst>
            </p:cNvPr>
            <p:cNvSpPr/>
            <p:nvPr/>
          </p:nvSpPr>
          <p:spPr>
            <a:xfrm>
              <a:off x="9452758" y="4524499"/>
              <a:ext cx="1104406" cy="706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DC6790-6C19-4CAE-8712-33ED981805CF}"/>
              </a:ext>
            </a:extLst>
          </p:cNvPr>
          <p:cNvSpPr/>
          <p:nvPr/>
        </p:nvSpPr>
        <p:spPr>
          <a:xfrm>
            <a:off x="8235537" y="4802086"/>
            <a:ext cx="1698172" cy="353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D928CF-5F40-4DDD-BEB8-16597F7FD176}"/>
              </a:ext>
            </a:extLst>
          </p:cNvPr>
          <p:cNvSpPr txBox="1"/>
          <p:nvPr/>
        </p:nvSpPr>
        <p:spPr>
          <a:xfrm>
            <a:off x="304799" y="1133806"/>
            <a:ext cx="1146364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Working of KNN</a:t>
            </a:r>
          </a:p>
          <a:p>
            <a:endParaRPr lang="en-US" altLang="ko-KR" sz="2400" b="1" dirty="0"/>
          </a:p>
          <a:p>
            <a:r>
              <a:rPr lang="en-US" altLang="ko-KR" sz="2800" dirty="0"/>
              <a:t>Step 1 : Select K (from 1 to #samples)</a:t>
            </a:r>
          </a:p>
          <a:p>
            <a:endParaRPr lang="en-US" altLang="ko-KR" sz="2000" dirty="0"/>
          </a:p>
          <a:p>
            <a:r>
              <a:rPr lang="en-US" altLang="ko-KR" sz="2800" dirty="0"/>
              <a:t>Step 2 : Get training and test samples which we want to predict. </a:t>
            </a:r>
          </a:p>
          <a:p>
            <a:endParaRPr lang="en-US" altLang="ko-KR" sz="2000" dirty="0"/>
          </a:p>
          <a:p>
            <a:r>
              <a:rPr lang="en-US" altLang="ko-KR" sz="2800" dirty="0"/>
              <a:t>Step 3 : Find the K closest neighbors in the training set based on distance   </a:t>
            </a:r>
          </a:p>
          <a:p>
            <a:endParaRPr lang="en-US" altLang="ko-KR" sz="2000" dirty="0"/>
          </a:p>
          <a:p>
            <a:r>
              <a:rPr lang="en-US" altLang="ko-KR" sz="2800" dirty="0"/>
              <a:t>Step 4 : Count how many neighbors are from the different classes </a:t>
            </a:r>
          </a:p>
          <a:p>
            <a:r>
              <a:rPr lang="en-US" altLang="ko-KR" sz="2800" dirty="0"/>
              <a:t>                 among the selected K neighbors. </a:t>
            </a:r>
          </a:p>
          <a:p>
            <a:endParaRPr lang="en-US" altLang="ko-KR" sz="2000" dirty="0"/>
          </a:p>
          <a:p>
            <a:r>
              <a:rPr lang="en-US" altLang="ko-KR" sz="2800" dirty="0"/>
              <a:t>Step 5 : Assign the test data sample to the class for which the neighbors</a:t>
            </a:r>
          </a:p>
          <a:p>
            <a:r>
              <a:rPr lang="en-US" altLang="ko-KR" sz="2800" dirty="0"/>
              <a:t>                count was maximum.</a:t>
            </a:r>
          </a:p>
        </p:txBody>
      </p:sp>
    </p:spTree>
    <p:extLst>
      <p:ext uri="{BB962C8B-B14F-4D97-AF65-F5344CB8AC3E}">
        <p14:creationId xmlns:p14="http://schemas.microsoft.com/office/powerpoint/2010/main" val="111901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K-Nearest Neighbors Algorithm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9D6564-B94E-4997-99DA-BA8646F55E59}"/>
              </a:ext>
            </a:extLst>
          </p:cNvPr>
          <p:cNvGrpSpPr/>
          <p:nvPr/>
        </p:nvGrpSpPr>
        <p:grpSpPr>
          <a:xfrm>
            <a:off x="9452758" y="3452751"/>
            <a:ext cx="1104406" cy="1858489"/>
            <a:chOff x="9452758" y="3452751"/>
            <a:chExt cx="1104406" cy="1858489"/>
          </a:xfrm>
          <a:solidFill>
            <a:schemeClr val="bg1"/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06B0594-484E-4EBD-BC29-D54464010935}"/>
                </a:ext>
              </a:extLst>
            </p:cNvPr>
            <p:cNvSpPr/>
            <p:nvPr/>
          </p:nvSpPr>
          <p:spPr>
            <a:xfrm rot="3217497">
              <a:off x="8716487" y="4275118"/>
              <a:ext cx="1858489" cy="2137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C08136E-F2C3-49BF-A080-E14425F6AC17}"/>
                </a:ext>
              </a:extLst>
            </p:cNvPr>
            <p:cNvSpPr/>
            <p:nvPr/>
          </p:nvSpPr>
          <p:spPr>
            <a:xfrm>
              <a:off x="9452758" y="4524499"/>
              <a:ext cx="1104406" cy="706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DC6790-6C19-4CAE-8712-33ED981805CF}"/>
              </a:ext>
            </a:extLst>
          </p:cNvPr>
          <p:cNvSpPr/>
          <p:nvPr/>
        </p:nvSpPr>
        <p:spPr>
          <a:xfrm>
            <a:off x="8235537" y="4802086"/>
            <a:ext cx="1698172" cy="353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8EDD90-2C43-4F9E-8B3F-FE4CD13FF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696" y="1467005"/>
            <a:ext cx="9666607" cy="462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51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K-Nearest Neighbors Algorithm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9D6564-B94E-4997-99DA-BA8646F55E59}"/>
              </a:ext>
            </a:extLst>
          </p:cNvPr>
          <p:cNvGrpSpPr/>
          <p:nvPr/>
        </p:nvGrpSpPr>
        <p:grpSpPr>
          <a:xfrm>
            <a:off x="9452758" y="3452751"/>
            <a:ext cx="1104406" cy="1858489"/>
            <a:chOff x="9452758" y="3452751"/>
            <a:chExt cx="1104406" cy="1858489"/>
          </a:xfrm>
          <a:solidFill>
            <a:schemeClr val="bg1"/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06B0594-484E-4EBD-BC29-D54464010935}"/>
                </a:ext>
              </a:extLst>
            </p:cNvPr>
            <p:cNvSpPr/>
            <p:nvPr/>
          </p:nvSpPr>
          <p:spPr>
            <a:xfrm rot="3217497">
              <a:off x="8716487" y="4275118"/>
              <a:ext cx="1858489" cy="2137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C08136E-F2C3-49BF-A080-E14425F6AC17}"/>
                </a:ext>
              </a:extLst>
            </p:cNvPr>
            <p:cNvSpPr/>
            <p:nvPr/>
          </p:nvSpPr>
          <p:spPr>
            <a:xfrm>
              <a:off x="9452758" y="4524499"/>
              <a:ext cx="1104406" cy="706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DC6790-6C19-4CAE-8712-33ED981805CF}"/>
              </a:ext>
            </a:extLst>
          </p:cNvPr>
          <p:cNvSpPr/>
          <p:nvPr/>
        </p:nvSpPr>
        <p:spPr>
          <a:xfrm>
            <a:off x="8235537" y="4802086"/>
            <a:ext cx="1698172" cy="353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996448-C042-4491-A4AA-1029DB44F84A}"/>
              </a:ext>
            </a:extLst>
          </p:cNvPr>
          <p:cNvSpPr txBox="1"/>
          <p:nvPr/>
        </p:nvSpPr>
        <p:spPr>
          <a:xfrm>
            <a:off x="2749635" y="1639645"/>
            <a:ext cx="2131123" cy="114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/>
              <a:t>K 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D98B0A-B9AC-4B15-AF6D-6BAF2712A64D}"/>
              </a:ext>
            </a:extLst>
          </p:cNvPr>
          <p:cNvSpPr txBox="1"/>
          <p:nvPr/>
        </p:nvSpPr>
        <p:spPr>
          <a:xfrm>
            <a:off x="2749635" y="4376058"/>
            <a:ext cx="49783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/>
              <a:t>K = #samples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CD46BB2-6944-4CA1-A542-99A16F4E3B02}"/>
              </a:ext>
            </a:extLst>
          </p:cNvPr>
          <p:cNvCxnSpPr>
            <a:stCxn id="2" idx="2"/>
          </p:cNvCxnSpPr>
          <p:nvPr/>
        </p:nvCxnSpPr>
        <p:spPr>
          <a:xfrm flipH="1">
            <a:off x="3815196" y="2782645"/>
            <a:ext cx="1" cy="1593413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E95023-B566-4768-AED8-2FFAA2BE85AC}"/>
              </a:ext>
            </a:extLst>
          </p:cNvPr>
          <p:cNvSpPr txBox="1"/>
          <p:nvPr/>
        </p:nvSpPr>
        <p:spPr>
          <a:xfrm>
            <a:off x="4565791" y="3339676"/>
            <a:ext cx="158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Variance (</a:t>
            </a:r>
            <a:r>
              <a:rPr lang="ko-KR" altLang="en-US" sz="1400" dirty="0">
                <a:latin typeface="+mj-ea"/>
                <a:ea typeface="+mj-ea"/>
              </a:rPr>
              <a:t>분산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BE08BB-8EF0-4F9A-A144-961486DCA9E9}"/>
              </a:ext>
            </a:extLst>
          </p:cNvPr>
          <p:cNvSpPr txBox="1"/>
          <p:nvPr/>
        </p:nvSpPr>
        <p:spPr>
          <a:xfrm>
            <a:off x="6905025" y="3348841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Bias (</a:t>
            </a:r>
            <a:r>
              <a:rPr lang="ko-KR" altLang="en-US" sz="1400" dirty="0">
                <a:latin typeface="+mj-ea"/>
                <a:ea typeface="+mj-ea"/>
              </a:rPr>
              <a:t>편향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A80B803-B68B-48B1-89FD-8918D860B344}"/>
              </a:ext>
            </a:extLst>
          </p:cNvPr>
          <p:cNvCxnSpPr/>
          <p:nvPr/>
        </p:nvCxnSpPr>
        <p:spPr>
          <a:xfrm flipV="1">
            <a:off x="8056302" y="3270158"/>
            <a:ext cx="0" cy="5029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7082078-DC88-4338-B72F-8E93E1F1038A}"/>
              </a:ext>
            </a:extLst>
          </p:cNvPr>
          <p:cNvCxnSpPr>
            <a:cxnSpLocks/>
          </p:cNvCxnSpPr>
          <p:nvPr/>
        </p:nvCxnSpPr>
        <p:spPr>
          <a:xfrm>
            <a:off x="6154431" y="3270158"/>
            <a:ext cx="0" cy="5029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582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K-Nearest Neighbors Algorithm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9D6564-B94E-4997-99DA-BA8646F55E59}"/>
              </a:ext>
            </a:extLst>
          </p:cNvPr>
          <p:cNvGrpSpPr/>
          <p:nvPr/>
        </p:nvGrpSpPr>
        <p:grpSpPr>
          <a:xfrm>
            <a:off x="9452758" y="3452751"/>
            <a:ext cx="1104406" cy="1858489"/>
            <a:chOff x="9452758" y="3452751"/>
            <a:chExt cx="1104406" cy="1858489"/>
          </a:xfrm>
          <a:solidFill>
            <a:schemeClr val="bg1"/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06B0594-484E-4EBD-BC29-D54464010935}"/>
                </a:ext>
              </a:extLst>
            </p:cNvPr>
            <p:cNvSpPr/>
            <p:nvPr/>
          </p:nvSpPr>
          <p:spPr>
            <a:xfrm rot="3217497">
              <a:off x="8716487" y="4275118"/>
              <a:ext cx="1858489" cy="2137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C08136E-F2C3-49BF-A080-E14425F6AC17}"/>
                </a:ext>
              </a:extLst>
            </p:cNvPr>
            <p:cNvSpPr/>
            <p:nvPr/>
          </p:nvSpPr>
          <p:spPr>
            <a:xfrm>
              <a:off x="9452758" y="4524499"/>
              <a:ext cx="1104406" cy="706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6E906385-8822-40DA-AE56-5A1D4EF9A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08658"/>
            <a:ext cx="11125200" cy="15906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16B4676-1BAA-4095-8531-FC66632E0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595" y="1670214"/>
            <a:ext cx="5167005" cy="456927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05D43029-B9EE-43DA-BF76-14BC56A65B78}"/>
              </a:ext>
            </a:extLst>
          </p:cNvPr>
          <p:cNvSpPr/>
          <p:nvPr/>
        </p:nvSpPr>
        <p:spPr>
          <a:xfrm>
            <a:off x="3782291" y="1252538"/>
            <a:ext cx="1698172" cy="40780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85559F-01A3-403D-BAE2-1B1A9B663F79}"/>
              </a:ext>
            </a:extLst>
          </p:cNvPr>
          <p:cNvSpPr/>
          <p:nvPr/>
        </p:nvSpPr>
        <p:spPr>
          <a:xfrm>
            <a:off x="6930982" y="5885116"/>
            <a:ext cx="645475" cy="40780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DD0DB6-242F-49F8-A033-88089C96DF68}"/>
              </a:ext>
            </a:extLst>
          </p:cNvPr>
          <p:cNvSpPr txBox="1"/>
          <p:nvPr/>
        </p:nvSpPr>
        <p:spPr>
          <a:xfrm>
            <a:off x="781626" y="3851136"/>
            <a:ext cx="53365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Sampling bias (</a:t>
            </a:r>
            <a:r>
              <a:rPr lang="ko-KR" altLang="en-US" sz="2400" b="1" dirty="0">
                <a:latin typeface="+mj-ea"/>
                <a:ea typeface="+mj-ea"/>
              </a:rPr>
              <a:t>샘플링 편향</a:t>
            </a:r>
            <a:r>
              <a:rPr lang="en-US" altLang="ko-KR" sz="2400" b="1" dirty="0"/>
              <a:t>)</a:t>
            </a:r>
          </a:p>
          <a:p>
            <a:r>
              <a:rPr lang="en-US" altLang="ko-KR" sz="2400" b="1" dirty="0"/>
              <a:t> </a:t>
            </a:r>
            <a:r>
              <a:rPr lang="en-US" altLang="ko-KR" sz="2000" dirty="0"/>
              <a:t>- Training set</a:t>
            </a:r>
            <a:r>
              <a:rPr lang="ko-KR" altLang="en-US" sz="2000" dirty="0">
                <a:latin typeface="+mj-ea"/>
                <a:ea typeface="+mj-ea"/>
              </a:rPr>
              <a:t>과</a:t>
            </a:r>
            <a:r>
              <a:rPr lang="ko-KR" altLang="en-US" sz="2000" dirty="0"/>
              <a:t> </a:t>
            </a:r>
            <a:r>
              <a:rPr lang="en-US" altLang="ko-KR" sz="2000" dirty="0"/>
              <a:t>Test set</a:t>
            </a:r>
            <a:r>
              <a:rPr lang="ko-KR" altLang="en-US" sz="2000" dirty="0">
                <a:latin typeface="+mj-ea"/>
                <a:ea typeface="+mj-ea"/>
              </a:rPr>
              <a:t>의</a:t>
            </a:r>
            <a:r>
              <a:rPr lang="ko-KR" altLang="en-US" sz="2000" dirty="0"/>
              <a:t> </a:t>
            </a:r>
            <a:r>
              <a:rPr lang="en-US" altLang="ko-KR" sz="2000" dirty="0"/>
              <a:t>Sample</a:t>
            </a:r>
            <a:r>
              <a:rPr lang="ko-KR" altLang="en-US" sz="2000" dirty="0">
                <a:latin typeface="+mj-ea"/>
                <a:ea typeface="+mj-ea"/>
              </a:rPr>
              <a:t>이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000" dirty="0">
                <a:latin typeface="+mj-ea"/>
                <a:ea typeface="+mj-ea"/>
              </a:rPr>
              <a:t>   골고루 섞여 있지 않고 </a:t>
            </a:r>
            <a:r>
              <a:rPr lang="ko-KR" altLang="en-US" sz="2000" dirty="0">
                <a:solidFill>
                  <a:schemeClr val="accent1"/>
                </a:solidFill>
                <a:latin typeface="+mj-ea"/>
                <a:ea typeface="+mj-ea"/>
              </a:rPr>
              <a:t>한쪽으로</a:t>
            </a:r>
            <a:endParaRPr lang="en-US" altLang="ko-KR" sz="2000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en-US" altLang="ko-KR" sz="2000" dirty="0">
                <a:solidFill>
                  <a:schemeClr val="accent1"/>
                </a:solidFill>
                <a:latin typeface="+mj-ea"/>
                <a:ea typeface="+mj-ea"/>
              </a:rPr>
              <a:t>  </a:t>
            </a:r>
            <a:r>
              <a:rPr lang="ko-KR" altLang="en-US" sz="2000" dirty="0">
                <a:solidFill>
                  <a:schemeClr val="accent1"/>
                </a:solidFill>
                <a:latin typeface="+mj-ea"/>
                <a:ea typeface="+mj-ea"/>
              </a:rPr>
              <a:t> 치우쳐진 상태</a:t>
            </a:r>
            <a:endParaRPr lang="en-US" altLang="ko-KR" sz="2000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en-US" altLang="ko-KR" sz="2000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176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F3E2826-781F-4969-BEC2-F795E0945C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>
                <a:ln w="0"/>
                <a:solidFill>
                  <a:schemeClr val="tx1"/>
                </a:solidFill>
              </a:rPr>
              <a:t>Advantages</a:t>
            </a:r>
            <a:endParaRPr lang="ko-KR" altLang="en-US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206464-9B6B-4B14-AA7A-08BAB70FFE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Zero training time</a:t>
            </a:r>
          </a:p>
          <a:p>
            <a:r>
              <a:rPr lang="en-US" altLang="ko-KR" sz="2800" dirty="0" err="1"/>
              <a:t>Explainability</a:t>
            </a:r>
            <a:endParaRPr lang="en-US" altLang="ko-KR" sz="2800" dirty="0"/>
          </a:p>
          <a:p>
            <a:r>
              <a:rPr lang="en-US" altLang="ko-KR" sz="2800" dirty="0"/>
              <a:t>Ease of adding and removing data</a:t>
            </a:r>
          </a:p>
          <a:p>
            <a:r>
              <a:rPr lang="en-US" altLang="ko-KR" sz="2800" dirty="0"/>
              <a:t>Insensitivity to class imbalance</a:t>
            </a:r>
          </a:p>
          <a:p>
            <a:endParaRPr lang="ko-KR" altLang="en-US" sz="28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A4BDBD-9115-4B7C-9441-A607F8415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>
                <a:ln w="0"/>
                <a:solidFill>
                  <a:schemeClr val="tx1"/>
                </a:solidFill>
              </a:rPr>
              <a:t>Disadvantages</a:t>
            </a:r>
            <a:endParaRPr lang="ko-KR" altLang="en-US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3B416CF-EF12-4C01-8D39-23F196058A3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Needs a lot of storage</a:t>
            </a:r>
          </a:p>
          <a:p>
            <a:r>
              <a:rPr lang="en-US" altLang="ko-KR" sz="2800" dirty="0"/>
              <a:t>Predictions are slow</a:t>
            </a:r>
          </a:p>
          <a:p>
            <a:pPr marL="0" indent="0">
              <a:buNone/>
            </a:pPr>
            <a:r>
              <a:rPr lang="en-US" altLang="ko-KR" sz="2800" dirty="0"/>
              <a:t>     - time complexity : O(</a:t>
            </a:r>
            <a:r>
              <a:rPr lang="en-US" altLang="ko-KR" sz="2800" dirty="0" err="1"/>
              <a:t>dN</a:t>
            </a:r>
            <a:r>
              <a:rPr lang="en-US" altLang="ko-KR" sz="2800" dirty="0"/>
              <a:t>)</a:t>
            </a:r>
          </a:p>
          <a:p>
            <a:pPr marL="0" indent="0">
              <a:buNone/>
            </a:pPr>
            <a:r>
              <a:rPr lang="en-US" altLang="ko-KR" sz="2800" dirty="0"/>
              <a:t>         d : the number of features</a:t>
            </a:r>
          </a:p>
          <a:p>
            <a:pPr marL="0" indent="0">
              <a:buNone/>
            </a:pPr>
            <a:r>
              <a:rPr lang="en-US" altLang="ko-KR" sz="2800" dirty="0"/>
              <a:t>         N : the number of samples</a:t>
            </a:r>
          </a:p>
          <a:p>
            <a:r>
              <a:rPr lang="en-US" altLang="ko-KR" sz="2800" dirty="0"/>
              <a:t>Irrelevant features can fool the nearest neighbors.</a:t>
            </a:r>
            <a:endParaRPr lang="ko-KR" altLang="en-US" sz="28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161564A1-75AE-43B8-94B3-262054B52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>
                <a:solidFill>
                  <a:schemeClr val="tx1"/>
                </a:solidFill>
                <a:latin typeface="+mn-lt"/>
              </a:rPr>
              <a:t>K-Nearest Neighbors Algorithm</a:t>
            </a:r>
            <a:endParaRPr lang="ko-KR" altLang="en-US" dirty="0">
              <a:latin typeface="+mn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D50162-7357-4AB7-A7CC-A86DFCE0E0DB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5D3444-E5BB-402B-B681-5213F90D41F8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730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K-Nearest Neighbors Algorithm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9D6564-B94E-4997-99DA-BA8646F55E59}"/>
              </a:ext>
            </a:extLst>
          </p:cNvPr>
          <p:cNvGrpSpPr/>
          <p:nvPr/>
        </p:nvGrpSpPr>
        <p:grpSpPr>
          <a:xfrm>
            <a:off x="9452758" y="3452751"/>
            <a:ext cx="1104406" cy="1858489"/>
            <a:chOff x="9452758" y="3452751"/>
            <a:chExt cx="1104406" cy="1858489"/>
          </a:xfrm>
          <a:solidFill>
            <a:schemeClr val="bg1"/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06B0594-484E-4EBD-BC29-D54464010935}"/>
                </a:ext>
              </a:extLst>
            </p:cNvPr>
            <p:cNvSpPr/>
            <p:nvPr/>
          </p:nvSpPr>
          <p:spPr>
            <a:xfrm rot="3217497">
              <a:off x="8716487" y="4275118"/>
              <a:ext cx="1858489" cy="2137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C08136E-F2C3-49BF-A080-E14425F6AC17}"/>
                </a:ext>
              </a:extLst>
            </p:cNvPr>
            <p:cNvSpPr/>
            <p:nvPr/>
          </p:nvSpPr>
          <p:spPr>
            <a:xfrm>
              <a:off x="9452758" y="4524499"/>
              <a:ext cx="1104406" cy="706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7C6F1FD-A17D-4392-974E-D95E002F1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374" y="1273888"/>
            <a:ext cx="5578175" cy="47772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CDA7D46-6AB7-42C3-9CB8-4418B9625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422" y="1911898"/>
            <a:ext cx="3869667" cy="328166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0EFADB-DBB3-4C00-974E-E574990D8304}"/>
              </a:ext>
            </a:extLst>
          </p:cNvPr>
          <p:cNvSpPr/>
          <p:nvPr/>
        </p:nvSpPr>
        <p:spPr>
          <a:xfrm>
            <a:off x="439387" y="3570426"/>
            <a:ext cx="1561605" cy="40780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08D697F-DFF8-474C-91BC-6C585C141BF0}"/>
              </a:ext>
            </a:extLst>
          </p:cNvPr>
          <p:cNvGrpSpPr/>
          <p:nvPr/>
        </p:nvGrpSpPr>
        <p:grpSpPr>
          <a:xfrm>
            <a:off x="6722429" y="3585270"/>
            <a:ext cx="3101576" cy="2354381"/>
            <a:chOff x="6722429" y="3585270"/>
            <a:chExt cx="3101576" cy="235438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35E5776-0ED1-439D-96FF-4A2CA0C182EC}"/>
                </a:ext>
              </a:extLst>
            </p:cNvPr>
            <p:cNvSpPr/>
            <p:nvPr/>
          </p:nvSpPr>
          <p:spPr>
            <a:xfrm>
              <a:off x="9081511" y="5679134"/>
              <a:ext cx="742494" cy="260517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66699DE-F5EA-494C-B91F-B67B18D01A40}"/>
                </a:ext>
              </a:extLst>
            </p:cNvPr>
            <p:cNvSpPr/>
            <p:nvPr/>
          </p:nvSpPr>
          <p:spPr>
            <a:xfrm>
              <a:off x="6722429" y="3585270"/>
              <a:ext cx="351441" cy="688159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0CE3E9-E4DB-4A47-9F00-1E1A974EE337}"/>
              </a:ext>
            </a:extLst>
          </p:cNvPr>
          <p:cNvSpPr/>
          <p:nvPr/>
        </p:nvSpPr>
        <p:spPr>
          <a:xfrm>
            <a:off x="2745085" y="3570426"/>
            <a:ext cx="384064" cy="40780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A52B272-A6AC-4DCD-A419-370090F93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743" y="1639199"/>
            <a:ext cx="1652123" cy="430045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B8A055D-BDB1-4C4F-940A-6E98E8BBBD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1" y="5259321"/>
            <a:ext cx="4715927" cy="68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7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K-Nearest Neighbors Algorithm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9D6564-B94E-4997-99DA-BA8646F55E59}"/>
              </a:ext>
            </a:extLst>
          </p:cNvPr>
          <p:cNvGrpSpPr/>
          <p:nvPr/>
        </p:nvGrpSpPr>
        <p:grpSpPr>
          <a:xfrm>
            <a:off x="9452758" y="3452751"/>
            <a:ext cx="1104406" cy="1858489"/>
            <a:chOff x="9452758" y="3452751"/>
            <a:chExt cx="1104406" cy="1858489"/>
          </a:xfrm>
          <a:solidFill>
            <a:schemeClr val="bg1"/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06B0594-484E-4EBD-BC29-D54464010935}"/>
                </a:ext>
              </a:extLst>
            </p:cNvPr>
            <p:cNvSpPr/>
            <p:nvPr/>
          </p:nvSpPr>
          <p:spPr>
            <a:xfrm rot="3217497">
              <a:off x="8716487" y="4275118"/>
              <a:ext cx="1858489" cy="2137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C08136E-F2C3-49BF-A080-E14425F6AC17}"/>
                </a:ext>
              </a:extLst>
            </p:cNvPr>
            <p:cNvSpPr/>
            <p:nvPr/>
          </p:nvSpPr>
          <p:spPr>
            <a:xfrm>
              <a:off x="9452758" y="4524499"/>
              <a:ext cx="1104406" cy="706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" name="Picture 4" descr="supervised machine learning">
            <a:extLst>
              <a:ext uri="{FF2B5EF4-FFF2-40B4-BE49-F238E27FC236}">
                <a16:creationId xmlns:a16="http://schemas.microsoft.com/office/drawing/2014/main" id="{1C2A7C8B-4AB9-4096-A8C4-D517C960F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142" y="109538"/>
            <a:ext cx="8500258" cy="272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5B73C48-4E96-4B1C-AEE8-AB6B991D3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88" y="2993942"/>
            <a:ext cx="108680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22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Training set And Test Set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9D6564-B94E-4997-99DA-BA8646F55E59}"/>
              </a:ext>
            </a:extLst>
          </p:cNvPr>
          <p:cNvGrpSpPr/>
          <p:nvPr/>
        </p:nvGrpSpPr>
        <p:grpSpPr>
          <a:xfrm>
            <a:off x="9452758" y="3452751"/>
            <a:ext cx="1104406" cy="1858489"/>
            <a:chOff x="9452758" y="3452751"/>
            <a:chExt cx="1104406" cy="1858489"/>
          </a:xfrm>
          <a:solidFill>
            <a:schemeClr val="bg1"/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06B0594-484E-4EBD-BC29-D54464010935}"/>
                </a:ext>
              </a:extLst>
            </p:cNvPr>
            <p:cNvSpPr/>
            <p:nvPr/>
          </p:nvSpPr>
          <p:spPr>
            <a:xfrm rot="3217497">
              <a:off x="8716487" y="4275118"/>
              <a:ext cx="1858489" cy="2137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C08136E-F2C3-49BF-A080-E14425F6AC17}"/>
                </a:ext>
              </a:extLst>
            </p:cNvPr>
            <p:cNvSpPr/>
            <p:nvPr/>
          </p:nvSpPr>
          <p:spPr>
            <a:xfrm>
              <a:off x="9452758" y="4524499"/>
              <a:ext cx="1104406" cy="706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EDD25CB-AF58-4B51-A934-DC9A70E08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16523"/>
            <a:ext cx="4495800" cy="16097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5437E38-174F-4221-9B90-27D213229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190233"/>
            <a:ext cx="8296275" cy="27622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BCD0598-C246-407D-B3C7-8AE30C05A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513" y="1449860"/>
            <a:ext cx="11430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D0ECE8-06A6-4541-AB49-BC7D415D5BAD}"/>
              </a:ext>
            </a:extLst>
          </p:cNvPr>
          <p:cNvSpPr txBox="1"/>
          <p:nvPr/>
        </p:nvSpPr>
        <p:spPr>
          <a:xfrm>
            <a:off x="7101445" y="1488152"/>
            <a:ext cx="345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대규모 다차원 배열을 쉽게 처리할 수 있도록 지원하는 </a:t>
            </a:r>
            <a:r>
              <a:rPr lang="en-US" altLang="ko-KR" dirty="0">
                <a:latin typeface="+mj-ea"/>
                <a:ea typeface="+mj-ea"/>
              </a:rPr>
              <a:t>Python library  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5073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Training set And Test Set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9D6564-B94E-4997-99DA-BA8646F55E59}"/>
              </a:ext>
            </a:extLst>
          </p:cNvPr>
          <p:cNvGrpSpPr/>
          <p:nvPr/>
        </p:nvGrpSpPr>
        <p:grpSpPr>
          <a:xfrm>
            <a:off x="9452758" y="3452751"/>
            <a:ext cx="1104406" cy="1858489"/>
            <a:chOff x="9452758" y="3452751"/>
            <a:chExt cx="1104406" cy="1858489"/>
          </a:xfrm>
          <a:solidFill>
            <a:schemeClr val="bg1"/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06B0594-484E-4EBD-BC29-D54464010935}"/>
                </a:ext>
              </a:extLst>
            </p:cNvPr>
            <p:cNvSpPr/>
            <p:nvPr/>
          </p:nvSpPr>
          <p:spPr>
            <a:xfrm rot="3217497">
              <a:off x="8716487" y="4275118"/>
              <a:ext cx="1858489" cy="2137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C08136E-F2C3-49BF-A080-E14425F6AC17}"/>
                </a:ext>
              </a:extLst>
            </p:cNvPr>
            <p:cNvSpPr/>
            <p:nvPr/>
          </p:nvSpPr>
          <p:spPr>
            <a:xfrm>
              <a:off x="9452758" y="4524499"/>
              <a:ext cx="1104406" cy="706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2255FC19-295E-478D-AD4C-4C18781BB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009" y="2258398"/>
            <a:ext cx="4886694" cy="45688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D4043BA-8AF4-4652-A23B-C20A0A854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038"/>
            <a:ext cx="12192000" cy="487360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4F973D6-BB2D-46A3-BDE3-F99BEF581CF5}"/>
              </a:ext>
            </a:extLst>
          </p:cNvPr>
          <p:cNvCxnSpPr/>
          <p:nvPr/>
        </p:nvCxnSpPr>
        <p:spPr>
          <a:xfrm>
            <a:off x="552203" y="2151966"/>
            <a:ext cx="2036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D0C8E78-8A6F-4F73-B938-F70D22D86FE5}"/>
              </a:ext>
            </a:extLst>
          </p:cNvPr>
          <p:cNvCxnSpPr>
            <a:cxnSpLocks/>
          </p:cNvCxnSpPr>
          <p:nvPr/>
        </p:nvCxnSpPr>
        <p:spPr>
          <a:xfrm>
            <a:off x="6677892" y="2151966"/>
            <a:ext cx="851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5F9AC7E-915D-41BE-B8C3-8096EF81B96F}"/>
              </a:ext>
            </a:extLst>
          </p:cNvPr>
          <p:cNvCxnSpPr>
            <a:cxnSpLocks/>
          </p:cNvCxnSpPr>
          <p:nvPr/>
        </p:nvCxnSpPr>
        <p:spPr>
          <a:xfrm>
            <a:off x="2770910" y="2164670"/>
            <a:ext cx="218703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77694F3-DF26-4281-88A4-D1645A5975D7}"/>
              </a:ext>
            </a:extLst>
          </p:cNvPr>
          <p:cNvCxnSpPr>
            <a:cxnSpLocks/>
          </p:cNvCxnSpPr>
          <p:nvPr/>
        </p:nvCxnSpPr>
        <p:spPr>
          <a:xfrm>
            <a:off x="7669481" y="2151966"/>
            <a:ext cx="98763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0897F06-AAA5-4A56-B46D-C1EFD7AF68A8}"/>
              </a:ext>
            </a:extLst>
          </p:cNvPr>
          <p:cNvSpPr/>
          <p:nvPr/>
        </p:nvSpPr>
        <p:spPr>
          <a:xfrm>
            <a:off x="8796644" y="1771038"/>
            <a:ext cx="1903023" cy="40780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87DF86D-2A7A-462C-AF81-D99709D37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21260"/>
            <a:ext cx="5706094" cy="52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7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7B610-3BD7-4248-BA1A-71BEFAD0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/>
              <a:t>Contents</a:t>
            </a:r>
            <a:endParaRPr lang="ko-KR" altLang="en-US" sz="54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EB865-2B54-4C7F-9BCD-1D43E0BC5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is Machine Learning?</a:t>
            </a:r>
          </a:p>
          <a:p>
            <a:r>
              <a:rPr lang="en-US" altLang="ko-KR" dirty="0"/>
              <a:t>K-Nearest Neighbors Model</a:t>
            </a:r>
          </a:p>
          <a:p>
            <a:r>
              <a:rPr lang="en-US" altLang="ko-KR" dirty="0"/>
              <a:t>Training set And Test set</a:t>
            </a:r>
          </a:p>
          <a:p>
            <a:r>
              <a:rPr lang="en-US" altLang="ko-KR" dirty="0"/>
              <a:t>Data Preprocessing</a:t>
            </a:r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62D994-8C25-46AC-9FBC-DF9D07AC9E1C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84177A-203E-4458-A003-5D6721E6A3BA}"/>
              </a:ext>
            </a:extLst>
          </p:cNvPr>
          <p:cNvSpPr/>
          <p:nvPr/>
        </p:nvSpPr>
        <p:spPr>
          <a:xfrm>
            <a:off x="247403" y="27371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89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Data Preprocessing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9D6564-B94E-4997-99DA-BA8646F55E59}"/>
              </a:ext>
            </a:extLst>
          </p:cNvPr>
          <p:cNvGrpSpPr/>
          <p:nvPr/>
        </p:nvGrpSpPr>
        <p:grpSpPr>
          <a:xfrm>
            <a:off x="9452758" y="3452751"/>
            <a:ext cx="1104406" cy="1858489"/>
            <a:chOff x="9452758" y="3452751"/>
            <a:chExt cx="1104406" cy="1858489"/>
          </a:xfrm>
          <a:solidFill>
            <a:schemeClr val="bg1"/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06B0594-484E-4EBD-BC29-D54464010935}"/>
                </a:ext>
              </a:extLst>
            </p:cNvPr>
            <p:cNvSpPr/>
            <p:nvPr/>
          </p:nvSpPr>
          <p:spPr>
            <a:xfrm rot="3217497">
              <a:off x="8716487" y="4275118"/>
              <a:ext cx="1858489" cy="2137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C08136E-F2C3-49BF-A080-E14425F6AC17}"/>
                </a:ext>
              </a:extLst>
            </p:cNvPr>
            <p:cNvSpPr/>
            <p:nvPr/>
          </p:nvSpPr>
          <p:spPr>
            <a:xfrm>
              <a:off x="9452758" y="4524499"/>
              <a:ext cx="1104406" cy="706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6DD35C9-924C-4106-AC38-5736E2190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315" y="1328111"/>
            <a:ext cx="6382885" cy="47652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BB4A561-EE84-478C-8E48-865BC4F32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1615"/>
            <a:ext cx="5524500" cy="5619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30AAD59-1C4A-4EE9-9F1E-4222C1A5E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66220"/>
            <a:ext cx="5680990" cy="162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76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9D6564-B94E-4997-99DA-BA8646F55E59}"/>
              </a:ext>
            </a:extLst>
          </p:cNvPr>
          <p:cNvGrpSpPr/>
          <p:nvPr/>
        </p:nvGrpSpPr>
        <p:grpSpPr>
          <a:xfrm>
            <a:off x="9452758" y="3452751"/>
            <a:ext cx="1104406" cy="1858489"/>
            <a:chOff x="9452758" y="3452751"/>
            <a:chExt cx="1104406" cy="1858489"/>
          </a:xfrm>
          <a:solidFill>
            <a:schemeClr val="bg1"/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06B0594-484E-4EBD-BC29-D54464010935}"/>
                </a:ext>
              </a:extLst>
            </p:cNvPr>
            <p:cNvSpPr/>
            <p:nvPr/>
          </p:nvSpPr>
          <p:spPr>
            <a:xfrm rot="3217497">
              <a:off x="8716487" y="4275118"/>
              <a:ext cx="1858489" cy="2137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C08136E-F2C3-49BF-A080-E14425F6AC17}"/>
                </a:ext>
              </a:extLst>
            </p:cNvPr>
            <p:cNvSpPr/>
            <p:nvPr/>
          </p:nvSpPr>
          <p:spPr>
            <a:xfrm>
              <a:off x="9452758" y="4524499"/>
              <a:ext cx="1104406" cy="706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CAD5565-49F5-4084-8AF2-CD760F678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48646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A77809-F253-4359-8D1E-F5FAD6892EF4}"/>
              </a:ext>
            </a:extLst>
          </p:cNvPr>
          <p:cNvSpPr/>
          <p:nvPr/>
        </p:nvSpPr>
        <p:spPr>
          <a:xfrm>
            <a:off x="350515" y="731519"/>
            <a:ext cx="1583031" cy="52101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F575F0-C7FE-4D1A-957F-164C139DADAD}"/>
              </a:ext>
            </a:extLst>
          </p:cNvPr>
          <p:cNvSpPr txBox="1"/>
          <p:nvPr/>
        </p:nvSpPr>
        <p:spPr>
          <a:xfrm>
            <a:off x="7248646" y="2368759"/>
            <a:ext cx="45672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Due to the significant difference in scale </a:t>
            </a:r>
          </a:p>
          <a:p>
            <a:r>
              <a:rPr lang="en-US" altLang="ko-KR" sz="2000" dirty="0"/>
              <a:t> between the two features,</a:t>
            </a:r>
          </a:p>
          <a:p>
            <a:r>
              <a:rPr lang="en-US" altLang="ko-KR" sz="2000" dirty="0"/>
              <a:t> the length feature is being disregarded.</a:t>
            </a:r>
          </a:p>
          <a:p>
            <a:endParaRPr lang="en-US" altLang="ko-KR" sz="2000" dirty="0"/>
          </a:p>
          <a:p>
            <a:endParaRPr lang="en-US" altLang="ko-KR" sz="2000" dirty="0">
              <a:ea typeface="+mj-ea"/>
            </a:endParaRPr>
          </a:p>
          <a:p>
            <a:r>
              <a:rPr lang="en-US" altLang="ko-KR" sz="2000" dirty="0">
                <a:ea typeface="+mj-ea"/>
              </a:rPr>
              <a:t>When there is a difference in the units </a:t>
            </a:r>
          </a:p>
          <a:p>
            <a:r>
              <a:rPr lang="en-US" altLang="ko-KR" sz="2000" dirty="0">
                <a:ea typeface="+mj-ea"/>
              </a:rPr>
              <a:t> used to represent the data, </a:t>
            </a:r>
          </a:p>
          <a:p>
            <a:r>
              <a:rPr lang="en-US" altLang="ko-KR" sz="2000" dirty="0">
                <a:ea typeface="+mj-ea"/>
              </a:rPr>
              <a:t> distance-based algorithms can lead to </a:t>
            </a:r>
          </a:p>
          <a:p>
            <a:r>
              <a:rPr lang="en-US" altLang="ko-KR" sz="2000" dirty="0">
                <a:ea typeface="+mj-ea"/>
              </a:rPr>
              <a:t> critical errors. </a:t>
            </a:r>
          </a:p>
        </p:txBody>
      </p:sp>
    </p:spTree>
    <p:extLst>
      <p:ext uri="{BB962C8B-B14F-4D97-AF65-F5344CB8AC3E}">
        <p14:creationId xmlns:p14="http://schemas.microsoft.com/office/powerpoint/2010/main" val="2948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18" y="156236"/>
            <a:ext cx="8423564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000" b="1" dirty="0">
                <a:solidFill>
                  <a:schemeClr val="tx1"/>
                </a:solidFill>
              </a:rPr>
              <a:t>Data Preprocessing (</a:t>
            </a:r>
            <a:r>
              <a:rPr lang="ko-KR" altLang="en-US" sz="4000" b="1" dirty="0">
                <a:solidFill>
                  <a:schemeClr val="tx1"/>
                </a:solidFill>
              </a:rPr>
              <a:t>데이터</a:t>
            </a:r>
            <a:r>
              <a:rPr lang="en-US" altLang="ko-KR" sz="4000" b="1" dirty="0">
                <a:solidFill>
                  <a:schemeClr val="tx1"/>
                </a:solidFill>
              </a:rPr>
              <a:t> </a:t>
            </a:r>
            <a:r>
              <a:rPr lang="ko-KR" altLang="en-US" sz="4000" b="1" dirty="0" err="1">
                <a:solidFill>
                  <a:schemeClr val="tx1"/>
                </a:solidFill>
              </a:rPr>
              <a:t>전처리</a:t>
            </a:r>
            <a:r>
              <a:rPr lang="en-US" altLang="ko-KR" sz="4000" b="1" dirty="0">
                <a:solidFill>
                  <a:schemeClr val="tx1"/>
                </a:solidFill>
              </a:rPr>
              <a:t>)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9D6564-B94E-4997-99DA-BA8646F55E59}"/>
              </a:ext>
            </a:extLst>
          </p:cNvPr>
          <p:cNvGrpSpPr/>
          <p:nvPr/>
        </p:nvGrpSpPr>
        <p:grpSpPr>
          <a:xfrm>
            <a:off x="9452758" y="3452751"/>
            <a:ext cx="1104406" cy="1858489"/>
            <a:chOff x="9452758" y="3452751"/>
            <a:chExt cx="1104406" cy="1858489"/>
          </a:xfrm>
          <a:solidFill>
            <a:schemeClr val="bg1"/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06B0594-484E-4EBD-BC29-D54464010935}"/>
                </a:ext>
              </a:extLst>
            </p:cNvPr>
            <p:cNvSpPr/>
            <p:nvPr/>
          </p:nvSpPr>
          <p:spPr>
            <a:xfrm rot="3217497">
              <a:off x="8716487" y="4275118"/>
              <a:ext cx="1858489" cy="2137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C08136E-F2C3-49BF-A080-E14425F6AC17}"/>
                </a:ext>
              </a:extLst>
            </p:cNvPr>
            <p:cNvSpPr/>
            <p:nvPr/>
          </p:nvSpPr>
          <p:spPr>
            <a:xfrm>
              <a:off x="9452758" y="4524499"/>
              <a:ext cx="1104406" cy="706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05B0D8E-F127-469D-8382-C7C92F47517B}"/>
              </a:ext>
            </a:extLst>
          </p:cNvPr>
          <p:cNvSpPr txBox="1"/>
          <p:nvPr/>
        </p:nvSpPr>
        <p:spPr>
          <a:xfrm>
            <a:off x="120732" y="1342224"/>
            <a:ext cx="1107176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Data Preprocessing </a:t>
            </a:r>
            <a:r>
              <a:rPr lang="en-US" altLang="ko-KR" sz="3200" dirty="0"/>
              <a:t>: Feature</a:t>
            </a:r>
            <a:r>
              <a:rPr lang="ko-KR" altLang="en-US" sz="3200" dirty="0">
                <a:latin typeface="+mj-ea"/>
                <a:ea typeface="+mj-ea"/>
              </a:rPr>
              <a:t>들 간의 </a:t>
            </a:r>
            <a:r>
              <a:rPr lang="en-US" altLang="ko-KR" sz="3200" dirty="0"/>
              <a:t>Scale</a:t>
            </a:r>
            <a:r>
              <a:rPr lang="ko-KR" altLang="en-US" sz="3200" dirty="0">
                <a:latin typeface="+mj-ea"/>
                <a:ea typeface="+mj-ea"/>
              </a:rPr>
              <a:t>을 맞춰 주는 작업</a:t>
            </a:r>
            <a:endParaRPr lang="en-US" altLang="ko-KR" sz="3200" dirty="0">
              <a:latin typeface="+mj-ea"/>
              <a:ea typeface="+mj-ea"/>
            </a:endParaRPr>
          </a:p>
          <a:p>
            <a:r>
              <a:rPr lang="en-US" altLang="ko-KR" sz="2800" dirty="0">
                <a:latin typeface="+mj-ea"/>
                <a:ea typeface="+mj-ea"/>
              </a:rPr>
              <a:t>  </a:t>
            </a:r>
            <a:r>
              <a:rPr lang="en-US" altLang="ko-KR" sz="2800" dirty="0">
                <a:ea typeface="+mj-ea"/>
              </a:rPr>
              <a:t>- min-max normalization (</a:t>
            </a:r>
            <a:r>
              <a:rPr lang="ko-KR" altLang="en-US" sz="2400" dirty="0">
                <a:latin typeface="+mj-ea"/>
                <a:ea typeface="+mj-ea"/>
              </a:rPr>
              <a:t>최소</a:t>
            </a:r>
            <a:r>
              <a:rPr lang="en-US" altLang="ko-KR" sz="2400" dirty="0">
                <a:latin typeface="+mj-ea"/>
                <a:ea typeface="+mj-ea"/>
              </a:rPr>
              <a:t>-</a:t>
            </a:r>
            <a:r>
              <a:rPr lang="ko-KR" altLang="en-US" sz="2400" dirty="0">
                <a:latin typeface="+mj-ea"/>
                <a:ea typeface="+mj-ea"/>
              </a:rPr>
              <a:t>최대 정규화</a:t>
            </a:r>
            <a:r>
              <a:rPr lang="en-US" altLang="ko-KR" sz="2800" dirty="0">
                <a:ea typeface="+mj-ea"/>
              </a:rPr>
              <a:t>) : </a:t>
            </a:r>
            <a:r>
              <a:rPr lang="ko-KR" altLang="en-US" sz="2400" dirty="0">
                <a:latin typeface="+mj-ea"/>
                <a:ea typeface="+mj-ea"/>
              </a:rPr>
              <a:t>변수의 범위를 </a:t>
            </a:r>
            <a:r>
              <a:rPr lang="en-US" altLang="ko-KR" sz="2400" dirty="0">
                <a:latin typeface="+mj-ea"/>
                <a:ea typeface="+mj-ea"/>
              </a:rPr>
              <a:t>0</a:t>
            </a:r>
            <a:r>
              <a:rPr lang="ko-KR" altLang="en-US" sz="2400" dirty="0">
                <a:latin typeface="+mj-ea"/>
                <a:ea typeface="+mj-ea"/>
              </a:rPr>
              <a:t>에서 </a:t>
            </a:r>
            <a:r>
              <a:rPr lang="en-US" altLang="ko-KR" sz="2400" dirty="0">
                <a:latin typeface="+mj-ea"/>
                <a:ea typeface="+mj-ea"/>
              </a:rPr>
              <a:t>1  </a:t>
            </a:r>
          </a:p>
          <a:p>
            <a:r>
              <a:rPr lang="en-US" altLang="ko-KR" sz="2400" dirty="0">
                <a:latin typeface="+mj-ea"/>
                <a:ea typeface="+mj-ea"/>
              </a:rPr>
              <a:t>                                                                                </a:t>
            </a:r>
            <a:r>
              <a:rPr lang="ko-KR" altLang="en-US" sz="2400" dirty="0">
                <a:latin typeface="+mj-ea"/>
                <a:ea typeface="+mj-ea"/>
              </a:rPr>
              <a:t>까지로 나타냄</a:t>
            </a:r>
            <a:endParaRPr lang="en-US" altLang="ko-KR" sz="2400" dirty="0">
              <a:latin typeface="+mj-ea"/>
              <a:ea typeface="+mj-ea"/>
            </a:endParaRPr>
          </a:p>
          <a:p>
            <a:endParaRPr lang="en-US" altLang="ko-KR" sz="2400" dirty="0">
              <a:latin typeface="+mj-ea"/>
              <a:ea typeface="+mj-ea"/>
            </a:endParaRPr>
          </a:p>
          <a:p>
            <a:pPr algn="ctr"/>
            <a:r>
              <a:rPr lang="en-US" altLang="ko-KR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Z = ( X - min(X) ) / ( max( X ) - min( X ))</a:t>
            </a:r>
          </a:p>
        </p:txBody>
      </p:sp>
    </p:spTree>
    <p:extLst>
      <p:ext uri="{BB962C8B-B14F-4D97-AF65-F5344CB8AC3E}">
        <p14:creationId xmlns:p14="http://schemas.microsoft.com/office/powerpoint/2010/main" val="128141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Data Preprocessing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9D6564-B94E-4997-99DA-BA8646F55E59}"/>
              </a:ext>
            </a:extLst>
          </p:cNvPr>
          <p:cNvGrpSpPr/>
          <p:nvPr/>
        </p:nvGrpSpPr>
        <p:grpSpPr>
          <a:xfrm>
            <a:off x="9452758" y="3452751"/>
            <a:ext cx="1104406" cy="1858489"/>
            <a:chOff x="9452758" y="3452751"/>
            <a:chExt cx="1104406" cy="1858489"/>
          </a:xfrm>
          <a:solidFill>
            <a:schemeClr val="bg1"/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06B0594-484E-4EBD-BC29-D54464010935}"/>
                </a:ext>
              </a:extLst>
            </p:cNvPr>
            <p:cNvSpPr/>
            <p:nvPr/>
          </p:nvSpPr>
          <p:spPr>
            <a:xfrm rot="3217497">
              <a:off x="8716487" y="4275118"/>
              <a:ext cx="1858489" cy="2137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C08136E-F2C3-49BF-A080-E14425F6AC17}"/>
                </a:ext>
              </a:extLst>
            </p:cNvPr>
            <p:cNvSpPr/>
            <p:nvPr/>
          </p:nvSpPr>
          <p:spPr>
            <a:xfrm>
              <a:off x="9452758" y="4524499"/>
              <a:ext cx="1104406" cy="706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05B0D8E-F127-469D-8382-C7C92F47517B}"/>
              </a:ext>
            </a:extLst>
          </p:cNvPr>
          <p:cNvSpPr txBox="1"/>
          <p:nvPr/>
        </p:nvSpPr>
        <p:spPr>
          <a:xfrm>
            <a:off x="120732" y="1342224"/>
            <a:ext cx="1107176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Data Preprocessing </a:t>
            </a:r>
            <a:r>
              <a:rPr lang="en-US" altLang="ko-KR" sz="3200" dirty="0"/>
              <a:t>: Feature</a:t>
            </a:r>
            <a:r>
              <a:rPr lang="ko-KR" altLang="en-US" sz="3200" dirty="0">
                <a:latin typeface="+mj-ea"/>
                <a:ea typeface="+mj-ea"/>
              </a:rPr>
              <a:t>들 간의 </a:t>
            </a:r>
            <a:r>
              <a:rPr lang="en-US" altLang="ko-KR" sz="3200" dirty="0"/>
              <a:t>Scale</a:t>
            </a:r>
            <a:r>
              <a:rPr lang="ko-KR" altLang="en-US" sz="3200" dirty="0">
                <a:latin typeface="+mj-ea"/>
                <a:ea typeface="+mj-ea"/>
              </a:rPr>
              <a:t>을 맞춰 주는 작업</a:t>
            </a:r>
            <a:endParaRPr lang="en-US" altLang="ko-KR" sz="3200" dirty="0">
              <a:latin typeface="+mj-ea"/>
              <a:ea typeface="+mj-ea"/>
            </a:endParaRPr>
          </a:p>
          <a:p>
            <a:r>
              <a:rPr lang="en-US" altLang="ko-KR" sz="2800" dirty="0">
                <a:latin typeface="+mj-ea"/>
                <a:ea typeface="+mj-ea"/>
              </a:rPr>
              <a:t>  </a:t>
            </a:r>
            <a:r>
              <a:rPr lang="en-US" altLang="ko-KR" sz="2800" dirty="0">
                <a:ea typeface="+mj-ea"/>
              </a:rPr>
              <a:t>- standard score </a:t>
            </a:r>
            <a:r>
              <a:rPr lang="en-US" altLang="ko-KR" sz="2800" dirty="0">
                <a:latin typeface="+mj-ea"/>
                <a:ea typeface="+mj-ea"/>
              </a:rPr>
              <a:t>(</a:t>
            </a:r>
            <a:r>
              <a:rPr lang="ko-KR" altLang="en-US" sz="2000" dirty="0">
                <a:latin typeface="+mj-ea"/>
                <a:ea typeface="+mj-ea"/>
              </a:rPr>
              <a:t>표준점수</a:t>
            </a:r>
            <a:r>
              <a:rPr lang="en-US" altLang="ko-KR" sz="2800" dirty="0">
                <a:latin typeface="+mj-ea"/>
                <a:ea typeface="+mj-ea"/>
              </a:rPr>
              <a:t>) : </a:t>
            </a:r>
            <a:r>
              <a:rPr lang="ko-KR" altLang="en-US" sz="2400" dirty="0">
                <a:latin typeface="+mj-ea"/>
                <a:ea typeface="+mj-ea"/>
              </a:rPr>
              <a:t>각 </a:t>
            </a:r>
            <a:r>
              <a:rPr lang="ko-KR" altLang="en-US" sz="2400" dirty="0" err="1">
                <a:latin typeface="+mj-ea"/>
                <a:ea typeface="+mj-ea"/>
              </a:rPr>
              <a:t>특성값이</a:t>
            </a:r>
            <a:r>
              <a:rPr lang="ko-KR" altLang="en-US" sz="2400" dirty="0">
                <a:latin typeface="+mj-ea"/>
                <a:ea typeface="+mj-ea"/>
              </a:rPr>
              <a:t> 평균에서 표준편차의 몇 배만큼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                                         </a:t>
            </a:r>
            <a:r>
              <a:rPr lang="ko-KR" altLang="en-US" sz="2400" dirty="0">
                <a:latin typeface="+mj-ea"/>
                <a:ea typeface="+mj-ea"/>
              </a:rPr>
              <a:t> 떨어져 있는지 나타내는 값</a:t>
            </a:r>
            <a:endParaRPr lang="en-US" altLang="ko-KR" sz="2400" dirty="0">
              <a:latin typeface="+mj-ea"/>
              <a:ea typeface="+mj-ea"/>
            </a:endParaRPr>
          </a:p>
          <a:p>
            <a:endParaRPr lang="en-US" altLang="ko-KR" sz="2400" dirty="0">
              <a:latin typeface="+mj-ea"/>
              <a:ea typeface="+mj-ea"/>
            </a:endParaRPr>
          </a:p>
          <a:p>
            <a:pPr algn="ctr"/>
            <a:r>
              <a:rPr lang="en-US" altLang="ko-KR" sz="2400" dirty="0">
                <a:latin typeface="+mj-ea"/>
                <a:ea typeface="+mj-ea"/>
              </a:rPr>
              <a:t>     </a:t>
            </a:r>
            <a:r>
              <a:rPr lang="en-US" altLang="ko-KR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standard score = (feature – mean) / std</a:t>
            </a:r>
          </a:p>
          <a:p>
            <a:pPr algn="ctr"/>
            <a:endParaRPr lang="en-US" altLang="ko-KR" sz="2800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just"/>
            <a:r>
              <a:rPr lang="en-US" altLang="ko-KR" sz="2400" dirty="0">
                <a:ea typeface="+mj-ea"/>
              </a:rPr>
              <a:t>        mean : training set </a:t>
            </a:r>
            <a:r>
              <a:rPr lang="ko-KR" altLang="en-US" sz="2400" dirty="0">
                <a:ea typeface="+mj-ea"/>
              </a:rPr>
              <a:t>의 각각의 특성의 평균값</a:t>
            </a:r>
            <a:endParaRPr lang="en-US" altLang="ko-KR" sz="2400" dirty="0">
              <a:ea typeface="+mj-ea"/>
            </a:endParaRPr>
          </a:p>
          <a:p>
            <a:pPr algn="just"/>
            <a:r>
              <a:rPr lang="en-US" altLang="ko-KR" sz="2400" dirty="0">
                <a:ea typeface="+mj-ea"/>
              </a:rPr>
              <a:t>        std : training set </a:t>
            </a:r>
            <a:r>
              <a:rPr lang="ko-KR" altLang="en-US" sz="2400" dirty="0">
                <a:ea typeface="+mj-ea"/>
              </a:rPr>
              <a:t>의 각각의 특성의 표준편차</a:t>
            </a:r>
            <a:endParaRPr lang="en-US" altLang="ko-KR" sz="2400" dirty="0"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0CED83-4222-4CC4-875B-E60A5B801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552" y="3851630"/>
            <a:ext cx="5671917" cy="231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Data Preprocessing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305501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9D6564-B94E-4997-99DA-BA8646F55E59}"/>
              </a:ext>
            </a:extLst>
          </p:cNvPr>
          <p:cNvGrpSpPr/>
          <p:nvPr/>
        </p:nvGrpSpPr>
        <p:grpSpPr>
          <a:xfrm>
            <a:off x="9452758" y="3452751"/>
            <a:ext cx="1104406" cy="1858489"/>
            <a:chOff x="9452758" y="3452751"/>
            <a:chExt cx="1104406" cy="1858489"/>
          </a:xfrm>
          <a:solidFill>
            <a:schemeClr val="bg1"/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06B0594-484E-4EBD-BC29-D54464010935}"/>
                </a:ext>
              </a:extLst>
            </p:cNvPr>
            <p:cNvSpPr/>
            <p:nvPr/>
          </p:nvSpPr>
          <p:spPr>
            <a:xfrm rot="3217497">
              <a:off x="8716487" y="4275118"/>
              <a:ext cx="1858489" cy="2137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C08136E-F2C3-49BF-A080-E14425F6AC17}"/>
                </a:ext>
              </a:extLst>
            </p:cNvPr>
            <p:cNvSpPr/>
            <p:nvPr/>
          </p:nvSpPr>
          <p:spPr>
            <a:xfrm>
              <a:off x="9452758" y="4524499"/>
              <a:ext cx="1104406" cy="706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6572A0BF-E095-487D-A203-D90C56EDB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40" y="1803551"/>
            <a:ext cx="4438210" cy="339001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F6F6E2A-15B4-41A3-8CE1-4625EB3E9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818" y="1185738"/>
            <a:ext cx="5664542" cy="517349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13AD30-B478-4427-ABE8-C6C262DFD6C9}"/>
              </a:ext>
            </a:extLst>
          </p:cNvPr>
          <p:cNvSpPr/>
          <p:nvPr/>
        </p:nvSpPr>
        <p:spPr>
          <a:xfrm>
            <a:off x="6347554" y="1243476"/>
            <a:ext cx="1792981" cy="25875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52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Data Preprocessing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305501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9D6564-B94E-4997-99DA-BA8646F55E59}"/>
              </a:ext>
            </a:extLst>
          </p:cNvPr>
          <p:cNvGrpSpPr/>
          <p:nvPr/>
        </p:nvGrpSpPr>
        <p:grpSpPr>
          <a:xfrm>
            <a:off x="9452758" y="3452751"/>
            <a:ext cx="1104406" cy="1858489"/>
            <a:chOff x="9452758" y="3452751"/>
            <a:chExt cx="1104406" cy="1858489"/>
          </a:xfrm>
          <a:solidFill>
            <a:schemeClr val="bg1"/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06B0594-484E-4EBD-BC29-D54464010935}"/>
                </a:ext>
              </a:extLst>
            </p:cNvPr>
            <p:cNvSpPr/>
            <p:nvPr/>
          </p:nvSpPr>
          <p:spPr>
            <a:xfrm rot="3217497">
              <a:off x="8716487" y="4275118"/>
              <a:ext cx="1858489" cy="2137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C08136E-F2C3-49BF-A080-E14425F6AC17}"/>
                </a:ext>
              </a:extLst>
            </p:cNvPr>
            <p:cNvSpPr/>
            <p:nvPr/>
          </p:nvSpPr>
          <p:spPr>
            <a:xfrm>
              <a:off x="9452758" y="4524499"/>
              <a:ext cx="1104406" cy="706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A4DAC30-78F1-482B-A479-390EE811A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367" y="1120530"/>
            <a:ext cx="7090364" cy="524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77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4BD8F8-2AAD-49B5-A19F-705AF8722586}"/>
              </a:ext>
            </a:extLst>
          </p:cNvPr>
          <p:cNvSpPr txBox="1"/>
          <p:nvPr/>
        </p:nvSpPr>
        <p:spPr>
          <a:xfrm>
            <a:off x="3114304" y="2594758"/>
            <a:ext cx="63909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55014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5485BF-EDB5-4C04-9D35-21CD5D0F1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600" dirty="0"/>
              <a:t>Machine Learning (</a:t>
            </a:r>
            <a:r>
              <a:rPr lang="ko-KR" altLang="en-US" sz="3600" dirty="0">
                <a:latin typeface="+mj-ea"/>
                <a:ea typeface="+mj-ea"/>
              </a:rPr>
              <a:t>기계 학습</a:t>
            </a:r>
            <a:r>
              <a:rPr lang="en-US" altLang="ko-KR" sz="3600" dirty="0"/>
              <a:t>)</a:t>
            </a:r>
          </a:p>
          <a:p>
            <a:pPr marL="0" indent="0">
              <a:buNone/>
            </a:pPr>
            <a:r>
              <a:rPr lang="ko-KR" altLang="en-US" dirty="0"/>
              <a:t>      </a:t>
            </a:r>
            <a:r>
              <a:rPr lang="en-US" altLang="ko-KR" dirty="0"/>
              <a:t>-</a:t>
            </a:r>
            <a:r>
              <a:rPr lang="ko-KR" altLang="en-US" dirty="0"/>
              <a:t>  </a:t>
            </a:r>
            <a:r>
              <a:rPr lang="ko-KR" altLang="en-US" sz="2800" dirty="0">
                <a:latin typeface="+mj-ea"/>
                <a:ea typeface="+mj-ea"/>
              </a:rPr>
              <a:t>패턴과 추론에 의존하여 </a:t>
            </a:r>
            <a:r>
              <a:rPr lang="ko-KR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명시적 명령 없이 </a:t>
            </a:r>
            <a:r>
              <a:rPr lang="ko-KR" altLang="en-US" sz="2800" dirty="0">
                <a:latin typeface="+mj-ea"/>
                <a:ea typeface="+mj-ea"/>
              </a:rPr>
              <a:t>문제를 해결하는 데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      사용하는 알고리즘 및 통계 모델을 개발하는 분야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   </a:t>
            </a:r>
            <a:r>
              <a:rPr lang="en-US" altLang="ko-KR" sz="2800" dirty="0">
                <a:latin typeface="+mj-ea"/>
                <a:ea typeface="+mj-ea"/>
              </a:rPr>
              <a:t>- </a:t>
            </a:r>
            <a:r>
              <a:rPr lang="ko-KR" altLang="en-US" sz="2800" dirty="0">
                <a:latin typeface="+mj-ea"/>
                <a:ea typeface="+mj-ea"/>
              </a:rPr>
              <a:t>경험을 통해 자동으로 개선 가능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j-ea"/>
                <a:ea typeface="+mj-ea"/>
              </a:rPr>
              <a:t>    - </a:t>
            </a:r>
            <a:r>
              <a:rPr lang="ko-KR" altLang="en-US" sz="2800" dirty="0">
                <a:latin typeface="+mj-ea"/>
                <a:ea typeface="+mj-ea"/>
              </a:rPr>
              <a:t>개발된 알고리즘은 더 많은 데이터에 노출됨에 따라 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j-ea"/>
                <a:ea typeface="+mj-ea"/>
              </a:rPr>
              <a:t>       </a:t>
            </a:r>
            <a:r>
              <a:rPr lang="ko-KR" altLang="en-US" sz="2800" dirty="0">
                <a:latin typeface="+mj-ea"/>
                <a:ea typeface="+mj-ea"/>
              </a:rPr>
              <a:t>성능이 개선됨</a:t>
            </a:r>
          </a:p>
          <a:p>
            <a:pPr marL="0" indent="0">
              <a:buNone/>
            </a:pP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What is Machine Learning?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 descr="사이킷런(scikit-learn)으로 Perceptron 실습하기 - gaussian37">
            <a:extLst>
              <a:ext uri="{FF2B5EF4-FFF2-40B4-BE49-F238E27FC236}">
                <a16:creationId xmlns:a16="http://schemas.microsoft.com/office/drawing/2014/main" id="{675602D7-3D7E-425D-8159-A8C5FA389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355" y="3207452"/>
            <a:ext cx="26384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16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5485BF-EDB5-4C04-9D35-21CD5D0F1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Supervised Learning (</a:t>
            </a:r>
            <a:r>
              <a:rPr lang="ko-KR" altLang="en-US" sz="4000" dirty="0">
                <a:latin typeface="+mj-ea"/>
                <a:ea typeface="+mj-ea"/>
              </a:rPr>
              <a:t>지도학습</a:t>
            </a:r>
            <a:r>
              <a:rPr lang="en-US" altLang="ko-KR" sz="4000" dirty="0"/>
              <a:t>)</a:t>
            </a:r>
          </a:p>
          <a:p>
            <a:endParaRPr lang="en-US" altLang="ko-KR" sz="4000" dirty="0"/>
          </a:p>
          <a:p>
            <a:r>
              <a:rPr lang="en-US" altLang="ko-KR" sz="4000" dirty="0"/>
              <a:t>Unsupervised Learning (</a:t>
            </a:r>
            <a:r>
              <a:rPr lang="ko-KR" altLang="en-US" sz="4000" dirty="0">
                <a:latin typeface="+mj-ea"/>
                <a:ea typeface="+mj-ea"/>
              </a:rPr>
              <a:t>비지도학습</a:t>
            </a:r>
            <a:r>
              <a:rPr lang="en-US" altLang="ko-KR" sz="4000" dirty="0"/>
              <a:t>)</a:t>
            </a:r>
          </a:p>
          <a:p>
            <a:endParaRPr lang="en-US" altLang="ko-KR" sz="4000" dirty="0"/>
          </a:p>
          <a:p>
            <a:r>
              <a:rPr lang="en-US" altLang="ko-KR" sz="4000" dirty="0"/>
              <a:t>Reinforcement</a:t>
            </a:r>
            <a:r>
              <a:rPr lang="ko-KR" altLang="en-US" sz="4000" dirty="0"/>
              <a:t> </a:t>
            </a:r>
            <a:r>
              <a:rPr lang="en-US" altLang="ko-KR" sz="4000" dirty="0"/>
              <a:t>Learning</a:t>
            </a:r>
            <a:r>
              <a:rPr lang="ko-KR" altLang="en-US" sz="4000" dirty="0"/>
              <a:t> </a:t>
            </a:r>
            <a:r>
              <a:rPr lang="en-US" altLang="ko-KR" sz="4000" dirty="0"/>
              <a:t>(</a:t>
            </a:r>
            <a:r>
              <a:rPr lang="ko-KR" altLang="en-US" sz="4000" dirty="0">
                <a:latin typeface="+mj-ea"/>
                <a:ea typeface="+mj-ea"/>
              </a:rPr>
              <a:t>강화학습</a:t>
            </a:r>
            <a:r>
              <a:rPr lang="en-US" altLang="ko-KR" sz="4000" dirty="0"/>
              <a:t>)</a:t>
            </a: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What is Machine Learning?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657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Supervised Learning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61354" y="109538"/>
            <a:ext cx="2721983" cy="1184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6" name="Picture 4" descr="supervised machine learning">
            <a:extLst>
              <a:ext uri="{FF2B5EF4-FFF2-40B4-BE49-F238E27FC236}">
                <a16:creationId xmlns:a16="http://schemas.microsoft.com/office/drawing/2014/main" id="{CBC33331-53C1-48EA-BE72-889EA4A69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804171"/>
            <a:ext cx="102870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E78F5C0-DA48-4149-A63C-079713C14D93}"/>
              </a:ext>
            </a:extLst>
          </p:cNvPr>
          <p:cNvSpPr/>
          <p:nvPr/>
        </p:nvSpPr>
        <p:spPr>
          <a:xfrm>
            <a:off x="9304315" y="1353501"/>
            <a:ext cx="2721983" cy="1184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55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Unsupervised Learning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61354" y="109538"/>
            <a:ext cx="2721983" cy="1184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78F5C0-DA48-4149-A63C-079713C14D93}"/>
              </a:ext>
            </a:extLst>
          </p:cNvPr>
          <p:cNvSpPr/>
          <p:nvPr/>
        </p:nvSpPr>
        <p:spPr>
          <a:xfrm>
            <a:off x="9304315" y="1353501"/>
            <a:ext cx="2721983" cy="1184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Supervised Machine learning">
            <a:extLst>
              <a:ext uri="{FF2B5EF4-FFF2-40B4-BE49-F238E27FC236}">
                <a16:creationId xmlns:a16="http://schemas.microsoft.com/office/drawing/2014/main" id="{D5D048E3-E9F2-4268-9BF1-7BB3FF0C7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870" y="2060369"/>
            <a:ext cx="6888260" cy="344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78594EB-EE81-4E1D-8E0D-BE83F3CBA3DF}"/>
              </a:ext>
            </a:extLst>
          </p:cNvPr>
          <p:cNvSpPr/>
          <p:nvPr/>
        </p:nvSpPr>
        <p:spPr>
          <a:xfrm>
            <a:off x="8971806" y="2969512"/>
            <a:ext cx="2721983" cy="1184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439CEB-35E3-4C29-999F-0D9BC4431390}"/>
              </a:ext>
            </a:extLst>
          </p:cNvPr>
          <p:cNvSpPr/>
          <p:nvPr/>
        </p:nvSpPr>
        <p:spPr>
          <a:xfrm>
            <a:off x="8971806" y="3610780"/>
            <a:ext cx="2721983" cy="1184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113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K-Nearest Neighbors Algorithm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BC8F133-37D0-454F-A476-9A568F274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41804"/>
            <a:ext cx="10972800" cy="4599432"/>
          </a:xfrm>
        </p:spPr>
        <p:txBody>
          <a:bodyPr>
            <a:normAutofit/>
          </a:bodyPr>
          <a:lstStyle/>
          <a:p>
            <a:r>
              <a:rPr lang="en-US" altLang="ko-KR" dirty="0"/>
              <a:t>K-</a:t>
            </a:r>
            <a:r>
              <a:rPr lang="ko-KR" altLang="en-US" dirty="0">
                <a:latin typeface="+mj-ea"/>
                <a:ea typeface="+mj-ea"/>
              </a:rPr>
              <a:t>최근접 이웃 알고리즘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j-ea"/>
                <a:ea typeface="+mj-ea"/>
              </a:rPr>
              <a:t>  </a:t>
            </a:r>
            <a:r>
              <a:rPr lang="en-US" altLang="ko-KR" sz="2800" dirty="0">
                <a:ea typeface="+mj-ea"/>
              </a:rPr>
              <a:t> - </a:t>
            </a:r>
            <a:r>
              <a:rPr lang="en-US" altLang="ko-KR" sz="2400" dirty="0">
                <a:ea typeface="+mj-ea"/>
              </a:rPr>
              <a:t>Classification </a:t>
            </a:r>
            <a:r>
              <a:rPr lang="ko-KR" altLang="en-US" sz="2400" dirty="0">
                <a:ea typeface="+mj-ea"/>
              </a:rPr>
              <a:t>문제에서 사용 가능</a:t>
            </a:r>
            <a:endParaRPr lang="en-US" altLang="ko-KR" sz="2400" dirty="0">
              <a:ea typeface="+mj-ea"/>
            </a:endParaRPr>
          </a:p>
          <a:p>
            <a:pPr marL="0" indent="0">
              <a:buNone/>
            </a:pPr>
            <a:r>
              <a:rPr lang="en-US" altLang="ko-KR" sz="2400" dirty="0">
                <a:ea typeface="+mj-ea"/>
              </a:rPr>
              <a:t>     </a:t>
            </a:r>
          </a:p>
          <a:p>
            <a:pPr marL="0" indent="0">
              <a:buNone/>
            </a:pPr>
            <a:r>
              <a:rPr lang="en-US" altLang="ko-KR" sz="2400" dirty="0">
                <a:ea typeface="+mj-ea"/>
              </a:rPr>
              <a:t>     - </a:t>
            </a:r>
            <a:r>
              <a:rPr lang="ko-KR" altLang="en-US" sz="2400" dirty="0">
                <a:ea typeface="+mj-ea"/>
              </a:rPr>
              <a:t>새로운 규칙 보다는 기존의 훈련된 </a:t>
            </a:r>
            <a:endParaRPr lang="en-US" altLang="ko-KR" sz="2400" dirty="0">
              <a:ea typeface="+mj-ea"/>
            </a:endParaRPr>
          </a:p>
          <a:p>
            <a:pPr marL="0" indent="0">
              <a:buNone/>
            </a:pPr>
            <a:r>
              <a:rPr lang="en-US" altLang="ko-KR" sz="2400" dirty="0">
                <a:ea typeface="+mj-ea"/>
              </a:rPr>
              <a:t>        </a:t>
            </a:r>
            <a:r>
              <a:rPr lang="ko-KR" altLang="en-US" sz="2400" dirty="0">
                <a:ea typeface="+mj-ea"/>
              </a:rPr>
              <a:t>데이터와 </a:t>
            </a:r>
            <a:r>
              <a:rPr lang="ko-KR" altLang="en-US" sz="2400" dirty="0" err="1">
                <a:ea typeface="+mj-ea"/>
              </a:rPr>
              <a:t>입력값의</a:t>
            </a:r>
            <a:r>
              <a:rPr lang="ko-KR" altLang="en-US" sz="2400" dirty="0">
                <a:ea typeface="+mj-ea"/>
              </a:rPr>
              <a:t> 거리를 비교</a:t>
            </a:r>
            <a:endParaRPr lang="en-US" altLang="ko-KR" sz="2400" dirty="0">
              <a:ea typeface="+mj-ea"/>
            </a:endParaRPr>
          </a:p>
          <a:p>
            <a:pPr marL="0" indent="0">
              <a:buNone/>
            </a:pPr>
            <a:endParaRPr lang="en-US" altLang="ko-KR" sz="2400" dirty="0">
              <a:ea typeface="+mj-ea"/>
            </a:endParaRPr>
          </a:p>
          <a:p>
            <a:pPr marL="0" indent="0">
              <a:buNone/>
            </a:pPr>
            <a:r>
              <a:rPr lang="en-US" altLang="ko-KR" sz="2400" dirty="0">
                <a:ea typeface="+mj-ea"/>
              </a:rPr>
              <a:t>       -</a:t>
            </a:r>
            <a:r>
              <a:rPr lang="ko-KR" altLang="en-US" sz="2400" dirty="0">
                <a:ea typeface="+mj-ea"/>
              </a:rPr>
              <a:t>가장 가까운 </a:t>
            </a:r>
            <a:r>
              <a:rPr lang="en-US" altLang="ko-KR" sz="2400" dirty="0">
                <a:ea typeface="+mj-ea"/>
              </a:rPr>
              <a:t>K</a:t>
            </a:r>
            <a:r>
              <a:rPr lang="ko-KR" altLang="en-US" sz="2400" dirty="0">
                <a:ea typeface="+mj-ea"/>
              </a:rPr>
              <a:t>개의 데이터 중 많은 </a:t>
            </a:r>
            <a:endParaRPr lang="en-US" altLang="ko-KR" sz="2400" dirty="0">
              <a:ea typeface="+mj-ea"/>
            </a:endParaRPr>
          </a:p>
          <a:p>
            <a:pPr marL="0" indent="0">
              <a:buNone/>
            </a:pPr>
            <a:r>
              <a:rPr lang="en-US" altLang="ko-KR" sz="2400" dirty="0">
                <a:ea typeface="+mj-ea"/>
              </a:rPr>
              <a:t>        </a:t>
            </a:r>
            <a:r>
              <a:rPr lang="ko-KR" altLang="en-US" sz="2400" dirty="0">
                <a:ea typeface="+mj-ea"/>
              </a:rPr>
              <a:t>카테고리 쪽으로 결과값을 산출하는 </a:t>
            </a:r>
            <a:endParaRPr lang="en-US" altLang="ko-KR" sz="2400" dirty="0">
              <a:ea typeface="+mj-ea"/>
            </a:endParaRPr>
          </a:p>
          <a:p>
            <a:pPr marL="0" indent="0">
              <a:buNone/>
            </a:pPr>
            <a:r>
              <a:rPr lang="en-US" altLang="ko-KR" sz="2400" dirty="0">
                <a:ea typeface="+mj-ea"/>
              </a:rPr>
              <a:t>        </a:t>
            </a:r>
            <a:r>
              <a:rPr lang="ko-KR" altLang="en-US" sz="2400" dirty="0">
                <a:ea typeface="+mj-ea"/>
              </a:rPr>
              <a:t>알고리즘</a:t>
            </a:r>
            <a:endParaRPr lang="ko-KR" altLang="en-US" sz="2800" dirty="0">
              <a:ea typeface="+mj-ea"/>
            </a:endParaRPr>
          </a:p>
        </p:txBody>
      </p:sp>
      <p:pic>
        <p:nvPicPr>
          <p:cNvPr id="9228" name="Picture 12" descr="K-Nearest Neighbor(KNN) Algorithm for Machine Learning - Javatpoint">
            <a:extLst>
              <a:ext uri="{FF2B5EF4-FFF2-40B4-BE49-F238E27FC236}">
                <a16:creationId xmlns:a16="http://schemas.microsoft.com/office/drawing/2014/main" id="{8CE9D098-7469-4D8E-A8C6-A1C2981FF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641" y="1728300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9D6564-B94E-4997-99DA-BA8646F55E59}"/>
              </a:ext>
            </a:extLst>
          </p:cNvPr>
          <p:cNvGrpSpPr/>
          <p:nvPr/>
        </p:nvGrpSpPr>
        <p:grpSpPr>
          <a:xfrm>
            <a:off x="8526483" y="2944531"/>
            <a:ext cx="1104406" cy="1858489"/>
            <a:chOff x="9452758" y="3452751"/>
            <a:chExt cx="1104406" cy="1858489"/>
          </a:xfrm>
          <a:solidFill>
            <a:schemeClr val="bg1"/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06B0594-484E-4EBD-BC29-D54464010935}"/>
                </a:ext>
              </a:extLst>
            </p:cNvPr>
            <p:cNvSpPr/>
            <p:nvPr/>
          </p:nvSpPr>
          <p:spPr>
            <a:xfrm rot="3217497">
              <a:off x="8716487" y="4275118"/>
              <a:ext cx="1858489" cy="2137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C08136E-F2C3-49BF-A080-E14425F6AC17}"/>
                </a:ext>
              </a:extLst>
            </p:cNvPr>
            <p:cNvSpPr/>
            <p:nvPr/>
          </p:nvSpPr>
          <p:spPr>
            <a:xfrm>
              <a:off x="9452758" y="4524499"/>
              <a:ext cx="1104406" cy="706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051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K-Nearest Neighbors Algorithm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9D6564-B94E-4997-99DA-BA8646F55E59}"/>
              </a:ext>
            </a:extLst>
          </p:cNvPr>
          <p:cNvGrpSpPr/>
          <p:nvPr/>
        </p:nvGrpSpPr>
        <p:grpSpPr>
          <a:xfrm>
            <a:off x="9452758" y="3452751"/>
            <a:ext cx="1104406" cy="1858489"/>
            <a:chOff x="9452758" y="3452751"/>
            <a:chExt cx="1104406" cy="1858489"/>
          </a:xfrm>
          <a:solidFill>
            <a:schemeClr val="bg1"/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06B0594-484E-4EBD-BC29-D54464010935}"/>
                </a:ext>
              </a:extLst>
            </p:cNvPr>
            <p:cNvSpPr/>
            <p:nvPr/>
          </p:nvSpPr>
          <p:spPr>
            <a:xfrm rot="3217497">
              <a:off x="8716487" y="4275118"/>
              <a:ext cx="1858489" cy="2137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C08136E-F2C3-49BF-A080-E14425F6AC17}"/>
                </a:ext>
              </a:extLst>
            </p:cNvPr>
            <p:cNvSpPr/>
            <p:nvPr/>
          </p:nvSpPr>
          <p:spPr>
            <a:xfrm>
              <a:off x="9452758" y="4524499"/>
              <a:ext cx="1104406" cy="706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42" name="Picture 2" descr="The effect of k in KNN classification algorithm">
            <a:extLst>
              <a:ext uri="{FF2B5EF4-FFF2-40B4-BE49-F238E27FC236}">
                <a16:creationId xmlns:a16="http://schemas.microsoft.com/office/drawing/2014/main" id="{BA4D69E7-C34E-412E-B6D8-5959D21FB9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00" b="14120"/>
          <a:stretch/>
        </p:blipFill>
        <p:spPr bwMode="auto">
          <a:xfrm>
            <a:off x="7393611" y="2372858"/>
            <a:ext cx="4896125" cy="262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4DC6790-6C19-4CAE-8712-33ED981805CF}"/>
              </a:ext>
            </a:extLst>
          </p:cNvPr>
          <p:cNvSpPr/>
          <p:nvPr/>
        </p:nvSpPr>
        <p:spPr>
          <a:xfrm>
            <a:off x="8538358" y="5267469"/>
            <a:ext cx="1698172" cy="353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0C9F6C-BF52-45C3-AD86-1CE4859FCACD}"/>
              </a:ext>
            </a:extLst>
          </p:cNvPr>
          <p:cNvSpPr txBox="1"/>
          <p:nvPr/>
        </p:nvSpPr>
        <p:spPr>
          <a:xfrm>
            <a:off x="39338" y="1676015"/>
            <a:ext cx="80533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Rely on memorization </a:t>
            </a:r>
            <a:r>
              <a:rPr lang="en-US" altLang="ko-KR" sz="2400" dirty="0"/>
              <a:t>rather than a more traditional </a:t>
            </a:r>
          </a:p>
          <a:p>
            <a:r>
              <a:rPr lang="en-US" altLang="ko-KR" sz="2400" dirty="0"/>
              <a:t>      approach to machine learning</a:t>
            </a:r>
          </a:p>
          <a:p>
            <a:endParaRPr lang="en-US" altLang="ko-KR" sz="2400" dirty="0"/>
          </a:p>
          <a:p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  Instance-based learning</a:t>
            </a:r>
            <a:r>
              <a:rPr lang="en-US" altLang="ko-KR" sz="2400" dirty="0"/>
              <a:t> (memory-based learning)</a:t>
            </a:r>
          </a:p>
          <a:p>
            <a:r>
              <a:rPr lang="en-US" altLang="ko-KR" sz="2400" dirty="0"/>
              <a:t>       - compare new data samples to training data samples</a:t>
            </a:r>
          </a:p>
          <a:p>
            <a:r>
              <a:rPr lang="en-US" altLang="ko-KR" sz="2400" dirty="0"/>
              <a:t>          stored in memory</a:t>
            </a:r>
          </a:p>
          <a:p>
            <a:endParaRPr lang="en-US" altLang="ko-KR" sz="2400" dirty="0"/>
          </a:p>
          <a:p>
            <a:pPr marL="342900" indent="-342900">
              <a:buAutoNum type="arabicPeriod" startAt="3"/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Lazy algorithm</a:t>
            </a:r>
          </a:p>
          <a:p>
            <a:r>
              <a:rPr lang="en-US" altLang="ko-KR" sz="2400" dirty="0"/>
              <a:t>        - only performs computation when it receives new</a:t>
            </a:r>
          </a:p>
          <a:p>
            <a:r>
              <a:rPr lang="en-US" altLang="ko-KR" sz="2400" dirty="0"/>
              <a:t>           observations. KNN defers calculation until it is given </a:t>
            </a:r>
          </a:p>
          <a:p>
            <a:r>
              <a:rPr lang="en-US" altLang="ko-KR" sz="2400" dirty="0"/>
              <a:t>           a new test sample to classify.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520494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K-Nearest Neighbors Algorithm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9D6564-B94E-4997-99DA-BA8646F55E59}"/>
              </a:ext>
            </a:extLst>
          </p:cNvPr>
          <p:cNvGrpSpPr/>
          <p:nvPr/>
        </p:nvGrpSpPr>
        <p:grpSpPr>
          <a:xfrm>
            <a:off x="9452758" y="3452751"/>
            <a:ext cx="1104406" cy="1858489"/>
            <a:chOff x="9452758" y="3452751"/>
            <a:chExt cx="1104406" cy="1858489"/>
          </a:xfrm>
          <a:solidFill>
            <a:schemeClr val="bg1"/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06B0594-484E-4EBD-BC29-D54464010935}"/>
                </a:ext>
              </a:extLst>
            </p:cNvPr>
            <p:cNvSpPr/>
            <p:nvPr/>
          </p:nvSpPr>
          <p:spPr>
            <a:xfrm rot="3217497">
              <a:off x="8716487" y="4275118"/>
              <a:ext cx="1858489" cy="2137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C08136E-F2C3-49BF-A080-E14425F6AC17}"/>
                </a:ext>
              </a:extLst>
            </p:cNvPr>
            <p:cNvSpPr/>
            <p:nvPr/>
          </p:nvSpPr>
          <p:spPr>
            <a:xfrm>
              <a:off x="9452758" y="4524499"/>
              <a:ext cx="1104406" cy="706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DC6790-6C19-4CAE-8712-33ED981805CF}"/>
              </a:ext>
            </a:extLst>
          </p:cNvPr>
          <p:cNvSpPr/>
          <p:nvPr/>
        </p:nvSpPr>
        <p:spPr>
          <a:xfrm>
            <a:off x="8538358" y="5267469"/>
            <a:ext cx="1698172" cy="353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0C9F6C-BF52-45C3-AD86-1CE4859FCACD}"/>
              </a:ext>
            </a:extLst>
          </p:cNvPr>
          <p:cNvSpPr txBox="1"/>
          <p:nvPr/>
        </p:nvSpPr>
        <p:spPr>
          <a:xfrm>
            <a:off x="269977" y="1723732"/>
            <a:ext cx="80533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Common Assumptions</a:t>
            </a:r>
          </a:p>
          <a:p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/>
              <a:t>Every sample in the training set has the 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same number of  </a:t>
            </a:r>
          </a:p>
          <a:p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attributes .</a:t>
            </a: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“Nearest Neighbors” </a:t>
            </a:r>
            <a:r>
              <a:rPr lang="en-US" altLang="ko-KR" sz="2400" dirty="0"/>
              <a:t>are</a:t>
            </a:r>
            <a:r>
              <a:rPr lang="ko-KR" altLang="en-US" sz="2400" dirty="0"/>
              <a:t> </a:t>
            </a:r>
            <a:r>
              <a:rPr lang="en-US" altLang="ko-KR" sz="2400" dirty="0"/>
              <a:t>defined</a:t>
            </a:r>
            <a:r>
              <a:rPr lang="ko-KR" altLang="en-US" sz="2400" dirty="0"/>
              <a:t> </a:t>
            </a:r>
            <a:r>
              <a:rPr lang="en-US" altLang="ko-KR" sz="2400" dirty="0"/>
              <a:t>using</a:t>
            </a:r>
            <a:r>
              <a:rPr lang="ko-KR" altLang="en-US" sz="2400" dirty="0"/>
              <a:t> 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specific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distance </a:t>
            </a:r>
          </a:p>
          <a:p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measure.</a:t>
            </a:r>
          </a:p>
          <a:p>
            <a:endParaRPr lang="en-US" altLang="ko-KR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B63F9A-E32B-45A3-8366-DA9D1E2FE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326" y="1353501"/>
            <a:ext cx="4326147" cy="431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81955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664</TotalTime>
  <Words>639</Words>
  <Application>Microsoft Office PowerPoint</Application>
  <PresentationFormat>와이드스크린</PresentationFormat>
  <Paragraphs>131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맑은 고딕</vt:lpstr>
      <vt:lpstr>Arial</vt:lpstr>
      <vt:lpstr>Candara</vt:lpstr>
      <vt:lpstr>Corbel</vt:lpstr>
      <vt:lpstr>Wingdings 3</vt:lpstr>
      <vt:lpstr>New_Education02</vt:lpstr>
      <vt:lpstr>Ch2</vt:lpstr>
      <vt:lpstr>Contents</vt:lpstr>
      <vt:lpstr>What is Machine Learning?</vt:lpstr>
      <vt:lpstr>What is Machine Learning?</vt:lpstr>
      <vt:lpstr>Supervised Learning</vt:lpstr>
      <vt:lpstr>Unsupervised Learning</vt:lpstr>
      <vt:lpstr>K-Nearest Neighbors Algorithm</vt:lpstr>
      <vt:lpstr>K-Nearest Neighbors Algorithm</vt:lpstr>
      <vt:lpstr>K-Nearest Neighbors Algorithm</vt:lpstr>
      <vt:lpstr>K-Nearest Neighbors Algorithm</vt:lpstr>
      <vt:lpstr>K-Nearest Neighbors Algorithm</vt:lpstr>
      <vt:lpstr>K-Nearest Neighbors Algorithm</vt:lpstr>
      <vt:lpstr>K-Nearest Neighbors Algorithm</vt:lpstr>
      <vt:lpstr>K-Nearest Neighbors Algorithm</vt:lpstr>
      <vt:lpstr>K-Nearest Neighbors Algorithm</vt:lpstr>
      <vt:lpstr>K-Nearest Neighbors Algorithm</vt:lpstr>
      <vt:lpstr>K-Nearest Neighbors Algorithm</vt:lpstr>
      <vt:lpstr>Training set And Test Set</vt:lpstr>
      <vt:lpstr>Training set And Test Set</vt:lpstr>
      <vt:lpstr>Data Preprocessing</vt:lpstr>
      <vt:lpstr>PowerPoint 프레젠테이션</vt:lpstr>
      <vt:lpstr>Data Preprocessing (데이터 전처리)</vt:lpstr>
      <vt:lpstr>Data Preprocessing</vt:lpstr>
      <vt:lpstr>Data Preprocessing</vt:lpstr>
      <vt:lpstr>Data Preprocessing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 – Ch2</dc:title>
  <dc:creator>태균</dc:creator>
  <cp:lastModifiedBy>태균</cp:lastModifiedBy>
  <cp:revision>18</cp:revision>
  <dcterms:created xsi:type="dcterms:W3CDTF">2023-06-26T14:41:04Z</dcterms:created>
  <dcterms:modified xsi:type="dcterms:W3CDTF">2023-06-28T14:49:28Z</dcterms:modified>
</cp:coreProperties>
</file>