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8" r:id="rId5"/>
    <p:sldId id="264" r:id="rId6"/>
    <p:sldId id="265" r:id="rId7"/>
    <p:sldId id="280" r:id="rId8"/>
    <p:sldId id="266" r:id="rId9"/>
    <p:sldId id="268" r:id="rId10"/>
    <p:sldId id="289" r:id="rId11"/>
    <p:sldId id="290" r:id="rId12"/>
    <p:sldId id="28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3" r:id="rId23"/>
    <p:sldId id="304" r:id="rId24"/>
    <p:sldId id="306" r:id="rId25"/>
    <p:sldId id="30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Ch3 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KNN Regression</a:t>
            </a:r>
          </a:p>
          <a:p>
            <a:r>
              <a:rPr lang="en-US" altLang="ko-KR" sz="4000" dirty="0"/>
              <a:t>Linear Regression and Polynomial Regression</a:t>
            </a:r>
          </a:p>
          <a:p>
            <a:r>
              <a:rPr lang="en-US" altLang="ko-KR" sz="4000" dirty="0"/>
              <a:t>Multiple Regression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960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Overfitting and Underfitting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74D3AA-0611-41F2-9CE5-E57747D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06" y="1953223"/>
            <a:ext cx="5362575" cy="990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11D6A8-B60A-4226-806C-7EE27EA1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" y="1953223"/>
            <a:ext cx="4981575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8A0BE6-A388-4D19-B147-8501AF952941}"/>
              </a:ext>
            </a:extLst>
          </p:cNvPr>
          <p:cNvSpPr txBox="1"/>
          <p:nvPr/>
        </p:nvSpPr>
        <p:spPr>
          <a:xfrm>
            <a:off x="5397141" y="1237240"/>
            <a:ext cx="10775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&gt;</a:t>
            </a:r>
            <a:endParaRPr lang="ko-KR" altLang="en-US" sz="13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FD428-EB6C-479B-9AE3-65526D542D0D}"/>
              </a:ext>
            </a:extLst>
          </p:cNvPr>
          <p:cNvSpPr txBox="1"/>
          <p:nvPr/>
        </p:nvSpPr>
        <p:spPr>
          <a:xfrm>
            <a:off x="190005" y="1416523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과소적합이 일어난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153EE-1C3A-4919-BF7F-897E591036DF}"/>
              </a:ext>
            </a:extLst>
          </p:cNvPr>
          <p:cNvSpPr txBox="1"/>
          <p:nvPr/>
        </p:nvSpPr>
        <p:spPr>
          <a:xfrm>
            <a:off x="1642544" y="3259597"/>
            <a:ext cx="891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해결방법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  <a:r>
              <a:rPr lang="ko-KR" altLang="en-US" sz="2400" dirty="0">
                <a:latin typeface="+mj-ea"/>
                <a:ea typeface="+mj-ea"/>
              </a:rPr>
              <a:t>모델을 더 복잡하게 만들기 </a:t>
            </a:r>
            <a:r>
              <a:rPr lang="en-US" altLang="ko-KR" sz="2400" dirty="0">
                <a:latin typeface="+mj-ea"/>
                <a:ea typeface="+mj-ea"/>
              </a:rPr>
              <a:t>= </a:t>
            </a:r>
            <a:r>
              <a:rPr lang="ko-KR" altLang="en-US" sz="2400" dirty="0">
                <a:latin typeface="+mj-ea"/>
                <a:ea typeface="+mj-ea"/>
              </a:rPr>
              <a:t>훈련 세트에 더 잘 맞게 만들기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8C721DE-B3AB-43E7-86F2-879626FD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08" y="4414981"/>
            <a:ext cx="5229225" cy="1704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0BA217-8566-4EA5-9B04-A4B23D95E8C1}"/>
              </a:ext>
            </a:extLst>
          </p:cNvPr>
          <p:cNvSpPr/>
          <p:nvPr/>
        </p:nvSpPr>
        <p:spPr>
          <a:xfrm>
            <a:off x="3511293" y="4473654"/>
            <a:ext cx="2188863" cy="3596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960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Overfitting and Underfitting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97268-FA0A-4DC7-AA42-07E2FFE5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" y="2126540"/>
            <a:ext cx="3773208" cy="29207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B812E4-43F5-4D90-A3AB-9A5262F7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885" y="2121358"/>
            <a:ext cx="3773208" cy="28981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868948-D630-4E11-A820-42CF90F8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86" y="2073111"/>
            <a:ext cx="3707765" cy="29196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20A669-290D-4965-804D-FE5823C1C3E9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1909109" y="5444114"/>
            <a:ext cx="832742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B162DC-3DE6-4D5D-8396-F2603665E68C}"/>
              </a:ext>
            </a:extLst>
          </p:cNvPr>
          <p:cNvSpPr txBox="1"/>
          <p:nvPr/>
        </p:nvSpPr>
        <p:spPr>
          <a:xfrm>
            <a:off x="2871788" y="5618186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>
                <a:latin typeface="+mj-ea"/>
                <a:ea typeface="+mj-ea"/>
              </a:rPr>
              <a:t>의 값이 줄어들수록 더 복잡한 그래프가 </a:t>
            </a:r>
            <a:r>
              <a:rPr lang="ko-KR" altLang="en-US" dirty="0" err="1">
                <a:latin typeface="+mj-ea"/>
                <a:ea typeface="+mj-ea"/>
              </a:rPr>
              <a:t>그려짐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더 민감한 모델</a:t>
            </a:r>
          </a:p>
        </p:txBody>
      </p:sp>
    </p:spTree>
    <p:extLst>
      <p:ext uri="{BB962C8B-B14F-4D97-AF65-F5344CB8AC3E}">
        <p14:creationId xmlns:p14="http://schemas.microsoft.com/office/powerpoint/2010/main" val="237077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Linear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7E369-4106-42AC-ADF8-E4D45911F975}"/>
              </a:ext>
            </a:extLst>
          </p:cNvPr>
          <p:cNvSpPr txBox="1"/>
          <p:nvPr/>
        </p:nvSpPr>
        <p:spPr>
          <a:xfrm>
            <a:off x="418226" y="1343025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KNN </a:t>
            </a:r>
            <a:r>
              <a:rPr lang="en-US" altLang="ko-KR" sz="2400" dirty="0" err="1"/>
              <a:t>Regrression</a:t>
            </a:r>
            <a:r>
              <a:rPr lang="ko-KR" altLang="en-US" sz="2400" dirty="0">
                <a:latin typeface="+mj-ea"/>
                <a:ea typeface="+mj-ea"/>
              </a:rPr>
              <a:t>의 한계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4E9064-A939-4251-A320-18ED8E3C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82" y="1804690"/>
            <a:ext cx="5868999" cy="45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Linear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>
                <a:latin typeface="+mj-ea"/>
                <a:ea typeface="+mj-ea"/>
              </a:rPr>
              <a:t>가 하나인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/>
              <a:t>feature</a:t>
            </a:r>
            <a:r>
              <a:rPr lang="ko-KR" altLang="en-US" dirty="0">
                <a:latin typeface="+mj-ea"/>
                <a:ea typeface="+mj-ea"/>
              </a:rPr>
              <a:t>와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>
                <a:latin typeface="+mj-ea"/>
                <a:ea typeface="+mj-ea"/>
              </a:rPr>
              <a:t>의 관계를 나타내는 직선을 학습함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종속 변수와 독립 변수 사이의 관계를 모델링하는 기법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DE55C5-8955-4B5F-8686-44578681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571604"/>
            <a:ext cx="4243044" cy="34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7E093-4D6E-447A-8637-D28FCB1A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9" y="4654872"/>
            <a:ext cx="5962650" cy="129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02D074-5557-4438-90CC-CD2116DB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3302"/>
            <a:ext cx="12192000" cy="52318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92406D0-3870-4F49-9AB5-99193271E3AB}"/>
              </a:ext>
            </a:extLst>
          </p:cNvPr>
          <p:cNvCxnSpPr/>
          <p:nvPr/>
        </p:nvCxnSpPr>
        <p:spPr>
          <a:xfrm flipV="1">
            <a:off x="4250531" y="6400990"/>
            <a:ext cx="4343400" cy="21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3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Linear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339EBAA-ACA0-4AF5-9577-B5E9E81E5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0" t="29575" r="4738" b="2692"/>
          <a:stretch/>
        </p:blipFill>
        <p:spPr>
          <a:xfrm>
            <a:off x="304800" y="1416523"/>
            <a:ext cx="6217444" cy="46409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73233-D0BC-49DE-A344-388C7D21A166}"/>
              </a:ext>
            </a:extLst>
          </p:cNvPr>
          <p:cNvSpPr txBox="1"/>
          <p:nvPr/>
        </p:nvSpPr>
        <p:spPr>
          <a:xfrm>
            <a:off x="6922294" y="1714500"/>
            <a:ext cx="52758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>
                <a:latin typeface="+mj-ea"/>
                <a:ea typeface="+mj-ea"/>
              </a:rPr>
              <a:t>이 찾은 최적의 직선임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하지만</a:t>
            </a:r>
            <a:r>
              <a:rPr lang="en-US" altLang="ko-KR" dirty="0"/>
              <a:t> Training set</a:t>
            </a:r>
            <a:r>
              <a:rPr lang="ko-KR" altLang="en-US" dirty="0">
                <a:latin typeface="+mj-ea"/>
                <a:ea typeface="+mj-ea"/>
              </a:rPr>
              <a:t>의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 err="1">
                <a:latin typeface="+mj-ea"/>
                <a:ea typeface="+mj-ea"/>
              </a:rPr>
              <a:t>분표와</a:t>
            </a:r>
            <a:r>
              <a:rPr lang="ko-KR" altLang="en-US" dirty="0">
                <a:latin typeface="+mj-ea"/>
                <a:ea typeface="+mj-ea"/>
              </a:rPr>
              <a:t> 비교해 봤을 때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완벽하게 분포를 대변하는 직선을 구하지 못함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+mj-ea"/>
                <a:ea typeface="+mj-ea"/>
              </a:rPr>
              <a:t>실제로 정확도를 보면</a:t>
            </a:r>
            <a:r>
              <a:rPr lang="en-US" altLang="ko-KR" dirty="0"/>
              <a:t>, Training set</a:t>
            </a:r>
            <a:r>
              <a:rPr lang="ko-KR" altLang="en-US" dirty="0">
                <a:latin typeface="+mj-ea"/>
                <a:ea typeface="+mj-ea"/>
              </a:rPr>
              <a:t>과</a:t>
            </a:r>
            <a:r>
              <a:rPr lang="ko-KR" altLang="en-US" dirty="0"/>
              <a:t> </a:t>
            </a:r>
            <a:r>
              <a:rPr lang="en-US" altLang="ko-KR" dirty="0"/>
              <a:t>Test set</a:t>
            </a:r>
            <a:r>
              <a:rPr lang="ko-KR" altLang="en-US" dirty="0">
                <a:latin typeface="+mj-ea"/>
                <a:ea typeface="+mj-ea"/>
              </a:rPr>
              <a:t>으로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각각 평가해봤을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둘 다 정확도가 낮게 나오는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것을 확인할 수 있음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-&gt;</a:t>
            </a:r>
            <a:r>
              <a:rPr lang="ko-KR" altLang="en-US" dirty="0">
                <a:latin typeface="+mj-ea"/>
                <a:ea typeface="+mj-ea"/>
              </a:rPr>
              <a:t> 과소적합 발생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직선으로 표현하는 것에는 한계가 있다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04CE6E-1BBE-4910-9F2C-33AD0B3E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94" y="2715221"/>
            <a:ext cx="5067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0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Linear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73233-D0BC-49DE-A344-388C7D21A166}"/>
              </a:ext>
            </a:extLst>
          </p:cNvPr>
          <p:cNvSpPr txBox="1"/>
          <p:nvPr/>
        </p:nvSpPr>
        <p:spPr>
          <a:xfrm>
            <a:off x="6607969" y="1559145"/>
            <a:ext cx="5218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이 최적의 직선이 아닌 곡선을 찾음</a:t>
            </a:r>
            <a:endParaRPr lang="en-US" altLang="ko-KR" dirty="0"/>
          </a:p>
          <a:p>
            <a:r>
              <a:rPr lang="ko-KR" altLang="en-US" dirty="0"/>
              <a:t>왼쪽의 그래프를 그리기 위해선 </a:t>
            </a:r>
            <a:r>
              <a:rPr lang="en-US" altLang="ko-KR" dirty="0"/>
              <a:t>length</a:t>
            </a:r>
            <a:r>
              <a:rPr lang="ko-KR" altLang="en-US" dirty="0"/>
              <a:t>뿐만 아니라</a:t>
            </a:r>
            <a:endParaRPr lang="en-US" altLang="ko-KR" dirty="0"/>
          </a:p>
          <a:p>
            <a:r>
              <a:rPr lang="en-US" altLang="ko-KR" dirty="0"/>
              <a:t>length^2</a:t>
            </a:r>
            <a:r>
              <a:rPr lang="ko-KR" altLang="en-US" dirty="0"/>
              <a:t>값이 필요함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F1CECF-64E1-4827-AF9B-69399AF9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14877"/>
            <a:ext cx="6034088" cy="4635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D64DDD-E1FF-455B-8A69-102D29C3CF00}"/>
              </a:ext>
            </a:extLst>
          </p:cNvPr>
          <p:cNvSpPr txBox="1"/>
          <p:nvPr/>
        </p:nvSpPr>
        <p:spPr>
          <a:xfrm>
            <a:off x="1042987" y="1514767"/>
            <a:ext cx="3932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Polynomial Regression(</a:t>
            </a:r>
            <a:r>
              <a:rPr lang="ko-KR" altLang="en-US" sz="2000" dirty="0">
                <a:latin typeface="+mj-ea"/>
                <a:ea typeface="+mj-ea"/>
              </a:rPr>
              <a:t>다항 회귀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7C9231-0C9F-4EE2-8A11-280CBA5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01" y="2482475"/>
            <a:ext cx="5217899" cy="6558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9324DA-8C91-4510-AD26-1180A5101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301" y="3138316"/>
            <a:ext cx="5253575" cy="231457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7954E9-8939-4BC7-BE0A-C826F31E80DD}"/>
              </a:ext>
            </a:extLst>
          </p:cNvPr>
          <p:cNvCxnSpPr>
            <a:cxnSpLocks/>
          </p:cNvCxnSpPr>
          <p:nvPr/>
        </p:nvCxnSpPr>
        <p:spPr>
          <a:xfrm>
            <a:off x="7045316" y="5045458"/>
            <a:ext cx="48418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05B075AF-5B2F-458E-A2D3-7F1ED14B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01" y="5438937"/>
            <a:ext cx="4090549" cy="10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7592143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Multiple Regression (</a:t>
            </a:r>
            <a:r>
              <a:rPr lang="ko-KR" altLang="en-US" sz="2000" b="1" dirty="0">
                <a:latin typeface="+mj-ea"/>
                <a:ea typeface="+mj-ea"/>
              </a:rPr>
              <a:t>다중 회귀</a:t>
            </a:r>
            <a:r>
              <a:rPr lang="en-US" altLang="ko-KR" sz="2400" b="1" dirty="0"/>
              <a:t>)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여러 개의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>
                <a:latin typeface="+mj-ea"/>
                <a:ea typeface="+mj-ea"/>
              </a:rPr>
              <a:t>들을 사용한 선형 회귀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오른쪽의 예시는 두개의 </a:t>
            </a:r>
            <a:r>
              <a:rPr lang="en-US" altLang="ko-KR" dirty="0"/>
              <a:t>X1, X2 </a:t>
            </a:r>
            <a:r>
              <a:rPr lang="en-US" altLang="ko-KR" dirty="0" err="1"/>
              <a:t>featur</a:t>
            </a:r>
            <a:r>
              <a:rPr lang="ko-KR" altLang="en-US" dirty="0">
                <a:latin typeface="+mj-ea"/>
                <a:ea typeface="+mj-ea"/>
              </a:rPr>
              <a:t>로</a:t>
            </a:r>
            <a:r>
              <a:rPr lang="ko-KR" altLang="en-US" dirty="0"/>
              <a:t> </a:t>
            </a:r>
            <a:r>
              <a:rPr lang="en-US" altLang="ko-KR" dirty="0"/>
              <a:t>targe</a:t>
            </a:r>
            <a:r>
              <a:rPr lang="ko-KR" altLang="en-US" dirty="0">
                <a:latin typeface="+mj-ea"/>
                <a:ea typeface="+mj-ea"/>
              </a:rPr>
              <a:t>인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>
                <a:latin typeface="+mj-ea"/>
                <a:ea typeface="+mj-ea"/>
              </a:rPr>
              <a:t>가 결정되는 경우의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   </a:t>
            </a:r>
            <a:r>
              <a:rPr lang="ko-KR" altLang="en-US" dirty="0">
                <a:latin typeface="+mj-ea"/>
                <a:ea typeface="+mj-ea"/>
              </a:rPr>
              <a:t>그래프를 표현한 것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차원 이상의 그래프는 표현할 수 없다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기존의 특성들을 이용해서 서로 곱하거나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제곱하여 또 다른 특성들을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ko-KR" altLang="en-US" dirty="0">
                <a:latin typeface="+mj-ea"/>
                <a:ea typeface="+mj-ea"/>
              </a:rPr>
              <a:t>만드는 작업을</a:t>
            </a:r>
            <a:r>
              <a:rPr lang="ko-KR" altLang="en-US" dirty="0"/>
              <a:t> </a:t>
            </a:r>
            <a:r>
              <a:rPr lang="en-US" altLang="ko-KR" dirty="0"/>
              <a:t>feature engineering (</a:t>
            </a:r>
            <a:r>
              <a:rPr lang="ko-KR" altLang="en-US" dirty="0">
                <a:latin typeface="+mj-ea"/>
                <a:ea typeface="+mj-ea"/>
              </a:rPr>
              <a:t>특성 공학</a:t>
            </a:r>
            <a:r>
              <a:rPr lang="en-US" altLang="ko-KR" dirty="0"/>
              <a:t>)</a:t>
            </a:r>
            <a:r>
              <a:rPr lang="ko-KR" altLang="en-US" dirty="0">
                <a:latin typeface="+mj-ea"/>
                <a:ea typeface="+mj-ea"/>
              </a:rPr>
              <a:t>이라고 한다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074" name="Picture 2" descr="Multiple Linear Regression-An intuitive approach | by Niketh Narasimhan |  Analytics Vidhya | Medium">
            <a:extLst>
              <a:ext uri="{FF2B5EF4-FFF2-40B4-BE49-F238E27FC236}">
                <a16:creationId xmlns:a16="http://schemas.microsoft.com/office/drawing/2014/main" id="{ABBAC1D3-7F0D-41EB-BC59-4209E3D4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16" y="1449485"/>
            <a:ext cx="3893784" cy="39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8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691727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Transformer in </a:t>
            </a:r>
            <a:r>
              <a:rPr lang="en-US" altLang="ko-KR" sz="2400" dirty="0" err="1"/>
              <a:t>skleran</a:t>
            </a:r>
            <a:r>
              <a:rPr lang="en-US" altLang="ko-KR" sz="2400" dirty="0"/>
              <a:t>(</a:t>
            </a:r>
            <a:r>
              <a:rPr lang="ko-KR" altLang="en-US" dirty="0" err="1">
                <a:latin typeface="+mj-ea"/>
                <a:ea typeface="+mj-ea"/>
              </a:rPr>
              <a:t>사이킷런의</a:t>
            </a:r>
            <a:r>
              <a:rPr lang="ko-KR" altLang="en-US" dirty="0">
                <a:latin typeface="+mj-ea"/>
                <a:ea typeface="+mj-ea"/>
              </a:rPr>
              <a:t> 변환기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>
                <a:ea typeface="+mj-ea"/>
              </a:rPr>
              <a:t>transformer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ea typeface="+mj-ea"/>
              </a:rPr>
              <a:t>fit(), transform() method</a:t>
            </a:r>
            <a:r>
              <a:rPr lang="ko-KR" altLang="en-US" dirty="0">
                <a:latin typeface="+mj-ea"/>
                <a:ea typeface="+mj-ea"/>
              </a:rPr>
              <a:t>를 제공함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오른쪽의 예시는 </a:t>
            </a:r>
            <a:r>
              <a:rPr lang="en-US" altLang="ko-KR" dirty="0">
                <a:latin typeface="+mj-ea"/>
                <a:ea typeface="+mj-ea"/>
              </a:rPr>
              <a:t>[[2, 3]] </a:t>
            </a:r>
            <a:r>
              <a:rPr lang="en-US" altLang="ko-KR" dirty="0">
                <a:ea typeface="+mj-ea"/>
              </a:rPr>
              <a:t>feature</a:t>
            </a:r>
            <a:r>
              <a:rPr lang="ko-KR" altLang="en-US" dirty="0">
                <a:latin typeface="+mj-ea"/>
                <a:ea typeface="+mj-ea"/>
              </a:rPr>
              <a:t>을 변환한 결과를 보여주는 예시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각 </a:t>
            </a:r>
            <a:r>
              <a:rPr lang="en-US" altLang="ko-KR" dirty="0">
                <a:ea typeface="+mj-ea"/>
              </a:rPr>
              <a:t>feature</a:t>
            </a:r>
            <a:r>
              <a:rPr lang="ko-KR" altLang="en-US" dirty="0">
                <a:latin typeface="+mj-ea"/>
                <a:ea typeface="+mj-ea"/>
              </a:rPr>
              <a:t>를 제곱한 항과 서로 곱한 항을 추가함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추가된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은 선형 방정식에서 </a:t>
            </a:r>
            <a:r>
              <a:rPr lang="ko-KR" altLang="en-US" dirty="0" err="1">
                <a:latin typeface="+mj-ea"/>
                <a:ea typeface="+mj-ea"/>
              </a:rPr>
              <a:t>절편값에</a:t>
            </a:r>
            <a:r>
              <a:rPr lang="ko-KR" altLang="en-US" dirty="0">
                <a:latin typeface="+mj-ea"/>
                <a:ea typeface="+mj-ea"/>
              </a:rPr>
              <a:t> 곱해지는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을 뜻한다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ea typeface="+mj-ea"/>
              </a:rPr>
              <a:t>           </a:t>
            </a:r>
            <a:r>
              <a:rPr lang="en-US" altLang="ko-KR" sz="2400" dirty="0">
                <a:latin typeface="+mj-ea"/>
                <a:ea typeface="+mj-ea"/>
              </a:rPr>
              <a:t>Y = a*X1 + b*X2 + c*X3 + d*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/>
              <a:t>- </a:t>
            </a:r>
            <a:r>
              <a:rPr lang="en-US" altLang="ko-KR" dirty="0" err="1"/>
              <a:t>include_bias</a:t>
            </a: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값을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>
                <a:latin typeface="+mj-ea"/>
                <a:ea typeface="+mj-ea"/>
              </a:rPr>
              <a:t>로 지정해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을 제거할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D53980-E6CB-40A4-904A-45159C1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02" y="1364451"/>
            <a:ext cx="5791015" cy="14357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B9D1F2-C77B-4A12-A141-92F6C9CD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05" y="4697707"/>
            <a:ext cx="4962310" cy="4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1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980185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Transformer in </a:t>
            </a:r>
            <a:r>
              <a:rPr lang="en-US" altLang="ko-KR" sz="2400" dirty="0" err="1"/>
              <a:t>skleran</a:t>
            </a:r>
            <a:r>
              <a:rPr lang="en-US" altLang="ko-KR" sz="2400" dirty="0"/>
              <a:t>(</a:t>
            </a:r>
            <a:r>
              <a:rPr lang="ko-KR" altLang="en-US" dirty="0" err="1">
                <a:latin typeface="+mj-ea"/>
                <a:ea typeface="+mj-ea"/>
              </a:rPr>
              <a:t>사이킷런의</a:t>
            </a:r>
            <a:r>
              <a:rPr lang="ko-KR" altLang="en-US" dirty="0">
                <a:latin typeface="+mj-ea"/>
                <a:ea typeface="+mj-ea"/>
              </a:rPr>
              <a:t> 변환기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오른쪽 예시는 실제 </a:t>
            </a:r>
            <a:r>
              <a:rPr lang="en-US" altLang="ko-KR" dirty="0">
                <a:ea typeface="+mj-ea"/>
              </a:rPr>
              <a:t>data</a:t>
            </a:r>
            <a:r>
              <a:rPr lang="ko-KR" altLang="en-US" dirty="0">
                <a:ea typeface="+mj-ea"/>
              </a:rPr>
              <a:t>를 변환한 결과의 형태를 출력한 예시이다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en-US" altLang="ko-KR" dirty="0">
                <a:latin typeface="+mj-ea"/>
                <a:ea typeface="+mj-ea"/>
              </a:rPr>
              <a:t>fit() method</a:t>
            </a:r>
            <a:r>
              <a:rPr lang="ko-KR" altLang="en-US" dirty="0">
                <a:latin typeface="+mj-ea"/>
                <a:ea typeface="+mj-ea"/>
              </a:rPr>
              <a:t>를 통해 새롭게 만들 특성 조합을 찾는데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 때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Training set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으로 조합을 찾는다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   Test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을 변환할 때도 </a:t>
            </a:r>
            <a:r>
              <a:rPr lang="en-US" altLang="ko-KR" dirty="0">
                <a:latin typeface="+mj-ea"/>
                <a:ea typeface="+mj-ea"/>
              </a:rPr>
              <a:t>Training set</a:t>
            </a:r>
            <a:r>
              <a:rPr lang="ko-KR" altLang="en-US" dirty="0">
                <a:latin typeface="+mj-ea"/>
                <a:ea typeface="+mj-ea"/>
              </a:rPr>
              <a:t>을 기준으로 변환하는 것이 좋다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transform() method</a:t>
            </a:r>
            <a:r>
              <a:rPr lang="ko-KR" altLang="en-US" dirty="0">
                <a:latin typeface="+mj-ea"/>
                <a:ea typeface="+mj-ea"/>
              </a:rPr>
              <a:t>를 통해 실제로 데이터를 변환한다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변환된 </a:t>
            </a:r>
            <a:r>
              <a:rPr lang="en-US" altLang="ko-KR" dirty="0">
                <a:ea typeface="+mj-ea"/>
              </a:rPr>
              <a:t>feature</a:t>
            </a:r>
            <a:r>
              <a:rPr lang="ko-KR" altLang="en-US" dirty="0">
                <a:latin typeface="+mj-ea"/>
                <a:ea typeface="+mj-ea"/>
              </a:rPr>
              <a:t>들은 </a:t>
            </a:r>
            <a:r>
              <a:rPr lang="en-US" altLang="ko-KR" dirty="0" err="1">
                <a:ea typeface="+mj-ea"/>
              </a:rPr>
              <a:t>get_feature_names_out</a:t>
            </a:r>
            <a:r>
              <a:rPr lang="en-US" altLang="ko-KR" dirty="0">
                <a:ea typeface="+mj-ea"/>
              </a:rPr>
              <a:t>() method</a:t>
            </a:r>
            <a:r>
              <a:rPr lang="ko-KR" altLang="en-US" dirty="0">
                <a:latin typeface="+mj-ea"/>
                <a:ea typeface="+mj-ea"/>
              </a:rPr>
              <a:t>를 통해 확인 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09E7E0-19A3-4525-9BD8-E099628D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466" y="1252538"/>
            <a:ext cx="4848450" cy="15414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9A1EAB-2799-4CB3-9044-C831F9F92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53" y="4477708"/>
            <a:ext cx="4776847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10232288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Transformer in </a:t>
            </a:r>
            <a:r>
              <a:rPr lang="en-US" altLang="ko-KR" sz="2400" dirty="0" err="1"/>
              <a:t>skleran</a:t>
            </a:r>
            <a:r>
              <a:rPr lang="en-US" altLang="ko-KR" sz="2400" dirty="0"/>
              <a:t>(</a:t>
            </a:r>
            <a:r>
              <a:rPr lang="ko-KR" altLang="en-US" dirty="0" err="1">
                <a:latin typeface="+mj-ea"/>
                <a:ea typeface="+mj-ea"/>
              </a:rPr>
              <a:t>사이킷런의</a:t>
            </a:r>
            <a:r>
              <a:rPr lang="ko-KR" altLang="en-US" dirty="0">
                <a:latin typeface="+mj-ea"/>
                <a:ea typeface="+mj-ea"/>
              </a:rPr>
              <a:t> 변환기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변환한 데이터를 활용하여 모델을 학습시킨 후</a:t>
            </a:r>
            <a:r>
              <a:rPr lang="en-US" altLang="ko-KR" dirty="0">
                <a:ea typeface="+mj-ea"/>
              </a:rPr>
              <a:t>, </a:t>
            </a:r>
          </a:p>
          <a:p>
            <a:r>
              <a:rPr lang="en-US" altLang="ko-KR" dirty="0">
                <a:latin typeface="+mj-ea"/>
                <a:ea typeface="+mj-ea"/>
              </a:rPr>
              <a:t>   </a:t>
            </a:r>
            <a:r>
              <a:rPr lang="ko-KR" altLang="en-US" dirty="0">
                <a:latin typeface="+mj-ea"/>
                <a:ea typeface="+mj-ea"/>
              </a:rPr>
              <a:t>정확도를 다시 측정해보니 훨씬 높은 정확도가 나오는 것을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</a:t>
            </a:r>
            <a:r>
              <a:rPr lang="ko-KR" altLang="en-US" dirty="0">
                <a:latin typeface="+mj-ea"/>
                <a:ea typeface="+mj-ea"/>
              </a:rPr>
              <a:t>확인할 수 있었다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800" dirty="0"/>
              <a:t>             feature</a:t>
            </a:r>
            <a:r>
              <a:rPr lang="ko-KR" altLang="en-US" sz="2800" dirty="0">
                <a:latin typeface="+mj-ea"/>
                <a:ea typeface="+mj-ea"/>
              </a:rPr>
              <a:t>의 개수가 많으면 많을 수록 정확도가 올라갈까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0A2273-97EE-4B1D-AB2D-A1AA0CF2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385887"/>
            <a:ext cx="5962650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CEA2A9-3C4C-4CBF-9B4E-A018FF36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471737"/>
            <a:ext cx="5029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and Regression</a:t>
            </a:r>
          </a:p>
          <a:p>
            <a:r>
              <a:rPr lang="en-US" altLang="ko-KR" dirty="0"/>
              <a:t>KNN Regression</a:t>
            </a:r>
          </a:p>
          <a:p>
            <a:r>
              <a:rPr lang="en-US" altLang="ko-KR" dirty="0"/>
              <a:t>Linear Regression</a:t>
            </a:r>
          </a:p>
          <a:p>
            <a:r>
              <a:rPr lang="en-US" altLang="ko-KR" dirty="0"/>
              <a:t>Data Preprocessing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480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Transformer in </a:t>
            </a:r>
            <a:r>
              <a:rPr lang="en-US" altLang="ko-KR" sz="2400" dirty="0" err="1"/>
              <a:t>skleran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변환기에 </a:t>
            </a:r>
            <a:r>
              <a:rPr lang="en-US" altLang="ko-KR" dirty="0">
                <a:ea typeface="+mj-ea"/>
              </a:rPr>
              <a:t>degree</a:t>
            </a:r>
            <a:r>
              <a:rPr lang="ko-KR" altLang="en-US" dirty="0">
                <a:ea typeface="+mj-ea"/>
              </a:rPr>
              <a:t>값을 </a:t>
            </a:r>
            <a:r>
              <a:rPr lang="en-US" altLang="ko-KR" dirty="0">
                <a:ea typeface="+mj-ea"/>
              </a:rPr>
              <a:t>5</a:t>
            </a:r>
            <a:r>
              <a:rPr lang="ko-KR" altLang="en-US" dirty="0">
                <a:ea typeface="+mj-ea"/>
              </a:rPr>
              <a:t>로 설정하여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5</a:t>
            </a:r>
            <a:r>
              <a:rPr lang="ko-KR" altLang="en-US" dirty="0">
                <a:ea typeface="+mj-ea"/>
              </a:rPr>
              <a:t>제곱까지 특성을 만들어서 특성의 개수를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</a:t>
            </a:r>
            <a:r>
              <a:rPr lang="ko-KR" altLang="en-US" dirty="0">
                <a:ea typeface="+mj-ea"/>
              </a:rPr>
              <a:t> 늘린다</a:t>
            </a:r>
            <a:r>
              <a:rPr lang="en-US" altLang="ko-KR" dirty="0"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만들어진 특성을 이용해 </a:t>
            </a:r>
            <a:r>
              <a:rPr lang="en-US" altLang="ko-KR" dirty="0">
                <a:latin typeface="+mj-ea"/>
                <a:ea typeface="+mj-ea"/>
              </a:rPr>
              <a:t>Linear Regression</a:t>
            </a:r>
          </a:p>
          <a:p>
            <a:r>
              <a:rPr lang="en-US" altLang="ko-KR" dirty="0">
                <a:latin typeface="+mj-ea"/>
                <a:ea typeface="+mj-ea"/>
              </a:rPr>
              <a:t>  model</a:t>
            </a:r>
            <a:r>
              <a:rPr lang="ko-KR" altLang="en-US" dirty="0">
                <a:latin typeface="+mj-ea"/>
                <a:ea typeface="+mj-ea"/>
              </a:rPr>
              <a:t>을 훈련한다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latin typeface="+mj-ea"/>
                <a:ea typeface="+mj-ea"/>
              </a:rPr>
              <a:t>정확도를 측정해본 결과</a:t>
            </a:r>
            <a:r>
              <a:rPr lang="en-US" altLang="ko-KR" dirty="0">
                <a:latin typeface="+mj-ea"/>
                <a:ea typeface="+mj-ea"/>
              </a:rPr>
              <a:t>, training set</a:t>
            </a:r>
            <a:r>
              <a:rPr lang="ko-KR" altLang="en-US" dirty="0">
                <a:latin typeface="+mj-ea"/>
                <a:ea typeface="+mj-ea"/>
              </a:rPr>
              <a:t>에서는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높은 정확도를 보이지만</a:t>
            </a:r>
            <a:r>
              <a:rPr lang="en-US" altLang="ko-KR" dirty="0">
                <a:latin typeface="+mj-ea"/>
                <a:ea typeface="+mj-ea"/>
              </a:rPr>
              <a:t>, test set</a:t>
            </a:r>
            <a:r>
              <a:rPr lang="ko-KR" altLang="en-US" dirty="0">
                <a:latin typeface="+mj-ea"/>
                <a:ea typeface="+mj-ea"/>
              </a:rPr>
              <a:t>에서는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낮은 정확도를 보이므로 과대적합이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발생했음을 알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A1E975-47AA-4134-B1F1-B0651E33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13" y="1481138"/>
            <a:ext cx="6924675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92F585-C820-42BB-BE52-B9C279E81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13" y="2759869"/>
            <a:ext cx="6933887" cy="32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480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Regularization(</a:t>
            </a:r>
            <a:r>
              <a:rPr lang="ko-KR" altLang="en-US" sz="2000" dirty="0">
                <a:latin typeface="+mj-ea"/>
                <a:ea typeface="+mj-ea"/>
              </a:rPr>
              <a:t>규제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>
                <a:ea typeface="+mj-ea"/>
              </a:rPr>
              <a:t>Regularization(</a:t>
            </a:r>
            <a:r>
              <a:rPr lang="ko-KR" altLang="en-US" dirty="0">
                <a:ea typeface="+mj-ea"/>
              </a:rPr>
              <a:t>규제</a:t>
            </a:r>
            <a:r>
              <a:rPr lang="en-US" altLang="ko-KR" dirty="0">
                <a:ea typeface="+mj-ea"/>
              </a:rPr>
              <a:t>)</a:t>
            </a:r>
            <a:r>
              <a:rPr lang="ko-KR" altLang="en-US" dirty="0">
                <a:ea typeface="+mj-ea"/>
              </a:rPr>
              <a:t>란 모델이 </a:t>
            </a:r>
            <a:r>
              <a:rPr lang="en-US" altLang="ko-KR" dirty="0">
                <a:ea typeface="+mj-ea"/>
              </a:rPr>
              <a:t>training set</a:t>
            </a:r>
            <a:r>
              <a:rPr lang="ko-KR" altLang="en-US" dirty="0">
                <a:ea typeface="+mj-ea"/>
              </a:rPr>
              <a:t>을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너무 과도하게 학습하지 못하도록 하는 것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즉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과대적합을 방지하기 위한 방법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선형 회귀 모델에서는 특성에 곱해지는  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계수의 크기를 작게 만드는 일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선형 회귀 모델에 규제를 추가한 모델에는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Ridge </a:t>
            </a:r>
            <a:r>
              <a:rPr lang="ko-KR" altLang="en-US" dirty="0">
                <a:ea typeface="+mj-ea"/>
              </a:rPr>
              <a:t>와 </a:t>
            </a:r>
            <a:r>
              <a:rPr lang="en-US" altLang="ko-KR" dirty="0">
                <a:ea typeface="+mj-ea"/>
              </a:rPr>
              <a:t>Lasso </a:t>
            </a:r>
            <a:r>
              <a:rPr lang="ko-KR" altLang="en-US" dirty="0">
                <a:ea typeface="+mj-ea"/>
              </a:rPr>
              <a:t>가 있다</a:t>
            </a:r>
            <a:endParaRPr lang="en-US" altLang="ko-KR" dirty="0">
              <a:ea typeface="+mj-ea"/>
            </a:endParaRPr>
          </a:p>
        </p:txBody>
      </p:sp>
      <p:pic>
        <p:nvPicPr>
          <p:cNvPr id="7170" name="Picture 2" descr="Why do we use Regularisation in ML models? | by Rahul S. (Aaweg I,  ShabdAaweg) | Medium">
            <a:extLst>
              <a:ext uri="{FF2B5EF4-FFF2-40B4-BE49-F238E27FC236}">
                <a16:creationId xmlns:a16="http://schemas.microsoft.com/office/drawing/2014/main" id="{FBA28F9C-67E1-45B9-83B6-41CB8853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8" y="1714500"/>
            <a:ext cx="6461954" cy="37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4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480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Ridge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제곱한 값을 기준으로 규제를 적용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 </a:t>
            </a:r>
            <a:r>
              <a:rPr lang="ko-KR" altLang="en-US" dirty="0">
                <a:ea typeface="+mj-ea"/>
              </a:rPr>
              <a:t>값을 매개변수로 규제의 강도를 조절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 </a:t>
            </a:r>
            <a:r>
              <a:rPr lang="ko-KR" altLang="en-US" dirty="0">
                <a:ea typeface="+mj-ea"/>
              </a:rPr>
              <a:t>값이 크면 규제 강도가 세지므로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</a:t>
            </a:r>
            <a:r>
              <a:rPr lang="ko-KR" altLang="en-US" dirty="0">
                <a:ea typeface="+mj-ea"/>
              </a:rPr>
              <a:t> 과소적합이 발생할 수 있음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</a:t>
            </a:r>
            <a:r>
              <a:rPr lang="ko-KR" altLang="en-US" dirty="0">
                <a:ea typeface="+mj-ea"/>
              </a:rPr>
              <a:t> 값이 작으면 규제 강도가 약해지고</a:t>
            </a:r>
            <a:r>
              <a:rPr lang="en-US" altLang="ko-KR" dirty="0">
                <a:ea typeface="+mj-ea"/>
              </a:rPr>
              <a:t>, </a:t>
            </a: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선형 회귀 모델과 유사해지므로 과대적합이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발생할 수 있음</a:t>
            </a:r>
            <a:endParaRPr lang="en-US" altLang="ko-KR" dirty="0"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1BE21-8695-4EBD-972E-8490B7E6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991349"/>
            <a:ext cx="5553075" cy="2924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5A2F4-E969-41F3-9986-D12FF9FC5884}"/>
              </a:ext>
            </a:extLst>
          </p:cNvPr>
          <p:cNvSpPr txBox="1"/>
          <p:nvPr/>
        </p:nvSpPr>
        <p:spPr>
          <a:xfrm>
            <a:off x="8013246" y="519237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과대 적합이 해결됨</a:t>
            </a:r>
          </a:p>
        </p:txBody>
      </p:sp>
    </p:spTree>
    <p:extLst>
      <p:ext uri="{BB962C8B-B14F-4D97-AF65-F5344CB8AC3E}">
        <p14:creationId xmlns:p14="http://schemas.microsoft.com/office/powerpoint/2010/main" val="54426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04800" y="2721768"/>
            <a:ext cx="573868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Ridge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오른쪽 예시는 적절한 </a:t>
            </a:r>
            <a:r>
              <a:rPr lang="en-US" altLang="ko-KR" dirty="0">
                <a:ea typeface="+mj-ea"/>
              </a:rPr>
              <a:t>alpha </a:t>
            </a:r>
            <a:r>
              <a:rPr lang="ko-KR" altLang="en-US" dirty="0">
                <a:ea typeface="+mj-ea"/>
              </a:rPr>
              <a:t>값을 찾기 위한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반복문과 그에 따른 정확도 그래프이다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파란색 선이 </a:t>
            </a:r>
            <a:r>
              <a:rPr lang="en-US" altLang="ko-KR" dirty="0">
                <a:ea typeface="+mj-ea"/>
              </a:rPr>
              <a:t>training set</a:t>
            </a:r>
            <a:r>
              <a:rPr lang="ko-KR" altLang="en-US" dirty="0">
                <a:ea typeface="+mj-ea"/>
              </a:rPr>
              <a:t>으로 평가했을 때이고</a:t>
            </a:r>
            <a:r>
              <a:rPr lang="en-US" altLang="ko-KR" dirty="0">
                <a:ea typeface="+mj-ea"/>
              </a:rPr>
              <a:t>,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주황색 선이 </a:t>
            </a:r>
            <a:r>
              <a:rPr lang="en-US" altLang="ko-KR" dirty="0">
                <a:ea typeface="+mj-ea"/>
              </a:rPr>
              <a:t>test set</a:t>
            </a:r>
            <a:r>
              <a:rPr lang="ko-KR" altLang="en-US" dirty="0">
                <a:ea typeface="+mj-ea"/>
              </a:rPr>
              <a:t>으로 평가했을 때이다</a:t>
            </a:r>
            <a:r>
              <a:rPr lang="en-US" altLang="ko-KR" dirty="0">
                <a:ea typeface="+mj-ea"/>
              </a:rPr>
              <a:t>.</a:t>
            </a:r>
          </a:p>
          <a:p>
            <a:r>
              <a:rPr lang="en-US" altLang="ko-KR" dirty="0">
                <a:ea typeface="+mj-ea"/>
              </a:rPr>
              <a:t> </a:t>
            </a: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두 그래프의 차이가 가장 적고</a:t>
            </a:r>
            <a:r>
              <a:rPr lang="en-US" altLang="ko-KR" dirty="0">
                <a:ea typeface="+mj-ea"/>
              </a:rPr>
              <a:t>, test set</a:t>
            </a:r>
            <a:r>
              <a:rPr lang="ko-KR" altLang="en-US" dirty="0">
                <a:ea typeface="+mj-ea"/>
              </a:rPr>
              <a:t>의 점수가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가장 높을 때인 </a:t>
            </a:r>
            <a:r>
              <a:rPr lang="en-US" altLang="ko-KR" dirty="0">
                <a:ea typeface="+mj-ea"/>
              </a:rPr>
              <a:t>0.1</a:t>
            </a:r>
            <a:r>
              <a:rPr lang="ko-KR" altLang="en-US" dirty="0">
                <a:ea typeface="+mj-ea"/>
              </a:rPr>
              <a:t>일 때가 적절한 </a:t>
            </a:r>
            <a:r>
              <a:rPr lang="en-US" altLang="ko-KR" dirty="0">
                <a:ea typeface="+mj-ea"/>
              </a:rPr>
              <a:t>alpha </a:t>
            </a:r>
            <a:r>
              <a:rPr lang="ko-KR" altLang="en-US" dirty="0">
                <a:ea typeface="+mj-ea"/>
              </a:rPr>
              <a:t>값이라고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 판단할 수 있다</a:t>
            </a:r>
            <a:r>
              <a:rPr lang="en-US" altLang="ko-KR" dirty="0">
                <a:ea typeface="+mj-ea"/>
              </a:rPr>
              <a:t>. (x</a:t>
            </a:r>
            <a:r>
              <a:rPr lang="ko-KR" altLang="en-US" dirty="0">
                <a:ea typeface="+mj-ea"/>
              </a:rPr>
              <a:t>축은 </a:t>
            </a:r>
            <a:r>
              <a:rPr lang="en-US" altLang="ko-KR" dirty="0">
                <a:ea typeface="+mj-ea"/>
              </a:rPr>
              <a:t>log scale</a:t>
            </a:r>
            <a:r>
              <a:rPr lang="ko-KR" altLang="en-US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43C5B9-ACEA-4A4C-BA78-13F2BE3B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1088552"/>
            <a:ext cx="7153275" cy="1866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609278-397C-4465-9A67-B9B14AE1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305" y="2996906"/>
            <a:ext cx="5252695" cy="38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357188" y="1714500"/>
            <a:ext cx="48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Lasso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계수의 절댓값을 기준으로 규제를 적용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계수 값을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으로도 만들 수 있다</a:t>
            </a:r>
            <a:r>
              <a:rPr lang="en-US" altLang="ko-KR" dirty="0">
                <a:ea typeface="+mj-ea"/>
              </a:rPr>
              <a:t>.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 </a:t>
            </a:r>
            <a:r>
              <a:rPr lang="ko-KR" altLang="en-US" dirty="0">
                <a:ea typeface="+mj-ea"/>
              </a:rPr>
              <a:t>값을 매개변수로 규제의 강도를 조절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 </a:t>
            </a:r>
            <a:r>
              <a:rPr lang="ko-KR" altLang="en-US" dirty="0">
                <a:ea typeface="+mj-ea"/>
              </a:rPr>
              <a:t>값이 크면 규제 강도가 세지므로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</a:t>
            </a:r>
            <a:r>
              <a:rPr lang="ko-KR" altLang="en-US" dirty="0">
                <a:ea typeface="+mj-ea"/>
              </a:rPr>
              <a:t> 과소적합이 발생할 수 있음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alpha</a:t>
            </a:r>
            <a:r>
              <a:rPr lang="ko-KR" altLang="en-US" dirty="0">
                <a:ea typeface="+mj-ea"/>
              </a:rPr>
              <a:t> 값이 작으면 규제 강도가 약해지고</a:t>
            </a:r>
            <a:r>
              <a:rPr lang="en-US" altLang="ko-KR" dirty="0">
                <a:ea typeface="+mj-ea"/>
              </a:rPr>
              <a:t>, </a:t>
            </a: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선형 회귀 모델과 유사해지므로 과대적합이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</a:t>
            </a:r>
            <a:r>
              <a:rPr lang="ko-KR" altLang="en-US" dirty="0">
                <a:ea typeface="+mj-ea"/>
              </a:rPr>
              <a:t>발생할 수 있음</a:t>
            </a:r>
            <a:endParaRPr lang="en-US" altLang="ko-KR" dirty="0"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5A2F4-E969-41F3-9986-D12FF9FC5884}"/>
              </a:ext>
            </a:extLst>
          </p:cNvPr>
          <p:cNvSpPr txBox="1"/>
          <p:nvPr/>
        </p:nvSpPr>
        <p:spPr>
          <a:xfrm>
            <a:off x="8013246" y="519237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과대 적합이 해결됨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4B50C-6823-4CB4-B451-B965B3C5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31" y="1847850"/>
            <a:ext cx="5514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Multiple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8D855-5E5B-4963-9649-CF3CF33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89"/>
            <a:ext cx="28" cy="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10A03-C8AB-41D7-B430-354683FFF4A7}"/>
              </a:ext>
            </a:extLst>
          </p:cNvPr>
          <p:cNvSpPr txBox="1"/>
          <p:nvPr/>
        </p:nvSpPr>
        <p:spPr>
          <a:xfrm>
            <a:off x="85686" y="1252537"/>
            <a:ext cx="57386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Lasso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</a:t>
            </a:r>
          </a:p>
          <a:p>
            <a:endParaRPr lang="en-US" altLang="ko-KR" sz="1600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ea typeface="+mj-ea"/>
              </a:rPr>
              <a:t>오른쪽 예시는 적절한 </a:t>
            </a:r>
            <a:r>
              <a:rPr lang="en-US" altLang="ko-KR" dirty="0">
                <a:ea typeface="+mj-ea"/>
              </a:rPr>
              <a:t>alpha </a:t>
            </a:r>
            <a:r>
              <a:rPr lang="ko-KR" altLang="en-US" dirty="0">
                <a:ea typeface="+mj-ea"/>
              </a:rPr>
              <a:t>값을 찾기 위한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반복문과 그에 따른 정확도 그래프이다</a:t>
            </a:r>
            <a:endParaRPr lang="en-US" altLang="ko-KR" dirty="0">
              <a:ea typeface="+mj-ea"/>
            </a:endParaRP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파란색 선이 </a:t>
            </a:r>
            <a:r>
              <a:rPr lang="en-US" altLang="ko-KR" dirty="0">
                <a:ea typeface="+mj-ea"/>
              </a:rPr>
              <a:t>training set</a:t>
            </a:r>
            <a:r>
              <a:rPr lang="ko-KR" altLang="en-US" dirty="0">
                <a:ea typeface="+mj-ea"/>
              </a:rPr>
              <a:t>으로 평가했을 때이고</a:t>
            </a:r>
            <a:r>
              <a:rPr lang="en-US" altLang="ko-KR" dirty="0">
                <a:ea typeface="+mj-ea"/>
              </a:rPr>
              <a:t>,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주황색 선이 </a:t>
            </a:r>
            <a:r>
              <a:rPr lang="en-US" altLang="ko-KR" dirty="0">
                <a:ea typeface="+mj-ea"/>
              </a:rPr>
              <a:t>test set</a:t>
            </a:r>
            <a:r>
              <a:rPr lang="ko-KR" altLang="en-US" dirty="0">
                <a:ea typeface="+mj-ea"/>
              </a:rPr>
              <a:t>으로 평가했을 때이다</a:t>
            </a:r>
            <a:r>
              <a:rPr lang="en-US" altLang="ko-KR" dirty="0">
                <a:ea typeface="+mj-ea"/>
              </a:rPr>
              <a:t>.</a:t>
            </a:r>
          </a:p>
          <a:p>
            <a:r>
              <a:rPr lang="en-US" altLang="ko-KR" dirty="0">
                <a:ea typeface="+mj-ea"/>
              </a:rPr>
              <a:t> </a:t>
            </a: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두 그래프의 차이가 가장 적고</a:t>
            </a:r>
            <a:r>
              <a:rPr lang="en-US" altLang="ko-KR" dirty="0">
                <a:ea typeface="+mj-ea"/>
              </a:rPr>
              <a:t>, test set</a:t>
            </a:r>
            <a:r>
              <a:rPr lang="ko-KR" altLang="en-US" dirty="0">
                <a:ea typeface="+mj-ea"/>
              </a:rPr>
              <a:t>의 점수가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가장 높을 때인 </a:t>
            </a:r>
            <a:r>
              <a:rPr lang="en-US" altLang="ko-KR" dirty="0">
                <a:ea typeface="+mj-ea"/>
              </a:rPr>
              <a:t>10</a:t>
            </a:r>
            <a:r>
              <a:rPr lang="ko-KR" altLang="en-US" dirty="0" err="1">
                <a:ea typeface="+mj-ea"/>
              </a:rPr>
              <a:t>일때가</a:t>
            </a:r>
            <a:r>
              <a:rPr lang="ko-KR" altLang="en-US" dirty="0">
                <a:ea typeface="+mj-ea"/>
              </a:rPr>
              <a:t> 적절한 </a:t>
            </a:r>
            <a:r>
              <a:rPr lang="en-US" altLang="ko-KR" dirty="0">
                <a:ea typeface="+mj-ea"/>
              </a:rPr>
              <a:t>alpha </a:t>
            </a:r>
            <a:r>
              <a:rPr lang="ko-KR" altLang="en-US" dirty="0">
                <a:ea typeface="+mj-ea"/>
              </a:rPr>
              <a:t>값이라고 </a:t>
            </a:r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   </a:t>
            </a:r>
            <a:r>
              <a:rPr lang="ko-KR" altLang="en-US" dirty="0">
                <a:ea typeface="+mj-ea"/>
              </a:rPr>
              <a:t>판단할 수 있다</a:t>
            </a:r>
            <a:r>
              <a:rPr lang="en-US" altLang="ko-KR" dirty="0">
                <a:ea typeface="+mj-ea"/>
              </a:rPr>
              <a:t>.(x</a:t>
            </a:r>
            <a:r>
              <a:rPr lang="ko-KR" altLang="en-US" dirty="0">
                <a:ea typeface="+mj-ea"/>
              </a:rPr>
              <a:t>축은 </a:t>
            </a:r>
            <a:r>
              <a:rPr lang="en-US" altLang="ko-KR" dirty="0">
                <a:ea typeface="+mj-ea"/>
              </a:rPr>
              <a:t>log scale</a:t>
            </a:r>
            <a:r>
              <a:rPr lang="ko-KR" altLang="en-US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 - </a:t>
            </a:r>
            <a:r>
              <a:rPr lang="ko-KR" altLang="en-US" dirty="0">
                <a:ea typeface="+mj-ea"/>
              </a:rPr>
              <a:t>계수가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으로 설정된 특성들의 계수를 알 수도 있다</a:t>
            </a:r>
            <a:r>
              <a:rPr lang="en-US" altLang="ko-KR" dirty="0">
                <a:ea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23FFB7-2222-4AAB-BA1D-9DFFEDB5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29" y="1088552"/>
            <a:ext cx="5824371" cy="1991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317CD-D564-4D52-BD1A-7359595A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933" y="3079857"/>
            <a:ext cx="5055067" cy="37780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9E5885-59F0-4E04-9778-97C9C00F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533" y="5953125"/>
            <a:ext cx="3962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BD8F8-2AAD-49B5-A19F-705AF8722586}"/>
              </a:ext>
            </a:extLst>
          </p:cNvPr>
          <p:cNvSpPr txBox="1"/>
          <p:nvPr/>
        </p:nvSpPr>
        <p:spPr>
          <a:xfrm>
            <a:off x="3114304" y="2594758"/>
            <a:ext cx="6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01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Classification and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egression vs Classification in Machine Learning - Javatpoint">
            <a:extLst>
              <a:ext uri="{FF2B5EF4-FFF2-40B4-BE49-F238E27FC236}">
                <a16:creationId xmlns:a16="http://schemas.microsoft.com/office/drawing/2014/main" id="{C99424A5-32F9-4790-A1F1-FCD7479E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5" y="1467005"/>
            <a:ext cx="7993929" cy="445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Classification and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(</a:t>
            </a:r>
            <a:r>
              <a:rPr lang="ko-KR" altLang="en-US" sz="2400" dirty="0">
                <a:latin typeface="+mj-ea"/>
                <a:ea typeface="+mj-ea"/>
              </a:rPr>
              <a:t>분류</a:t>
            </a:r>
            <a:r>
              <a:rPr lang="en-US" altLang="ko-KR" dirty="0"/>
              <a:t>) : </a:t>
            </a:r>
          </a:p>
          <a:p>
            <a:pPr marL="0" indent="0">
              <a:buNone/>
            </a:pPr>
            <a:r>
              <a:rPr lang="en-US" altLang="ko-KR" dirty="0"/>
              <a:t>     - the model tries to predict the correct label of a given input      </a:t>
            </a:r>
          </a:p>
          <a:p>
            <a:pPr marL="0" indent="0">
              <a:buNone/>
            </a:pPr>
            <a:r>
              <a:rPr lang="en-US" altLang="ko-KR" dirty="0"/>
              <a:t>       data.</a:t>
            </a:r>
          </a:p>
          <a:p>
            <a:pPr marL="0" indent="0">
              <a:buNone/>
            </a:pPr>
            <a:r>
              <a:rPr lang="en-US" altLang="ko-KR" dirty="0"/>
              <a:t>     - used when the target variable is discrete. </a:t>
            </a:r>
          </a:p>
          <a:p>
            <a:pPr marL="0" indent="0">
              <a:buNone/>
            </a:pPr>
            <a:endParaRPr lang="en-US" altLang="ko-KR" sz="800" dirty="0"/>
          </a:p>
          <a:p>
            <a:r>
              <a:rPr lang="en-US" altLang="ko-KR" dirty="0"/>
              <a:t>Regression (</a:t>
            </a:r>
            <a:r>
              <a:rPr lang="ko-KR" altLang="en-US" sz="2400" dirty="0">
                <a:latin typeface="+mj-ea"/>
                <a:ea typeface="+mj-ea"/>
              </a:rPr>
              <a:t>회귀</a:t>
            </a:r>
            <a:r>
              <a:rPr lang="en-US" altLang="ko-KR" dirty="0"/>
              <a:t>) : </a:t>
            </a:r>
          </a:p>
          <a:p>
            <a:pPr marL="0" indent="0">
              <a:buNone/>
            </a:pPr>
            <a:r>
              <a:rPr lang="en-US" altLang="ko-KR" dirty="0"/>
              <a:t>     - used when the target variable is contiguous.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D1A16-7243-4268-9029-8724C4598E45}"/>
              </a:ext>
            </a:extLst>
          </p:cNvPr>
          <p:cNvSpPr txBox="1"/>
          <p:nvPr/>
        </p:nvSpPr>
        <p:spPr>
          <a:xfrm>
            <a:off x="8811491" y="969564"/>
            <a:ext cx="365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supervised </a:t>
            </a:r>
            <a:r>
              <a:rPr lang="en-US" altLang="ko-KR" sz="2800" b="1" dirty="0"/>
              <a:t>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87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KNN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D8A64-CE8C-45D8-9C24-FFCBB880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462"/>
            <a:ext cx="12192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E06093-218A-4CB0-A916-04D18B27192D}"/>
              </a:ext>
            </a:extLst>
          </p:cNvPr>
          <p:cNvSpPr/>
          <p:nvPr/>
        </p:nvSpPr>
        <p:spPr>
          <a:xfrm>
            <a:off x="2576946" y="3354469"/>
            <a:ext cx="1674421" cy="3625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KNN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932FF-DC91-4507-9A10-1D216DEE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4" y="1139034"/>
            <a:ext cx="7005169" cy="5136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1308CC-298F-4166-A16A-EA1CE2FD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2" y="2048493"/>
            <a:ext cx="5415456" cy="15675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3D21CC-0A9F-4B38-B140-A825B8A4ABE9}"/>
              </a:ext>
            </a:extLst>
          </p:cNvPr>
          <p:cNvSpPr/>
          <p:nvPr/>
        </p:nvSpPr>
        <p:spPr>
          <a:xfrm>
            <a:off x="7139203" y="2219568"/>
            <a:ext cx="4356111" cy="5324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51C6-69F5-44D0-9143-673037D8E01C}"/>
              </a:ext>
            </a:extLst>
          </p:cNvPr>
          <p:cNvSpPr txBox="1"/>
          <p:nvPr/>
        </p:nvSpPr>
        <p:spPr>
          <a:xfrm>
            <a:off x="7392390" y="3906982"/>
            <a:ext cx="454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행에 하나의 </a:t>
            </a:r>
            <a:r>
              <a:rPr lang="en-US" altLang="ko-KR" dirty="0">
                <a:latin typeface="+mj-ea"/>
                <a:ea typeface="+mj-ea"/>
              </a:rPr>
              <a:t>sample</a:t>
            </a:r>
            <a:r>
              <a:rPr lang="ko-KR" altLang="en-US" dirty="0">
                <a:latin typeface="+mj-ea"/>
                <a:ea typeface="+mj-ea"/>
              </a:rPr>
              <a:t>만 들어갈 수 있게 배열의 형태를 바꾸는 작업이 필요</a:t>
            </a:r>
          </a:p>
        </p:txBody>
      </p:sp>
    </p:spTree>
    <p:extLst>
      <p:ext uri="{BB962C8B-B14F-4D97-AF65-F5344CB8AC3E}">
        <p14:creationId xmlns:p14="http://schemas.microsoft.com/office/powerpoint/2010/main" val="17665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KNN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8594EB-EE81-4E1D-8E0D-BE83F3CBA3DF}"/>
              </a:ext>
            </a:extLst>
          </p:cNvPr>
          <p:cNvSpPr/>
          <p:nvPr/>
        </p:nvSpPr>
        <p:spPr>
          <a:xfrm>
            <a:off x="8971806" y="2969512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439CEB-35E3-4C29-999F-0D9BC4431390}"/>
              </a:ext>
            </a:extLst>
          </p:cNvPr>
          <p:cNvSpPr/>
          <p:nvPr/>
        </p:nvSpPr>
        <p:spPr>
          <a:xfrm>
            <a:off x="8971806" y="3610780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5DFAD-FC5B-4B16-9444-0743EDA5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2" y="1293553"/>
            <a:ext cx="6029325" cy="1162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E7666A-A103-4D9B-87BC-7B7EE649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2" y="2705727"/>
            <a:ext cx="6791325" cy="1009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BB3B94-2C5E-42FA-B944-F4A1C3D9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02" y="3965501"/>
            <a:ext cx="6543675" cy="2105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F71FBA-8066-4ED8-B7DD-7839134D51CB}"/>
              </a:ext>
            </a:extLst>
          </p:cNvPr>
          <p:cNvSpPr txBox="1"/>
          <p:nvPr/>
        </p:nvSpPr>
        <p:spPr>
          <a:xfrm>
            <a:off x="7168649" y="2879348"/>
            <a:ext cx="4758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사이킷런에서</a:t>
            </a:r>
            <a:r>
              <a:rPr lang="ko-KR" altLang="en-US" sz="2000" dirty="0">
                <a:latin typeface="+mj-ea"/>
                <a:ea typeface="+mj-ea"/>
              </a:rPr>
              <a:t> 제공하는 </a:t>
            </a:r>
            <a:r>
              <a:rPr lang="en-US" altLang="ko-KR" sz="2000" dirty="0">
                <a:ea typeface="+mj-ea"/>
              </a:rPr>
              <a:t>model</a:t>
            </a:r>
            <a:r>
              <a:rPr lang="ko-KR" altLang="en-US" sz="2000" dirty="0">
                <a:latin typeface="+mj-ea"/>
                <a:ea typeface="+mj-ea"/>
              </a:rPr>
              <a:t>들의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학습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평가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예측 </a:t>
            </a:r>
            <a:r>
              <a:rPr lang="en-US" altLang="ko-KR" sz="2000" dirty="0">
                <a:ea typeface="+mj-ea"/>
              </a:rPr>
              <a:t>method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ea typeface="+mj-ea"/>
              </a:rPr>
              <a:t> fit(), score(),</a:t>
            </a:r>
            <a:r>
              <a:rPr lang="ko-KR" altLang="en-US" sz="2000" dirty="0">
                <a:ea typeface="+mj-ea"/>
              </a:rPr>
              <a:t> </a:t>
            </a:r>
            <a:r>
              <a:rPr lang="en-US" altLang="ko-KR" sz="2000" dirty="0">
                <a:ea typeface="+mj-ea"/>
              </a:rPr>
              <a:t>predict()</a:t>
            </a:r>
            <a:r>
              <a:rPr lang="ko-KR" altLang="en-US" sz="2000" dirty="0">
                <a:latin typeface="+mj-ea"/>
                <a:ea typeface="+mj-ea"/>
              </a:rPr>
              <a:t>로 모든 </a:t>
            </a:r>
            <a:r>
              <a:rPr lang="en-US" altLang="ko-KR" sz="2000" dirty="0">
                <a:ea typeface="+mj-ea"/>
              </a:rPr>
              <a:t>model</a:t>
            </a:r>
            <a:r>
              <a:rPr lang="ko-KR" altLang="en-US" sz="2000" dirty="0">
                <a:latin typeface="+mj-ea"/>
                <a:ea typeface="+mj-ea"/>
              </a:rPr>
              <a:t>에서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같은 </a:t>
            </a:r>
            <a:r>
              <a:rPr lang="en-US" altLang="ko-KR" sz="2000" dirty="0">
                <a:ea typeface="+mj-ea"/>
              </a:rPr>
              <a:t>method </a:t>
            </a:r>
            <a:r>
              <a:rPr lang="ko-KR" altLang="en-US" sz="2000" dirty="0">
                <a:latin typeface="+mj-ea"/>
                <a:ea typeface="+mj-ea"/>
              </a:rPr>
              <a:t>사용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FC674-E223-4CD1-8910-68EABB4BB1AA}"/>
              </a:ext>
            </a:extLst>
          </p:cNvPr>
          <p:cNvSpPr/>
          <p:nvPr/>
        </p:nvSpPr>
        <p:spPr>
          <a:xfrm>
            <a:off x="589963" y="1972376"/>
            <a:ext cx="3910786" cy="4107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25E975-15E6-4FBF-AD2B-A8B98070C7C6}"/>
              </a:ext>
            </a:extLst>
          </p:cNvPr>
          <p:cNvSpPr/>
          <p:nvPr/>
        </p:nvSpPr>
        <p:spPr>
          <a:xfrm>
            <a:off x="249537" y="2764133"/>
            <a:ext cx="4411528" cy="4107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D5B71D-0591-4B39-865F-0C336B73EC9F}"/>
              </a:ext>
            </a:extLst>
          </p:cNvPr>
          <p:cNvSpPr/>
          <p:nvPr/>
        </p:nvSpPr>
        <p:spPr>
          <a:xfrm>
            <a:off x="827944" y="4384039"/>
            <a:ext cx="4349698" cy="3304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A9B6F8-D079-4314-BA80-8E26CA656565}"/>
              </a:ext>
            </a:extLst>
          </p:cNvPr>
          <p:cNvCxnSpPr/>
          <p:nvPr/>
        </p:nvCxnSpPr>
        <p:spPr>
          <a:xfrm>
            <a:off x="3218213" y="5213268"/>
            <a:ext cx="3794166" cy="350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8BF42-D705-4341-B5BA-88B772616A00}"/>
              </a:ext>
            </a:extLst>
          </p:cNvPr>
          <p:cNvCxnSpPr/>
          <p:nvPr/>
        </p:nvCxnSpPr>
        <p:spPr>
          <a:xfrm>
            <a:off x="1466603" y="5213268"/>
            <a:ext cx="19772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43D993-77FE-44FC-9801-B69A45874C09}"/>
              </a:ext>
            </a:extLst>
          </p:cNvPr>
          <p:cNvSpPr txBox="1"/>
          <p:nvPr/>
        </p:nvSpPr>
        <p:spPr>
          <a:xfrm>
            <a:off x="6957027" y="5401294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타깃과 예측의 절댓값 오차를 평균하여 반환</a:t>
            </a:r>
          </a:p>
        </p:txBody>
      </p:sp>
    </p:spTree>
    <p:extLst>
      <p:ext uri="{BB962C8B-B14F-4D97-AF65-F5344CB8AC3E}">
        <p14:creationId xmlns:p14="http://schemas.microsoft.com/office/powerpoint/2010/main" val="31411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Coefficient of determination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8526483" y="294453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ABC4-9B3B-4048-A695-03C62396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8441"/>
            <a:ext cx="10972800" cy="45994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+mj-ea"/>
                <a:ea typeface="+mj-ea"/>
              </a:rPr>
              <a:t>결정계수</a:t>
            </a:r>
            <a:r>
              <a:rPr lang="en-US" altLang="ko-KR" b="1" dirty="0"/>
              <a:t>(coefficient of determination)</a:t>
            </a:r>
          </a:p>
          <a:p>
            <a:r>
              <a:rPr lang="en-US" altLang="ko-KR" sz="2400" dirty="0"/>
              <a:t>KNN</a:t>
            </a:r>
            <a:r>
              <a:rPr lang="ko-KR" altLang="en-US" sz="2400" dirty="0"/>
              <a:t> </a:t>
            </a:r>
            <a:r>
              <a:rPr lang="en-US" altLang="ko-KR" sz="2400" dirty="0"/>
              <a:t>Regression</a:t>
            </a:r>
            <a:r>
              <a:rPr lang="ko-KR" altLang="en-US" sz="2400" dirty="0">
                <a:latin typeface="+mj-ea"/>
                <a:ea typeface="+mj-ea"/>
              </a:rPr>
              <a:t>에서</a:t>
            </a:r>
            <a:r>
              <a:rPr lang="ko-KR" altLang="en-US" sz="2400" dirty="0"/>
              <a:t> </a:t>
            </a:r>
            <a:r>
              <a:rPr lang="en-US" altLang="ko-KR" sz="2400" dirty="0"/>
              <a:t>score method</a:t>
            </a:r>
            <a:r>
              <a:rPr lang="ko-KR" altLang="en-US" sz="2400" dirty="0">
                <a:latin typeface="+mj-ea"/>
                <a:ea typeface="+mj-ea"/>
              </a:rPr>
              <a:t>는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결정계수</a:t>
            </a:r>
            <a:r>
              <a:rPr lang="en-US" altLang="ko-KR" sz="2400" dirty="0"/>
              <a:t>(R2)</a:t>
            </a:r>
            <a:r>
              <a:rPr lang="ko-KR" altLang="en-US" sz="2400" dirty="0">
                <a:latin typeface="+mj-ea"/>
                <a:ea typeface="+mj-ea"/>
              </a:rPr>
              <a:t>값을</a:t>
            </a:r>
            <a:r>
              <a:rPr lang="ko-KR" altLang="en-US" sz="2400" dirty="0"/>
              <a:t> </a:t>
            </a:r>
            <a:r>
              <a:rPr lang="ko-KR" altLang="en-US" sz="2400" dirty="0">
                <a:latin typeface="+mj-ea"/>
                <a:ea typeface="+mj-ea"/>
              </a:rPr>
              <a:t>반환함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회귀모형 내에서 독립변수 </a:t>
            </a:r>
            <a:r>
              <a:rPr lang="en-US" altLang="ko-KR" sz="2400" dirty="0">
                <a:latin typeface="+mj-ea"/>
                <a:ea typeface="+mj-ea"/>
              </a:rPr>
              <a:t>x</a:t>
            </a:r>
            <a:r>
              <a:rPr lang="ko-KR" altLang="en-US" sz="2400" dirty="0">
                <a:latin typeface="+mj-ea"/>
                <a:ea typeface="+mj-ea"/>
              </a:rPr>
              <a:t>로 설명할 수 있는 종속변수 </a:t>
            </a:r>
            <a:r>
              <a:rPr lang="en-US" altLang="ko-KR" sz="2400" dirty="0">
                <a:latin typeface="+mj-ea"/>
                <a:ea typeface="+mj-ea"/>
              </a:rPr>
              <a:t>y</a:t>
            </a:r>
            <a:r>
              <a:rPr lang="ko-KR" altLang="en-US" sz="2400" dirty="0">
                <a:latin typeface="+mj-ea"/>
                <a:ea typeface="+mj-ea"/>
              </a:rPr>
              <a:t>의 변동 비율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x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>
                <a:latin typeface="+mj-ea"/>
                <a:ea typeface="+mj-ea"/>
              </a:rPr>
              <a:t>y</a:t>
            </a:r>
            <a:r>
              <a:rPr lang="ko-KR" altLang="en-US" sz="2400" dirty="0">
                <a:latin typeface="+mj-ea"/>
                <a:ea typeface="+mj-ea"/>
              </a:rPr>
              <a:t>가 완벽한 선형 상관관계 </a:t>
            </a:r>
            <a:r>
              <a:rPr lang="en-US" altLang="ko-KR" sz="2400" dirty="0">
                <a:latin typeface="+mj-ea"/>
                <a:ea typeface="+mj-ea"/>
              </a:rPr>
              <a:t>-&gt; 1</a:t>
            </a:r>
          </a:p>
          <a:p>
            <a:r>
              <a:rPr lang="en-US" altLang="ko-KR" sz="2400" dirty="0">
                <a:latin typeface="+mj-ea"/>
                <a:ea typeface="+mj-ea"/>
              </a:rPr>
              <a:t>x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>
                <a:latin typeface="+mj-ea"/>
                <a:ea typeface="+mj-ea"/>
              </a:rPr>
              <a:t>y</a:t>
            </a:r>
            <a:r>
              <a:rPr lang="ko-KR" altLang="en-US" sz="2400" dirty="0">
                <a:latin typeface="+mj-ea"/>
                <a:ea typeface="+mj-ea"/>
              </a:rPr>
              <a:t>가 어떠한 선형 상관관계도 </a:t>
            </a:r>
            <a:r>
              <a:rPr lang="en-US" altLang="ko-KR" sz="2400" dirty="0">
                <a:latin typeface="+mj-ea"/>
                <a:ea typeface="+mj-ea"/>
              </a:rPr>
              <a:t>X -&gt; 0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CC0E2E-8DA2-49C4-A069-7376ADBE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95" y="3297682"/>
            <a:ext cx="5747905" cy="27987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03AAE8-FC77-4030-A321-5A44FE3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906408"/>
            <a:ext cx="3377513" cy="28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960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Overfitting and Underfitting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C8D6D-282A-4C08-A723-7D5C8E782A8B}"/>
              </a:ext>
            </a:extLst>
          </p:cNvPr>
          <p:cNvSpPr txBox="1"/>
          <p:nvPr/>
        </p:nvSpPr>
        <p:spPr>
          <a:xfrm>
            <a:off x="100224" y="1869579"/>
            <a:ext cx="119915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과대적합</a:t>
            </a:r>
            <a:r>
              <a:rPr lang="en-US" altLang="ko-KR" sz="2800" dirty="0"/>
              <a:t>(Overfitting)</a:t>
            </a:r>
          </a:p>
          <a:p>
            <a:r>
              <a:rPr lang="en-US" altLang="ko-KR" sz="2400" dirty="0"/>
              <a:t> - Training set</a:t>
            </a:r>
            <a:r>
              <a:rPr lang="ko-KR" altLang="en-US" sz="2400" dirty="0">
                <a:latin typeface="+mj-ea"/>
                <a:ea typeface="+mj-ea"/>
              </a:rPr>
              <a:t>에서 평가했을 때는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점수가 상당히 좋았는데</a:t>
            </a:r>
            <a:r>
              <a:rPr lang="en-US" altLang="ko-KR" sz="2400" dirty="0"/>
              <a:t>, Test set</a:t>
            </a:r>
            <a:r>
              <a:rPr lang="ko-KR" altLang="en-US" sz="2400" dirty="0">
                <a:latin typeface="+mj-ea"/>
                <a:ea typeface="+mj-ea"/>
              </a:rPr>
              <a:t>에서 평가했을 때는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/>
              <a:t>    </a:t>
            </a:r>
            <a:r>
              <a:rPr lang="ko-KR" altLang="en-US" sz="2400" dirty="0">
                <a:latin typeface="+mj-ea"/>
                <a:ea typeface="+mj-ea"/>
              </a:rPr>
              <a:t>점수가 상당히 낮은 경우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/>
              <a:t> - Training set</a:t>
            </a:r>
            <a:r>
              <a:rPr lang="ko-KR" altLang="en-US" sz="2400" dirty="0">
                <a:latin typeface="+mj-ea"/>
                <a:ea typeface="+mj-ea"/>
              </a:rPr>
              <a:t>에만 잘 맞는 모델이며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새로운 </a:t>
            </a:r>
            <a:r>
              <a:rPr lang="en-US" altLang="ko-KR" sz="2400" dirty="0"/>
              <a:t>sample</a:t>
            </a:r>
            <a:r>
              <a:rPr lang="ko-KR" altLang="en-US" sz="2400" dirty="0">
                <a:latin typeface="+mj-ea"/>
                <a:ea typeface="+mj-ea"/>
              </a:rPr>
              <a:t>에는 잘 동작하지 않을 확률이 높음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과소적합</a:t>
            </a:r>
            <a:r>
              <a:rPr lang="en-US" altLang="ko-KR" sz="2800" dirty="0"/>
              <a:t>(Underfitting)</a:t>
            </a:r>
          </a:p>
          <a:p>
            <a:r>
              <a:rPr lang="en-US" altLang="ko-KR" sz="2400" dirty="0"/>
              <a:t> - Training set</a:t>
            </a:r>
            <a:r>
              <a:rPr lang="ko-KR" altLang="en-US" sz="2400" dirty="0">
                <a:latin typeface="+mj-ea"/>
                <a:ea typeface="+mj-ea"/>
              </a:rPr>
              <a:t>보다</a:t>
            </a:r>
            <a:r>
              <a:rPr lang="ko-KR" altLang="en-US" sz="2400" dirty="0"/>
              <a:t> </a:t>
            </a:r>
            <a:r>
              <a:rPr lang="en-US" altLang="ko-KR" sz="2400" dirty="0"/>
              <a:t>Test set</a:t>
            </a:r>
            <a:r>
              <a:rPr lang="ko-KR" altLang="en-US" sz="2400" dirty="0">
                <a:latin typeface="+mj-ea"/>
                <a:ea typeface="+mj-ea"/>
              </a:rPr>
              <a:t>에서 평가했을 때 점수가 좋게 나오는 경우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/>
              <a:t> - Training set</a:t>
            </a:r>
            <a:r>
              <a:rPr lang="ko-KR" altLang="en-US" sz="2400" dirty="0">
                <a:latin typeface="+mj-ea"/>
                <a:ea typeface="+mj-ea"/>
              </a:rPr>
              <a:t>과</a:t>
            </a:r>
            <a:r>
              <a:rPr lang="ko-KR" altLang="en-US" sz="2400" dirty="0"/>
              <a:t> </a:t>
            </a:r>
            <a:r>
              <a:rPr lang="en-US" altLang="ko-KR" sz="2400" dirty="0"/>
              <a:t>Test set</a:t>
            </a:r>
            <a:r>
              <a:rPr lang="ko-KR" altLang="en-US" sz="2400" dirty="0">
                <a:latin typeface="+mj-ea"/>
                <a:ea typeface="+mj-ea"/>
              </a:rPr>
              <a:t>에서 모두 점수가 낮게 나오는 경우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/>
              <a:t> - Training set</a:t>
            </a:r>
            <a:r>
              <a:rPr lang="ko-KR" altLang="en-US" sz="2400" dirty="0">
                <a:latin typeface="+mj-ea"/>
                <a:ea typeface="+mj-ea"/>
              </a:rPr>
              <a:t>과</a:t>
            </a:r>
            <a:r>
              <a:rPr lang="ko-KR" altLang="en-US" sz="2400" dirty="0"/>
              <a:t> </a:t>
            </a:r>
            <a:r>
              <a:rPr lang="en-US" altLang="ko-KR" sz="2400" dirty="0"/>
              <a:t>Test set</a:t>
            </a:r>
            <a:r>
              <a:rPr lang="ko-KR" altLang="en-US" sz="2400" dirty="0">
                <a:latin typeface="+mj-ea"/>
                <a:ea typeface="+mj-ea"/>
              </a:rPr>
              <a:t>의 크기가 매우 작을 시 발생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4947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1224</TotalTime>
  <Words>1112</Words>
  <Application>Microsoft Office PowerPoint</Application>
  <PresentationFormat>와이드스크린</PresentationFormat>
  <Paragraphs>211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Candara</vt:lpstr>
      <vt:lpstr>Corbel</vt:lpstr>
      <vt:lpstr>Wingdings 3</vt:lpstr>
      <vt:lpstr>New_Education02</vt:lpstr>
      <vt:lpstr>Ch3  </vt:lpstr>
      <vt:lpstr>Contents</vt:lpstr>
      <vt:lpstr>Classification and Regression</vt:lpstr>
      <vt:lpstr>Classification and Regression</vt:lpstr>
      <vt:lpstr>KNN Regression</vt:lpstr>
      <vt:lpstr>KNN Regression</vt:lpstr>
      <vt:lpstr>KNN Regression</vt:lpstr>
      <vt:lpstr>Coefficient of determination</vt:lpstr>
      <vt:lpstr>Overfitting and Underfitting</vt:lpstr>
      <vt:lpstr>Overfitting and Underfitting</vt:lpstr>
      <vt:lpstr>Overfitting and Underfitting</vt:lpstr>
      <vt:lpstr>Linear Regression</vt:lpstr>
      <vt:lpstr>Linear Regression</vt:lpstr>
      <vt:lpstr>Linear Regression</vt:lpstr>
      <vt:lpstr>Linear Regression</vt:lpstr>
      <vt:lpstr>Multiple Regression</vt:lpstr>
      <vt:lpstr>Multiple Regression</vt:lpstr>
      <vt:lpstr>Multiple Regression</vt:lpstr>
      <vt:lpstr>Multiple Regression</vt:lpstr>
      <vt:lpstr>Multiple Regression</vt:lpstr>
      <vt:lpstr>Multiple Regression</vt:lpstr>
      <vt:lpstr>Multiple Regression</vt:lpstr>
      <vt:lpstr>Multiple Regression</vt:lpstr>
      <vt:lpstr>Multiple Regression</vt:lpstr>
      <vt:lpstr>Multiple Regression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25</cp:revision>
  <dcterms:created xsi:type="dcterms:W3CDTF">2023-06-26T14:41:04Z</dcterms:created>
  <dcterms:modified xsi:type="dcterms:W3CDTF">2023-07-04T11:48:04Z</dcterms:modified>
</cp:coreProperties>
</file>