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7" r:id="rId5"/>
    <p:sldId id="288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Ch4 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Logistic Regression</a:t>
            </a:r>
          </a:p>
          <a:p>
            <a:r>
              <a:rPr lang="en-US" altLang="ko-KR" sz="4000" dirty="0"/>
              <a:t>Stochastic Gradient Descent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다중 분류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-</a:t>
            </a:r>
            <a:r>
              <a:rPr lang="ko-KR" altLang="en-US" dirty="0">
                <a:latin typeface="+mj-ea"/>
                <a:ea typeface="+mj-ea"/>
              </a:rPr>
              <a:t>가정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일반적으로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을 제외한 곳에서 확률은 승산보다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</a:t>
            </a:r>
            <a:r>
              <a:rPr lang="ko-KR" altLang="en-US" dirty="0">
                <a:latin typeface="+mj-ea"/>
                <a:ea typeface="+mj-ea"/>
              </a:rPr>
              <a:t>작음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B836A-16AA-4A98-9ED3-756EFFEA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33" y="2807008"/>
            <a:ext cx="6613824" cy="2879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C4A4984-A91F-4C0F-97AB-B574A17F1F59}"/>
              </a:ext>
            </a:extLst>
          </p:cNvPr>
          <p:cNvSpPr/>
          <p:nvPr/>
        </p:nvSpPr>
        <p:spPr>
          <a:xfrm>
            <a:off x="8748584" y="2990335"/>
            <a:ext cx="1309816" cy="5807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1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다중 분류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-</a:t>
            </a:r>
            <a:r>
              <a:rPr lang="ko-KR" altLang="en-US" dirty="0">
                <a:latin typeface="+mj-ea"/>
                <a:ea typeface="+mj-ea"/>
              </a:rPr>
              <a:t>가정 </a:t>
            </a:r>
            <a:r>
              <a:rPr lang="en-US" altLang="ko-KR" dirty="0">
                <a:latin typeface="+mj-ea"/>
                <a:ea typeface="+mj-ea"/>
              </a:rPr>
              <a:t>: c </a:t>
            </a:r>
            <a:r>
              <a:rPr lang="ko-KR" altLang="en-US" dirty="0">
                <a:latin typeface="+mj-ea"/>
                <a:ea typeface="+mj-ea"/>
              </a:rPr>
              <a:t>클래스에 속할 확률 계산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D6821-EC5F-4652-8D7D-7A52E3F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45" y="2848360"/>
            <a:ext cx="4533772" cy="31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2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522"/>
            <a:ext cx="10972800" cy="4599432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다중 분류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-</a:t>
            </a:r>
            <a:r>
              <a:rPr lang="ko-KR" altLang="en-US" dirty="0">
                <a:latin typeface="+mj-ea"/>
                <a:ea typeface="+mj-ea"/>
              </a:rPr>
              <a:t>가정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모든 </a:t>
            </a:r>
            <a:r>
              <a:rPr lang="en-US" altLang="ko-KR" dirty="0">
                <a:latin typeface="+mj-ea"/>
                <a:ea typeface="+mj-ea"/>
              </a:rPr>
              <a:t>class</a:t>
            </a:r>
            <a:r>
              <a:rPr lang="ko-KR" altLang="en-US" dirty="0">
                <a:latin typeface="+mj-ea"/>
                <a:ea typeface="+mj-ea"/>
              </a:rPr>
              <a:t>에 속할 확률의 합이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임을 이용하여 </a:t>
            </a:r>
            <a:r>
              <a:rPr lang="en-US" altLang="ko-KR" dirty="0">
                <a:latin typeface="+mj-ea"/>
                <a:ea typeface="+mj-ea"/>
              </a:rPr>
              <a:t>Z</a:t>
            </a:r>
            <a:r>
              <a:rPr lang="ko-KR" altLang="en-US" dirty="0">
                <a:latin typeface="+mj-ea"/>
                <a:ea typeface="+mj-ea"/>
              </a:rPr>
              <a:t>값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   </a:t>
            </a:r>
            <a:r>
              <a:rPr lang="ko-KR" altLang="en-US" dirty="0">
                <a:latin typeface="+mj-ea"/>
                <a:ea typeface="+mj-ea"/>
              </a:rPr>
              <a:t>계산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D6FC1-F9FC-4165-A5D2-AD6A5AED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24" y="2307976"/>
            <a:ext cx="2691200" cy="4485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890C71-BD2B-4237-AF00-18F0B19D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24" y="3803056"/>
            <a:ext cx="5748981" cy="2322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AE957-C3FD-4434-B19C-DCB4C3F690FF}"/>
              </a:ext>
            </a:extLst>
          </p:cNvPr>
          <p:cNvSpPr txBox="1"/>
          <p:nvPr/>
        </p:nvSpPr>
        <p:spPr>
          <a:xfrm>
            <a:off x="8193974" y="30549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Softmax</a:t>
            </a:r>
            <a:r>
              <a:rPr lang="en-US" altLang="ko-KR" sz="3200" dirty="0"/>
              <a:t> Function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347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Stochastic Gradient Descent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7901"/>
            <a:ext cx="10972800" cy="4599432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확률적 경사 </a:t>
            </a:r>
            <a:r>
              <a:rPr lang="ko-KR" altLang="en-US" dirty="0" err="1">
                <a:latin typeface="+mj-ea"/>
                <a:ea typeface="+mj-ea"/>
              </a:rPr>
              <a:t>하강법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BBA728-434D-45EA-A9C6-EFBD8D77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50" y="1965365"/>
            <a:ext cx="6994699" cy="44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Stochastic Gradient Descent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7901"/>
            <a:ext cx="10972800" cy="4599432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확률적 경사 </a:t>
            </a:r>
            <a:r>
              <a:rPr lang="ko-KR" altLang="en-US" dirty="0" err="1">
                <a:latin typeface="+mj-ea"/>
                <a:ea typeface="+mj-ea"/>
              </a:rPr>
              <a:t>하강법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382DB-AC37-4B85-99E1-46397279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69" y="2049402"/>
            <a:ext cx="6953861" cy="44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3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Stochastic Gradient Descent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7901"/>
            <a:ext cx="10972800" cy="4599432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Logistic loss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6B0BE-46DE-4696-B04E-E947F080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08" y="2110168"/>
            <a:ext cx="7098722" cy="38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23398D-ACF9-44C4-AC67-A643D276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8" y="2682463"/>
            <a:ext cx="2209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B0B751-1D57-4509-B344-7C3A237E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667" y="2711038"/>
            <a:ext cx="25241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BD8F8-2AAD-49B5-A19F-705AF8722586}"/>
              </a:ext>
            </a:extLst>
          </p:cNvPr>
          <p:cNvSpPr txBox="1"/>
          <p:nvPr/>
        </p:nvSpPr>
        <p:spPr>
          <a:xfrm>
            <a:off x="3114304" y="2594758"/>
            <a:ext cx="6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014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</a:p>
          <a:p>
            <a:r>
              <a:rPr lang="en-US" altLang="ko-KR" dirty="0"/>
              <a:t>Logistic Regression for Classification</a:t>
            </a:r>
          </a:p>
          <a:p>
            <a:r>
              <a:rPr lang="en-US" altLang="ko-KR" dirty="0"/>
              <a:t>Stochastic Gradient Descent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Classification and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74EB8-7555-44B2-BD34-F391D362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73" y="2267919"/>
            <a:ext cx="7359053" cy="337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3E966-15C3-46EC-B49B-9090970905B9}"/>
              </a:ext>
            </a:extLst>
          </p:cNvPr>
          <p:cNvSpPr txBox="1"/>
          <p:nvPr/>
        </p:nvSpPr>
        <p:spPr>
          <a:xfrm>
            <a:off x="1122218" y="155566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값이 범주형 변수일 때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regression model</a:t>
            </a:r>
            <a:r>
              <a:rPr lang="ko-KR" altLang="en-US" dirty="0"/>
              <a:t>을 적용한 모습</a:t>
            </a:r>
          </a:p>
        </p:txBody>
      </p:sp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Classification and 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8078F3-CDAC-4002-8365-90417466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40" y="1958386"/>
            <a:ext cx="8020360" cy="39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8A078-748C-4B09-B726-24838ABA0D57}"/>
              </a:ext>
            </a:extLst>
          </p:cNvPr>
          <p:cNvSpPr txBox="1"/>
          <p:nvPr/>
        </p:nvSpPr>
        <p:spPr>
          <a:xfrm>
            <a:off x="940968" y="1344437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sigmoid?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EBEFE-4145-417C-AB08-991324692395}"/>
              </a:ext>
            </a:extLst>
          </p:cNvPr>
          <p:cNvSpPr txBox="1"/>
          <p:nvPr/>
        </p:nvSpPr>
        <p:spPr>
          <a:xfrm>
            <a:off x="3633849" y="959499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 </a:t>
            </a:r>
            <a:r>
              <a:rPr lang="en-US" altLang="ko-KR" sz="4800" dirty="0"/>
              <a:t>(−∞, ∞) -&gt; [0, 1]</a:t>
            </a:r>
            <a:endParaRPr lang="ko-KR" altLang="en-US" sz="4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7F7F5D-E3A1-4B68-8DCC-096ED399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5" y="3140325"/>
            <a:ext cx="3040327" cy="13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Odds(</a:t>
            </a:r>
            <a:r>
              <a:rPr lang="ko-KR" altLang="en-US" dirty="0">
                <a:latin typeface="+mj-ea"/>
                <a:ea typeface="+mj-ea"/>
              </a:rPr>
              <a:t>승산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>
                <a:latin typeface="+mj-ea"/>
                <a:ea typeface="+mj-ea"/>
              </a:rPr>
              <a:t>임의의 사건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가 발생하지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않을 확률 대비 일어날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확률의 비율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- Odds</a:t>
            </a:r>
            <a:r>
              <a:rPr lang="ko-KR" altLang="en-US" dirty="0">
                <a:latin typeface="+mj-ea"/>
                <a:ea typeface="+mj-ea"/>
              </a:rPr>
              <a:t>를 통해 </a:t>
            </a:r>
            <a:r>
              <a:rPr lang="en-US" altLang="ko-KR" dirty="0">
                <a:latin typeface="+mj-ea"/>
                <a:ea typeface="+mj-ea"/>
              </a:rPr>
              <a:t>P(A)</a:t>
            </a:r>
            <a:r>
              <a:rPr lang="ko-KR" altLang="en-US" dirty="0">
                <a:latin typeface="+mj-ea"/>
                <a:ea typeface="+mj-ea"/>
              </a:rPr>
              <a:t>값을 알 수 있음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B7F058-3635-4C6C-BC46-F25EA0C0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63" y="4944241"/>
            <a:ext cx="4527723" cy="11822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AE5B21D-F853-4663-90AE-DAEAB7AB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53" y="1505684"/>
            <a:ext cx="2627871" cy="45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Odds(</a:t>
            </a:r>
            <a:r>
              <a:rPr lang="ko-KR" altLang="en-US" dirty="0">
                <a:latin typeface="+mj-ea"/>
                <a:ea typeface="+mj-ea"/>
              </a:rPr>
              <a:t>승산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>
                <a:latin typeface="+mj-ea"/>
                <a:ea typeface="+mj-ea"/>
              </a:rPr>
              <a:t>성공 횟수와 실패 횟수의 비율에 따라 값이 대칭적이지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못함</a:t>
            </a:r>
            <a:br>
              <a:rPr lang="en-US" altLang="ko-KR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18D4E7-00AF-404E-9F10-F2FD8BC8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20" y="2869084"/>
            <a:ext cx="8909480" cy="29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Odds(</a:t>
            </a:r>
            <a:r>
              <a:rPr lang="ko-KR" altLang="en-US" dirty="0">
                <a:latin typeface="+mj-ea"/>
                <a:ea typeface="+mj-ea"/>
              </a:rPr>
              <a:t>승산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 변환을 하여 대칭을 맞춘다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8509F-DFE1-49F1-9DEC-D79FA918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10" y="2712180"/>
            <a:ext cx="9201922" cy="31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Odds(</a:t>
            </a:r>
            <a:r>
              <a:rPr lang="ko-KR" altLang="en-US" dirty="0">
                <a:latin typeface="+mj-ea"/>
                <a:ea typeface="+mj-ea"/>
              </a:rPr>
              <a:t>승산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 변환을 하여 대칭을 맞춘다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/>
            </a:b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4E970-89E1-43F9-B90E-FB16A84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1131"/>
            <a:ext cx="5918446" cy="14264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E4EE6B-36C1-487B-AE4B-AACE8E89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02" y="1107086"/>
            <a:ext cx="4910766" cy="51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Logistic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Regression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A420230-2631-455C-A203-599DB58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이진 분류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C4F092-104C-4385-A9AC-9A8112DA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5" y="2310714"/>
            <a:ext cx="2853026" cy="33785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49AEE7-B4B9-4688-BFFA-B8A9C68C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0" y="1252538"/>
            <a:ext cx="7290163" cy="5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200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1466</TotalTime>
  <Words>212</Words>
  <Application>Microsoft Office PowerPoint</Application>
  <PresentationFormat>와이드스크린</PresentationFormat>
  <Paragraphs>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Candara</vt:lpstr>
      <vt:lpstr>Corbel</vt:lpstr>
      <vt:lpstr>Wingdings 3</vt:lpstr>
      <vt:lpstr>New_Education02</vt:lpstr>
      <vt:lpstr>Ch4  </vt:lpstr>
      <vt:lpstr>Contents</vt:lpstr>
      <vt:lpstr>Classification and Regression</vt:lpstr>
      <vt:lpstr>Classification and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Stochastic Gradient Descent</vt:lpstr>
      <vt:lpstr>Stochastic Gradient Descent</vt:lpstr>
      <vt:lpstr>Stochastic Gradient Descent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27</cp:revision>
  <dcterms:created xsi:type="dcterms:W3CDTF">2023-06-26T14:41:04Z</dcterms:created>
  <dcterms:modified xsi:type="dcterms:W3CDTF">2023-07-12T17:22:48Z</dcterms:modified>
</cp:coreProperties>
</file>