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341" r:id="rId5"/>
    <p:sldId id="307" r:id="rId6"/>
    <p:sldId id="318" r:id="rId7"/>
    <p:sldId id="342" r:id="rId8"/>
    <p:sldId id="343" r:id="rId9"/>
    <p:sldId id="344" r:id="rId10"/>
    <p:sldId id="345" r:id="rId11"/>
    <p:sldId id="34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A132E39A-06AB-433D-8D18-6ED30071CC87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8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1850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A132E39A-06AB-433D-8D18-6ED30071CC87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64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39245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509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3107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3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4642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51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A132E39A-06AB-433D-8D18-6ED30071CC87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87544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9660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132E39A-06AB-433D-8D18-6ED30071CC87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05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8ECA0-A7B6-41C8-B6EC-A4E42EA03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2208" y="1388648"/>
            <a:ext cx="10363200" cy="1390177"/>
          </a:xfrm>
        </p:spPr>
        <p:txBody>
          <a:bodyPr>
            <a:normAutofit fontScale="90000"/>
          </a:bodyPr>
          <a:lstStyle/>
          <a:p>
            <a:r>
              <a:rPr lang="en-US" altLang="ko-KR" sz="8800" dirty="0"/>
              <a:t>Ch7  </a:t>
            </a:r>
            <a:endParaRPr lang="ko-KR" altLang="en-US" sz="8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289C93-6496-48D9-8D5C-9388E9319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207" y="3131819"/>
            <a:ext cx="10456355" cy="2491147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Artificial neural network</a:t>
            </a:r>
          </a:p>
          <a:p>
            <a:r>
              <a:rPr lang="en-US" altLang="ko-KR" sz="4000" dirty="0"/>
              <a:t>Shallow and Deep neural network</a:t>
            </a:r>
          </a:p>
          <a:p>
            <a:r>
              <a:rPr lang="en-US" altLang="ko-KR" sz="4000" dirty="0"/>
              <a:t>Training Neural Network Model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0CB6AA5-E065-4588-90C8-22C2DCC44E14}"/>
              </a:ext>
            </a:extLst>
          </p:cNvPr>
          <p:cNvSpPr/>
          <p:nvPr/>
        </p:nvSpPr>
        <p:spPr>
          <a:xfrm>
            <a:off x="9815513" y="71438"/>
            <a:ext cx="2303256" cy="872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E32658-EC39-43CB-8221-D15EFFA34182}"/>
              </a:ext>
            </a:extLst>
          </p:cNvPr>
          <p:cNvSpPr txBox="1"/>
          <p:nvPr/>
        </p:nvSpPr>
        <p:spPr>
          <a:xfrm>
            <a:off x="8621487" y="5931725"/>
            <a:ext cx="2826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12191682  </a:t>
            </a:r>
            <a:r>
              <a:rPr lang="ko-KR" altLang="en-US" sz="2400" dirty="0" err="1">
                <a:latin typeface="+mj-ea"/>
                <a:ea typeface="+mj-ea"/>
              </a:rPr>
              <a:t>진태균</a:t>
            </a:r>
            <a:endParaRPr lang="ko-KR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9954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Optimizer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21DE05-C203-4437-AE6A-6068F32B50F1}"/>
              </a:ext>
            </a:extLst>
          </p:cNvPr>
          <p:cNvSpPr txBox="1"/>
          <p:nvPr/>
        </p:nvSpPr>
        <p:spPr>
          <a:xfrm>
            <a:off x="370114" y="1252537"/>
            <a:ext cx="587372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AdaGrad</a:t>
            </a:r>
            <a:r>
              <a:rPr lang="en-US" altLang="ko-KR" sz="2400" dirty="0"/>
              <a:t> (Adaptive Gradient Descent)</a:t>
            </a:r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RMS-Prop (Root Mean Square Propagation)</a:t>
            </a:r>
            <a:endParaRPr lang="ko-KR" altLang="en-US" sz="24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91B3ACB-A35C-408C-A5C0-20E839E3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878187"/>
            <a:ext cx="762000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AE3B0768-A321-4D11-81F9-8A96AED2A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555842"/>
            <a:ext cx="76200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18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Dropout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153650" y="330188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146" name="Picture 2" descr="Dropout in (Deep) Machine learning | by Amar Budhiraja | Medium">
            <a:extLst>
              <a:ext uri="{FF2B5EF4-FFF2-40B4-BE49-F238E27FC236}">
                <a16:creationId xmlns:a16="http://schemas.microsoft.com/office/drawing/2014/main" id="{56FBC6C2-9A4F-4ADF-9336-A0FAE82F9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201882"/>
            <a:ext cx="99441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BE2B4C-749D-4330-AC8B-BF35E59FDDF9}"/>
              </a:ext>
            </a:extLst>
          </p:cNvPr>
          <p:cNvSpPr txBox="1"/>
          <p:nvPr/>
        </p:nvSpPr>
        <p:spPr>
          <a:xfrm>
            <a:off x="7309262" y="775885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 addressing overfitting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811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7B610-3BD7-4248-BA1A-71BEFAD0A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/>
              <a:t>Contents</a:t>
            </a:r>
            <a:endParaRPr lang="ko-KR" altLang="en-US" sz="54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EB865-2B54-4C7F-9BCD-1D43E0BC5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Artificial Neural Network</a:t>
            </a:r>
          </a:p>
          <a:p>
            <a:r>
              <a:rPr lang="en-US" altLang="ko-KR" dirty="0"/>
              <a:t>One-hot Encoding</a:t>
            </a:r>
          </a:p>
          <a:p>
            <a:r>
              <a:rPr lang="en-US" altLang="ko-KR" dirty="0"/>
              <a:t>Activation Function</a:t>
            </a:r>
          </a:p>
          <a:p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Optimizer</a:t>
            </a:r>
          </a:p>
          <a:p>
            <a:r>
              <a:rPr lang="en-US" altLang="ko-KR" sz="3600" dirty="0">
                <a:solidFill>
                  <a:srgbClr val="202122"/>
                </a:solidFill>
                <a:latin typeface="Arial" panose="020B0604020202020204" pitchFamily="34" charset="0"/>
              </a:rPr>
              <a:t>Dropout</a:t>
            </a:r>
            <a:endParaRPr lang="en-US" altLang="ko-KR" sz="3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62D994-8C25-46AC-9FBC-DF9D07AC9E1C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84177A-203E-4458-A003-5D6721E6A3BA}"/>
              </a:ext>
            </a:extLst>
          </p:cNvPr>
          <p:cNvSpPr/>
          <p:nvPr/>
        </p:nvSpPr>
        <p:spPr>
          <a:xfrm>
            <a:off x="247403" y="27371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89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7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Artificial Neural Network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215735" y="273522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84EBE6-BCD9-4174-BF42-EDCB33B83533}"/>
              </a:ext>
            </a:extLst>
          </p:cNvPr>
          <p:cNvSpPr txBox="1"/>
          <p:nvPr/>
        </p:nvSpPr>
        <p:spPr>
          <a:xfrm>
            <a:off x="629599" y="1594022"/>
            <a:ext cx="10932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A subset of machine learning and the heart of deep learning algorithms</a:t>
            </a:r>
            <a:endParaRPr lang="ko-KR" altLang="en-US" sz="2800" dirty="0"/>
          </a:p>
        </p:txBody>
      </p:sp>
      <p:pic>
        <p:nvPicPr>
          <p:cNvPr id="1028" name="Picture 4" descr="Artificial Neural Networks and its Applications - GeeksforGeeks">
            <a:extLst>
              <a:ext uri="{FF2B5EF4-FFF2-40B4-BE49-F238E27FC236}">
                <a16:creationId xmlns:a16="http://schemas.microsoft.com/office/drawing/2014/main" id="{AA4ABFF3-C6AA-481A-BE23-FB061D6BE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734" y="2117242"/>
            <a:ext cx="6668530" cy="420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162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7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Artificial Neural Network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215735" y="273522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8" name="Picture 10" descr="The Concept of Artificial Neurons (Perceptrons) in Neural Networks | by  Rukshan Pramoditha | Towards Data Science">
            <a:extLst>
              <a:ext uri="{FF2B5EF4-FFF2-40B4-BE49-F238E27FC236}">
                <a16:creationId xmlns:a16="http://schemas.microsoft.com/office/drawing/2014/main" id="{74D230B4-702F-458D-8CA7-0E4D735A9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39034"/>
            <a:ext cx="11430000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997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9869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One-hot Encoding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634F326-82CD-4DB7-9C16-E0C495C0C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856014"/>
            <a:ext cx="1000125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303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Shallow and Deep </a:t>
            </a:r>
            <a:br>
              <a:rPr lang="en-US" altLang="ko-KR" sz="4800" b="1" dirty="0">
                <a:solidFill>
                  <a:schemeClr val="tx1"/>
                </a:solidFill>
              </a:rPr>
            </a:br>
            <a:r>
              <a:rPr lang="en-US" altLang="ko-KR" sz="4800" b="1" dirty="0">
                <a:solidFill>
                  <a:schemeClr val="tx1"/>
                </a:solidFill>
              </a:rPr>
              <a:t>Neural Network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A shallow neural network for simple nonlinear classification">
            <a:extLst>
              <a:ext uri="{FF2B5EF4-FFF2-40B4-BE49-F238E27FC236}">
                <a16:creationId xmlns:a16="http://schemas.microsoft.com/office/drawing/2014/main" id="{B8B7F9C4-614D-4C3D-980A-BC2634555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55570"/>
            <a:ext cx="5394835" cy="404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raining Deep Neural Networks. Deep Learning Accessories | by Ravindra  Parmar | Towards Data Science">
            <a:extLst>
              <a:ext uri="{FF2B5EF4-FFF2-40B4-BE49-F238E27FC236}">
                <a16:creationId xmlns:a16="http://schemas.microsoft.com/office/drawing/2014/main" id="{F26D9765-F889-460F-A814-63F4ACC7E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204" y="2355570"/>
            <a:ext cx="7838385" cy="343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6EFE5E-5E3A-47F0-9D9A-31089A862191}"/>
              </a:ext>
            </a:extLst>
          </p:cNvPr>
          <p:cNvSpPr txBox="1"/>
          <p:nvPr/>
        </p:nvSpPr>
        <p:spPr>
          <a:xfrm>
            <a:off x="1219200" y="1619388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Shallow</a:t>
            </a:r>
            <a:r>
              <a:rPr lang="en-US" altLang="ko-KR" b="1" dirty="0"/>
              <a:t> Neural Network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2A6D70-BEB6-4347-BD60-73F22736676A}"/>
              </a:ext>
            </a:extLst>
          </p:cNvPr>
          <p:cNvSpPr txBox="1"/>
          <p:nvPr/>
        </p:nvSpPr>
        <p:spPr>
          <a:xfrm>
            <a:off x="7861465" y="1619388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Deep</a:t>
            </a:r>
            <a:r>
              <a:rPr lang="en-US" altLang="ko-KR" b="1" dirty="0"/>
              <a:t> Neural Network</a:t>
            </a:r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3E41E5-59E2-4D12-BC30-FF4ED8B1092B}"/>
              </a:ext>
            </a:extLst>
          </p:cNvPr>
          <p:cNvSpPr/>
          <p:nvPr/>
        </p:nvSpPr>
        <p:spPr>
          <a:xfrm>
            <a:off x="1929740" y="2361508"/>
            <a:ext cx="1306286" cy="35091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7CD971-13B3-405A-B0C6-861ABB17325E}"/>
              </a:ext>
            </a:extLst>
          </p:cNvPr>
          <p:cNvSpPr/>
          <p:nvPr/>
        </p:nvSpPr>
        <p:spPr>
          <a:xfrm>
            <a:off x="7208321" y="2718160"/>
            <a:ext cx="3531717" cy="31525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510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Activation Function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21DE05-C203-4437-AE6A-6068F32B50F1}"/>
              </a:ext>
            </a:extLst>
          </p:cNvPr>
          <p:cNvSpPr txBox="1"/>
          <p:nvPr/>
        </p:nvSpPr>
        <p:spPr>
          <a:xfrm>
            <a:off x="304800" y="1205346"/>
            <a:ext cx="97032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The activation function </a:t>
            </a:r>
            <a:r>
              <a:rPr lang="en-US" altLang="ko-KR" dirty="0">
                <a:solidFill>
                  <a:srgbClr val="FF0000"/>
                </a:solidFill>
              </a:rPr>
              <a:t>decides whether a neuron should be activated or not</a:t>
            </a:r>
          </a:p>
          <a:p>
            <a:r>
              <a:rPr lang="en-US" altLang="ko-KR" dirty="0"/>
              <a:t>           by calculating the weighted sum and further adding bias to it.</a:t>
            </a:r>
          </a:p>
          <a:p>
            <a:endParaRPr lang="en-US" altLang="ko-KR" dirty="0"/>
          </a:p>
          <a:p>
            <a:r>
              <a:rPr lang="en-US" altLang="ko-KR" dirty="0"/>
              <a:t>2.   The purpose of the activation function is </a:t>
            </a:r>
            <a:r>
              <a:rPr lang="en-US" altLang="ko-KR" dirty="0">
                <a:solidFill>
                  <a:srgbClr val="FF0000"/>
                </a:solidFill>
              </a:rPr>
              <a:t>to introduce non-linearity </a:t>
            </a:r>
            <a:r>
              <a:rPr lang="en-US" altLang="ko-KR" dirty="0"/>
              <a:t>into the output of a neuron.</a:t>
            </a:r>
            <a:endParaRPr lang="ko-KR" altLang="en-US" dirty="0"/>
          </a:p>
        </p:txBody>
      </p:sp>
      <p:pic>
        <p:nvPicPr>
          <p:cNvPr id="2050" name="Picture 2" descr="Introduction to Different Activation Functions for Deep ...">
            <a:extLst>
              <a:ext uri="{FF2B5EF4-FFF2-40B4-BE49-F238E27FC236}">
                <a16:creationId xmlns:a16="http://schemas.microsoft.com/office/drawing/2014/main" id="{F0C07719-37FC-4562-942E-AA69BE1EA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965" y="2405675"/>
            <a:ext cx="7518070" cy="377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322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Optimizer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21DE05-C203-4437-AE6A-6068F32B50F1}"/>
              </a:ext>
            </a:extLst>
          </p:cNvPr>
          <p:cNvSpPr txBox="1"/>
          <p:nvPr/>
        </p:nvSpPr>
        <p:spPr>
          <a:xfrm>
            <a:off x="370114" y="1252537"/>
            <a:ext cx="903324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Optimizers are algorithms or methods used </a:t>
            </a:r>
            <a:r>
              <a:rPr lang="en-US" altLang="ko-KR" dirty="0">
                <a:solidFill>
                  <a:srgbClr val="FF0000"/>
                </a:solidFill>
              </a:rPr>
              <a:t>to minimize an error function(loss function)</a:t>
            </a:r>
          </a:p>
          <a:p>
            <a:r>
              <a:rPr lang="en-US" altLang="ko-KR" dirty="0"/>
              <a:t>         or </a:t>
            </a:r>
            <a:r>
              <a:rPr lang="en-US" altLang="ko-KR" dirty="0">
                <a:solidFill>
                  <a:srgbClr val="FF0000"/>
                </a:solidFill>
              </a:rPr>
              <a:t>to maximize the efficiency of production.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     </a:t>
            </a:r>
            <a:r>
              <a:rPr lang="en-US" altLang="ko-KR" sz="2400" dirty="0"/>
              <a:t>Gradient</a:t>
            </a:r>
            <a:r>
              <a:rPr lang="ko-KR" altLang="en-US" sz="2400" dirty="0"/>
              <a:t> </a:t>
            </a:r>
            <a:r>
              <a:rPr lang="en-US" altLang="ko-KR" sz="2400" dirty="0"/>
              <a:t>Descent</a:t>
            </a:r>
          </a:p>
          <a:p>
            <a:r>
              <a:rPr lang="en-US" altLang="ko-KR" sz="2400" dirty="0"/>
              <a:t>      Stochastic Gradient Descent</a:t>
            </a:r>
          </a:p>
          <a:p>
            <a:r>
              <a:rPr lang="en-US" altLang="ko-KR" sz="2400" dirty="0"/>
              <a:t>      Mini-Batch Gradient Descent</a:t>
            </a:r>
          </a:p>
          <a:p>
            <a:r>
              <a:rPr lang="en-US" altLang="ko-KR" sz="2400" dirty="0"/>
              <a:t>      </a:t>
            </a:r>
            <a:r>
              <a:rPr lang="en-US" altLang="ko-KR" sz="2400" b="1" dirty="0"/>
              <a:t>SGD with Momentum</a:t>
            </a:r>
            <a:endParaRPr lang="ko-KR" altLang="en-US" sz="2400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4C13294-71F9-4300-8A39-C61B202BA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80" y="4050929"/>
            <a:ext cx="8526420" cy="223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982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Optimizer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21DE05-C203-4437-AE6A-6068F32B50F1}"/>
              </a:ext>
            </a:extLst>
          </p:cNvPr>
          <p:cNvSpPr txBox="1"/>
          <p:nvPr/>
        </p:nvSpPr>
        <p:spPr>
          <a:xfrm>
            <a:off x="370114" y="1252537"/>
            <a:ext cx="903324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Optimizers are algorithms or methods used </a:t>
            </a:r>
            <a:r>
              <a:rPr lang="en-US" altLang="ko-KR" dirty="0">
                <a:solidFill>
                  <a:srgbClr val="FF0000"/>
                </a:solidFill>
              </a:rPr>
              <a:t>to minimize an error function(loss function)</a:t>
            </a:r>
          </a:p>
          <a:p>
            <a:r>
              <a:rPr lang="en-US" altLang="ko-KR" dirty="0"/>
              <a:t>         or </a:t>
            </a:r>
            <a:r>
              <a:rPr lang="en-US" altLang="ko-KR" dirty="0">
                <a:solidFill>
                  <a:srgbClr val="FF0000"/>
                </a:solidFill>
              </a:rPr>
              <a:t>to maximize the efficiency of production.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                                                                                                 </a:t>
            </a:r>
            <a:r>
              <a:rPr lang="en-US" altLang="ko-KR" sz="2400" dirty="0"/>
              <a:t>Gradient</a:t>
            </a:r>
            <a:r>
              <a:rPr lang="ko-KR" altLang="en-US" sz="2400" dirty="0"/>
              <a:t> </a:t>
            </a:r>
            <a:r>
              <a:rPr lang="en-US" altLang="ko-KR" sz="2400" dirty="0"/>
              <a:t>Descent</a:t>
            </a:r>
          </a:p>
          <a:p>
            <a:r>
              <a:rPr lang="en-US" altLang="ko-KR" sz="2400" dirty="0"/>
              <a:t>      Stochastic Gradient Descent</a:t>
            </a:r>
          </a:p>
          <a:p>
            <a:r>
              <a:rPr lang="en-US" altLang="ko-KR" sz="2400" dirty="0"/>
              <a:t>      Mini-Batch Gradient Descent</a:t>
            </a:r>
          </a:p>
          <a:p>
            <a:r>
              <a:rPr lang="en-US" altLang="ko-KR" sz="2400" dirty="0"/>
              <a:t>      </a:t>
            </a:r>
            <a:r>
              <a:rPr lang="en-US" altLang="ko-KR" sz="2400" b="1" dirty="0"/>
              <a:t>SGD with Momentum</a:t>
            </a:r>
            <a:endParaRPr lang="ko-KR" altLang="en-US" sz="2400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4C13294-71F9-4300-8A39-C61B202BA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80" y="4050929"/>
            <a:ext cx="8526420" cy="223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526E2895-2C90-4A99-A305-31E2CE626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300" y="2194126"/>
            <a:ext cx="4127157" cy="79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410901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2401</TotalTime>
  <Words>201</Words>
  <Application>Microsoft Office PowerPoint</Application>
  <PresentationFormat>와이드스크린</PresentationFormat>
  <Paragraphs>53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Candara</vt:lpstr>
      <vt:lpstr>Corbel</vt:lpstr>
      <vt:lpstr>Wingdings 3</vt:lpstr>
      <vt:lpstr>New_Education02</vt:lpstr>
      <vt:lpstr>Ch7  </vt:lpstr>
      <vt:lpstr>Contents</vt:lpstr>
      <vt:lpstr>Artificial Neural Network</vt:lpstr>
      <vt:lpstr>Artificial Neural Network</vt:lpstr>
      <vt:lpstr>One-hot Encoding</vt:lpstr>
      <vt:lpstr>Shallow and Deep  Neural Network</vt:lpstr>
      <vt:lpstr>Activation Function</vt:lpstr>
      <vt:lpstr>Optimizer</vt:lpstr>
      <vt:lpstr>Optimizer</vt:lpstr>
      <vt:lpstr>Optimizer</vt:lpstr>
      <vt:lpstr>Dropout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 – Ch2</dc:title>
  <dc:creator>태균</dc:creator>
  <cp:lastModifiedBy>태균</cp:lastModifiedBy>
  <cp:revision>41</cp:revision>
  <dcterms:created xsi:type="dcterms:W3CDTF">2023-06-26T14:41:04Z</dcterms:created>
  <dcterms:modified xsi:type="dcterms:W3CDTF">2023-08-02T12:26:14Z</dcterms:modified>
</cp:coreProperties>
</file>