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3" r:id="rId3"/>
    <p:sldId id="275" r:id="rId4"/>
    <p:sldId id="262" r:id="rId5"/>
    <p:sldId id="346" r:id="rId6"/>
    <p:sldId id="347" r:id="rId7"/>
    <p:sldId id="348" r:id="rId8"/>
    <p:sldId id="350" r:id="rId9"/>
    <p:sldId id="351" r:id="rId10"/>
    <p:sldId id="352" r:id="rId11"/>
    <p:sldId id="353" r:id="rId12"/>
    <p:sldId id="354" r:id="rId13"/>
    <p:sldId id="355" r:id="rId14"/>
    <p:sldId id="283" r:id="rId15"/>
    <p:sldId id="284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F82"/>
    <a:srgbClr val="F8F8F6"/>
    <a:srgbClr val="F8F8F8"/>
    <a:srgbClr val="E0E0D8"/>
    <a:srgbClr val="FCFBFA"/>
    <a:srgbClr val="F4F3F2"/>
    <a:srgbClr val="F4F2F0"/>
    <a:srgbClr val="F1F0EF"/>
    <a:srgbClr val="ECEA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4" autoAdjust="0"/>
  </p:normalViewPr>
  <p:slideViewPr>
    <p:cSldViewPr snapToGrid="0" showGuides="1">
      <p:cViewPr>
        <p:scale>
          <a:sx n="33" d="100"/>
          <a:sy n="33" d="100"/>
        </p:scale>
        <p:origin x="896" y="2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2023-08-16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7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0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0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2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1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47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6406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yelimkungkung.tistory.com/22" TargetMode="External"/><Relationship Id="rId4" Type="http://schemas.openxmlformats.org/officeDocument/2006/relationships/hyperlink" Target="https://velog.io/@tobigs_xai/2-CNN-Filter-Visualiz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Chapter8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94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1.4 Pooling Layer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2D7CD-ADC6-B8E8-46CD-0FA5B9F1C4A8}"/>
              </a:ext>
            </a:extLst>
          </p:cNvPr>
          <p:cNvSpPr txBox="1"/>
          <p:nvPr/>
        </p:nvSpPr>
        <p:spPr>
          <a:xfrm>
            <a:off x="600734" y="932094"/>
            <a:ext cx="79554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Pooling(</a:t>
            </a:r>
            <a:r>
              <a:rPr lang="ko-KR" altLang="en-US" sz="2800" b="1" dirty="0" err="1">
                <a:solidFill>
                  <a:schemeClr val="accent2"/>
                </a:solidFill>
              </a:rPr>
              <a:t>풀링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공간적인 특징을 유지하면서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</a:rPr>
              <a:t>가로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세로 방향의 공간을 줄이는 연산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max pooling</a:t>
            </a:r>
            <a:r>
              <a:rPr lang="ko-KR" altLang="en-US" sz="2400" b="1" dirty="0">
                <a:solidFill>
                  <a:schemeClr val="accent2"/>
                </a:solidFill>
              </a:rPr>
              <a:t>과 </a:t>
            </a:r>
            <a:r>
              <a:rPr lang="en-US" altLang="ko-KR" sz="2400" b="1" dirty="0">
                <a:solidFill>
                  <a:schemeClr val="accent2"/>
                </a:solidFill>
              </a:rPr>
              <a:t>average pooling</a:t>
            </a:r>
            <a:r>
              <a:rPr lang="ko-KR" altLang="en-US" sz="2400" b="1" dirty="0">
                <a:solidFill>
                  <a:schemeClr val="accent2"/>
                </a:solidFill>
              </a:rPr>
              <a:t>이 있으며 대부분 </a:t>
            </a:r>
            <a:r>
              <a:rPr lang="en-US" altLang="ko-KR" sz="2400" b="1" dirty="0">
                <a:solidFill>
                  <a:schemeClr val="accent2"/>
                </a:solidFill>
              </a:rPr>
              <a:t>max pooling </a:t>
            </a:r>
            <a:r>
              <a:rPr lang="ko-KR" altLang="en-US" sz="2400" b="1" dirty="0">
                <a:solidFill>
                  <a:schemeClr val="accent2"/>
                </a:solidFill>
              </a:rPr>
              <a:t>사용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공간적인 특징을 더 잘 반영해서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매개변수가 없고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풀링</a:t>
            </a:r>
            <a:r>
              <a:rPr lang="ko-KR" altLang="en-US" sz="2400" b="1" dirty="0">
                <a:solidFill>
                  <a:schemeClr val="accent2"/>
                </a:solidFill>
              </a:rPr>
              <a:t> 이후 채널 수는 변하지 않음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입력 데이터의 변화에 영향을 적게 받음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Picture 2" descr="CNN에서 pooling이란?. * 20.12.22. update, 블로그 옮겼습니다. 공교롭게도 이… | by Hobin Jeong  | Medium">
            <a:extLst>
              <a:ext uri="{FF2B5EF4-FFF2-40B4-BE49-F238E27FC236}">
                <a16:creationId xmlns:a16="http://schemas.microsoft.com/office/drawing/2014/main" id="{22D14739-D09D-95A8-4893-0AF8AB79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81" y="3671305"/>
            <a:ext cx="5024741" cy="29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1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1.5 CNN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visualization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2D7CD-ADC6-B8E8-46CD-0FA5B9F1C4A8}"/>
              </a:ext>
            </a:extLst>
          </p:cNvPr>
          <p:cNvSpPr txBox="1"/>
          <p:nvPr/>
        </p:nvSpPr>
        <p:spPr>
          <a:xfrm>
            <a:off x="600734" y="932094"/>
            <a:ext cx="79554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CNN</a:t>
            </a:r>
            <a:r>
              <a:rPr lang="ko-KR" altLang="en-US" sz="2800" b="1" dirty="0">
                <a:solidFill>
                  <a:schemeClr val="accent2"/>
                </a:solidFill>
              </a:rPr>
              <a:t> 시각화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</a:rPr>
              <a:t> 신경망의 앞부분에 있는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</a:rPr>
              <a:t> 층은 이미지의 시각적인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거시적인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 정보 감지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뒤쪽에 있는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</a:rPr>
              <a:t> 층은 앞쪽에서 감지한 시각적인 정보를 바탕으로 추상적인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미시적인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 정보 학습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262C6-D612-63BF-9D6C-5EFDA8B5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8" y="2932642"/>
            <a:ext cx="7100863" cy="34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49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1.5 Various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Networks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2D7CD-ADC6-B8E8-46CD-0FA5B9F1C4A8}"/>
              </a:ext>
            </a:extLst>
          </p:cNvPr>
          <p:cNvSpPr txBox="1"/>
          <p:nvPr/>
        </p:nvSpPr>
        <p:spPr>
          <a:xfrm>
            <a:off x="600734" y="1301617"/>
            <a:ext cx="79554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LeNet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손글씨</a:t>
            </a:r>
            <a:r>
              <a:rPr lang="ko-KR" altLang="en-US" sz="2400" b="1" dirty="0">
                <a:solidFill>
                  <a:schemeClr val="accent2"/>
                </a:solidFill>
              </a:rPr>
              <a:t> 숫자를 인식하는 네트워크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활성화 함수로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시그모이드</a:t>
            </a:r>
            <a:r>
              <a:rPr lang="ko-KR" altLang="en-US" sz="2400" b="1" dirty="0">
                <a:solidFill>
                  <a:schemeClr val="accent2"/>
                </a:solidFill>
              </a:rPr>
              <a:t> 함수 활용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평균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풀링</a:t>
            </a:r>
            <a:r>
              <a:rPr lang="ko-KR" altLang="en-US" sz="2400" b="1" dirty="0">
                <a:solidFill>
                  <a:schemeClr val="accent2"/>
                </a:solidFill>
              </a:rPr>
              <a:t> 사용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ACF23-FB08-7CBA-E3D1-DED0BB62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9" y="2988345"/>
            <a:ext cx="8492675" cy="22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498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1.5 Various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Networks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2D7CD-ADC6-B8E8-46CD-0FA5B9F1C4A8}"/>
              </a:ext>
            </a:extLst>
          </p:cNvPr>
          <p:cNvSpPr txBox="1"/>
          <p:nvPr/>
        </p:nvSpPr>
        <p:spPr>
          <a:xfrm>
            <a:off x="600734" y="1301617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AlexNet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활성화 함수로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ReLu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</a:rPr>
              <a:t>함수 활용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국소적 정규화 실시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드롭 아웃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37C44D-8633-547C-26A9-8FCF0700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192768"/>
            <a:ext cx="8368168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2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859634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https://wikidocs.net/64066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https://velog.io/@tobigs_xai/2-CNN-Filter-Visualization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5"/>
              </a:rPr>
              <a:t>https://hyelimkungkung.tistory.com/22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E859-E5F0-69D6-CC56-25B98C120EF6}"/>
              </a:ext>
            </a:extLst>
          </p:cNvPr>
          <p:cNvSpPr txBox="1"/>
          <p:nvPr/>
        </p:nvSpPr>
        <p:spPr>
          <a:xfrm>
            <a:off x="1567196" y="3429000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D7A3-E8A2-373B-5C9F-C1B1EDB5DFB8}"/>
              </a:ext>
            </a:extLst>
          </p:cNvPr>
          <p:cNvSpPr txBox="1"/>
          <p:nvPr/>
        </p:nvSpPr>
        <p:spPr>
          <a:xfrm>
            <a:off x="3035440" y="3521333"/>
            <a:ext cx="465813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Convolution Neural Network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Convolution Neural Network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1808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CNN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149335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Topographical Mapping &amp; Hierarchical Organization</a:t>
            </a:r>
            <a:br>
              <a:rPr lang="en-US" altLang="ko-KR" sz="2800" b="1" dirty="0">
                <a:solidFill>
                  <a:schemeClr val="accent2"/>
                </a:solidFill>
              </a:rPr>
            </a:br>
            <a:r>
              <a:rPr lang="en-US" altLang="ko-KR" sz="2400" b="1" dirty="0">
                <a:solidFill>
                  <a:schemeClr val="accent2"/>
                </a:solidFill>
              </a:rPr>
              <a:t>- Hubel</a:t>
            </a:r>
            <a:r>
              <a:rPr lang="ko-KR" altLang="en-US" sz="2400" b="1" dirty="0">
                <a:solidFill>
                  <a:schemeClr val="accent2"/>
                </a:solidFill>
              </a:rPr>
              <a:t>과 </a:t>
            </a:r>
            <a:r>
              <a:rPr lang="en-US" altLang="ko-KR" sz="2400" b="1" dirty="0">
                <a:solidFill>
                  <a:schemeClr val="accent2"/>
                </a:solidFill>
              </a:rPr>
              <a:t>Wiesel</a:t>
            </a:r>
            <a:r>
              <a:rPr lang="ko-KR" altLang="en-US" sz="2400" b="1" dirty="0">
                <a:solidFill>
                  <a:schemeClr val="accent2"/>
                </a:solidFill>
              </a:rPr>
              <a:t>이라는 과학자들이  시각과 두뇌의 관계를 알기 위해 고양이의 뇌에 전극을 꼽은 후 다양한 자극을 주어 실험을 진행하였고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다음과 같은 결과를 얻었다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6CD83-6617-1DAE-14C7-F8B973E48C1B}"/>
              </a:ext>
            </a:extLst>
          </p:cNvPr>
          <p:cNvSpPr txBox="1"/>
          <p:nvPr/>
        </p:nvSpPr>
        <p:spPr>
          <a:xfrm>
            <a:off x="647502" y="3279077"/>
            <a:ext cx="4210248" cy="26776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대뇌피질에서 서로 가까운 세포들은 시각에서 들어온 이미지에서 가까운 물체를 처리한다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즉 공간 정보를 유지한다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pPr algn="just"/>
            <a:endParaRPr lang="ko-KR" altLang="en-US" sz="2400" b="1" dirty="0">
              <a:solidFill>
                <a:schemeClr val="accent2"/>
              </a:solidFill>
            </a:endParaRPr>
          </a:p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시각에서의</a:t>
            </a:r>
            <a:r>
              <a:rPr lang="en-US" altLang="ko-KR" sz="2400" b="1" dirty="0">
                <a:solidFill>
                  <a:schemeClr val="accent2"/>
                </a:solidFill>
              </a:rPr>
              <a:t> Abstract</a:t>
            </a:r>
            <a:r>
              <a:rPr lang="ko-KR" altLang="en-US" sz="2400" b="1" dirty="0">
                <a:solidFill>
                  <a:schemeClr val="accent2"/>
                </a:solidFill>
              </a:rPr>
              <a:t>하여 계층적으로 처리한다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624047-4831-7CD6-2F30-9A059361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11" y="3039771"/>
            <a:ext cx="3925262" cy="278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24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FCNN</a:t>
            </a:r>
            <a:r>
              <a:rPr lang="ko-KR" altLang="en-US" sz="2400" b="1" dirty="0">
                <a:solidFill>
                  <a:schemeClr val="accent1"/>
                </a:solidFill>
              </a:rPr>
              <a:t>의 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149335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FCNN(Fully Connected Neural Network)</a:t>
            </a:r>
            <a:r>
              <a:rPr lang="ko-KR" altLang="en-US" sz="2800" b="1" dirty="0">
                <a:solidFill>
                  <a:schemeClr val="accent2"/>
                </a:solidFill>
              </a:rPr>
              <a:t>의 문제점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1: </a:t>
            </a:r>
            <a:r>
              <a:rPr lang="ko-KR" altLang="en-US" sz="2400" b="1" dirty="0">
                <a:solidFill>
                  <a:schemeClr val="accent2"/>
                </a:solidFill>
              </a:rPr>
              <a:t>공간적인 구조 정보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거리가 가까운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픽셀값들이</a:t>
            </a:r>
            <a:r>
              <a:rPr lang="ko-KR" altLang="en-US" sz="2400" b="1" dirty="0">
                <a:solidFill>
                  <a:schemeClr val="accent2"/>
                </a:solidFill>
              </a:rPr>
              <a:t> 어떤 연관이 있는지 등 </a:t>
            </a:r>
            <a:r>
              <a:rPr lang="en-US" altLang="ko-KR" sz="2400" b="1" dirty="0">
                <a:solidFill>
                  <a:schemeClr val="accent2"/>
                </a:solidFill>
              </a:rPr>
              <a:t>) </a:t>
            </a:r>
            <a:r>
              <a:rPr lang="ko-KR" altLang="en-US" sz="2400" b="1" dirty="0">
                <a:solidFill>
                  <a:schemeClr val="accent2"/>
                </a:solidFill>
              </a:rPr>
              <a:t>유실 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 개수가 너무 많다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7FB2191F-980A-42FA-2CBA-3435FB78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" y="3885434"/>
            <a:ext cx="5291854" cy="1733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CB6DA8-D89F-0961-23E4-560CB205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03" y="2749617"/>
            <a:ext cx="1762125" cy="34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790206-4024-2C57-1CFC-DD35A449641B}"/>
              </a:ext>
            </a:extLst>
          </p:cNvPr>
          <p:cNvSpPr txBox="1"/>
          <p:nvPr/>
        </p:nvSpPr>
        <p:spPr>
          <a:xfrm>
            <a:off x="1438545" y="5708665"/>
            <a:ext cx="361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&lt;</a:t>
            </a:r>
            <a:r>
              <a:rPr lang="ko-KR" altLang="en-US" sz="2400" b="1" dirty="0">
                <a:solidFill>
                  <a:schemeClr val="accent2"/>
                </a:solidFill>
              </a:rPr>
              <a:t>공간 구조 정보 유실</a:t>
            </a:r>
            <a:r>
              <a:rPr lang="en-US" altLang="ko-KR" sz="2400" b="1" dirty="0">
                <a:solidFill>
                  <a:schemeClr val="accent2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20428-2ED5-EDF6-A416-4E19858256DE}"/>
              </a:ext>
            </a:extLst>
          </p:cNvPr>
          <p:cNvSpPr txBox="1"/>
          <p:nvPr/>
        </p:nvSpPr>
        <p:spPr>
          <a:xfrm>
            <a:off x="5632749" y="6261734"/>
            <a:ext cx="361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&lt;</a:t>
            </a:r>
            <a:r>
              <a:rPr lang="ko-KR" altLang="en-US" sz="2400" b="1" dirty="0">
                <a:solidFill>
                  <a:schemeClr val="accent2"/>
                </a:solidFill>
              </a:rPr>
              <a:t>막대한 가중치 개수 </a:t>
            </a:r>
            <a:r>
              <a:rPr lang="en-US" altLang="ko-KR" sz="2400" b="1" dirty="0">
                <a:solidFill>
                  <a:schemeClr val="accent2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429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27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Conv Layer Architecture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496934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연산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필터 연산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필터를 일정 간격으로 이동해가며 입력 데이터에 적용 후 그 총합을 구한다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213EC2-8AC7-50E5-09D7-3F85F701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49" y="2954997"/>
            <a:ext cx="6730501" cy="22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6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27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Conv Layer Architecture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015193"/>
            <a:ext cx="79554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Padding(</a:t>
            </a:r>
            <a:r>
              <a:rPr lang="ko-KR" altLang="en-US" sz="2800" b="1" dirty="0">
                <a:solidFill>
                  <a:schemeClr val="accent2"/>
                </a:solidFill>
              </a:rPr>
              <a:t>패딩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</a:rPr>
              <a:t> 연산 전에 입력 데이터 주변을 특정 값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예컨데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0)</a:t>
            </a:r>
            <a:r>
              <a:rPr lang="ko-KR" altLang="en-US" sz="2400" b="1" dirty="0">
                <a:solidFill>
                  <a:schemeClr val="accent2"/>
                </a:solidFill>
              </a:rPr>
              <a:t>으로 채운다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주로 출력 크기를 조정할 목적으로 사용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</a:rPr>
              <a:t> 연산을 거칠 때마다 크기가 작아지면 어느 시점에서는 출력 크기가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이 돼서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400" b="1" dirty="0">
                <a:solidFill>
                  <a:schemeClr val="accent2"/>
                </a:solidFill>
              </a:rPr>
              <a:t> 연산 적용 불가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이를 막기 위해 패딩을 통해 입력 데이터의 공간적 크기 고정 가능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F213EC2-8AC7-50E5-09D7-3F85F701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49" y="3918821"/>
            <a:ext cx="6730501" cy="22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27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Conv Layer Architecture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302739"/>
            <a:ext cx="795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Stride(</a:t>
            </a:r>
            <a:r>
              <a:rPr lang="ko-KR" altLang="en-US" sz="2800" b="1" dirty="0" err="1">
                <a:solidFill>
                  <a:schemeClr val="accent2"/>
                </a:solidFill>
              </a:rPr>
              <a:t>스트라이드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필터를 적용하는 위치의 간격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38437F9-FB48-6C84-53F7-A67B0A2D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20" y="2195291"/>
            <a:ext cx="5682808" cy="40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27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Conv Layer Architecture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663B44-17DB-80B7-47FE-F287B742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16" y="1301617"/>
            <a:ext cx="6695435" cy="5184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8DDB0C-FB89-85CD-B3E1-A00337F052FE}"/>
              </a:ext>
            </a:extLst>
          </p:cNvPr>
          <p:cNvSpPr txBox="1"/>
          <p:nvPr/>
        </p:nvSpPr>
        <p:spPr>
          <a:xfrm>
            <a:off x="600734" y="764630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2"/>
                </a:solidFill>
              </a:rPr>
              <a:t>합성곱</a:t>
            </a:r>
            <a:r>
              <a:rPr lang="ko-KR" altLang="en-US" sz="2800" b="1" dirty="0">
                <a:solidFill>
                  <a:schemeClr val="accent2"/>
                </a:solidFill>
              </a:rPr>
              <a:t> 연산 고차원화 과정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6555</TotalTime>
  <Words>397</Words>
  <Application>Microsoft Office PowerPoint</Application>
  <PresentationFormat>화면 슬라이드 쇼(4:3)</PresentationFormat>
  <Paragraphs>70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Calibri Light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55</cp:revision>
  <dcterms:created xsi:type="dcterms:W3CDTF">2015-01-21T11:35:38Z</dcterms:created>
  <dcterms:modified xsi:type="dcterms:W3CDTF">2023-08-16T12:47:30Z</dcterms:modified>
</cp:coreProperties>
</file>