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3" r:id="rId3"/>
    <p:sldId id="275" r:id="rId4"/>
    <p:sldId id="262" r:id="rId5"/>
    <p:sldId id="356" r:id="rId6"/>
    <p:sldId id="34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283" r:id="rId20"/>
    <p:sldId id="284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F82"/>
    <a:srgbClr val="F8F8F6"/>
    <a:srgbClr val="F8F8F8"/>
    <a:srgbClr val="E0E0D8"/>
    <a:srgbClr val="FCFBFA"/>
    <a:srgbClr val="F4F3F2"/>
    <a:srgbClr val="F4F2F0"/>
    <a:srgbClr val="F1F0EF"/>
    <a:srgbClr val="ECEAE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44" autoAdjust="0"/>
  </p:normalViewPr>
  <p:slideViewPr>
    <p:cSldViewPr snapToGrid="0" showGuides="1">
      <p:cViewPr>
        <p:scale>
          <a:sx n="50" d="100"/>
          <a:sy n="50" d="100"/>
        </p:scale>
        <p:origin x="396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2023-08-16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706-A367-4061-8DF9-C9C3461D347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277D-F9D0-4516-9F85-559D4927E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단어에서 철자마다 하나의 시점으로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그리고 각 시점의 가중치는 모든 시점에서 동일한 값을 공유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0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8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0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01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54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0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2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5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8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169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torial.net/tensorflow/natural_language_processing_in_tensorflow_0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Chapter9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Review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4316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</a:t>
            </a:r>
            <a:r>
              <a:rPr lang="en-US" altLang="ko-KR" sz="2400" b="1" dirty="0" err="1">
                <a:solidFill>
                  <a:schemeClr val="accent1"/>
                </a:solidFill>
              </a:rPr>
              <a:t>Methmetical</a:t>
            </a:r>
            <a:r>
              <a:rPr lang="en-US" altLang="ko-KR" sz="2400" b="1" dirty="0">
                <a:solidFill>
                  <a:schemeClr val="accent1"/>
                </a:solidFill>
              </a:rPr>
              <a:t> expression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226295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RNN</a:t>
            </a:r>
            <a:r>
              <a:rPr lang="ko-KR" altLang="en-US" sz="2800" b="1" dirty="0">
                <a:solidFill>
                  <a:schemeClr val="accent2"/>
                </a:solidFill>
              </a:rPr>
              <a:t> 수식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은닉상태</a:t>
            </a:r>
            <a:r>
              <a:rPr lang="en-US" altLang="ko-KR" sz="2400" b="1" dirty="0">
                <a:solidFill>
                  <a:schemeClr val="accent2"/>
                </a:solidFill>
              </a:rPr>
              <a:t>: ℎ</a:t>
            </a:r>
            <a:r>
              <a:rPr lang="ko-KR" altLang="en-US" sz="2400" b="1" dirty="0">
                <a:solidFill>
                  <a:schemeClr val="accent2"/>
                </a:solidFill>
              </a:rPr>
              <a:t>𝑡</a:t>
            </a:r>
            <a:r>
              <a:rPr lang="en-US" altLang="ko-KR" sz="2400" b="1" dirty="0">
                <a:solidFill>
                  <a:schemeClr val="accent2"/>
                </a:solidFill>
              </a:rPr>
              <a:t>=tanh⁡(</a:t>
            </a:r>
            <a:r>
              <a:rPr lang="ko-KR" altLang="en-US" sz="2400" b="1" dirty="0">
                <a:solidFill>
                  <a:schemeClr val="accent2"/>
                </a:solidFill>
              </a:rPr>
              <a:t>𝑊𝑥 𝑥𝑡</a:t>
            </a:r>
            <a:r>
              <a:rPr lang="en-US" altLang="ko-KR" sz="2400" b="1" dirty="0">
                <a:solidFill>
                  <a:schemeClr val="accent2"/>
                </a:solidFill>
              </a:rPr>
              <a:t>+</a:t>
            </a:r>
            <a:r>
              <a:rPr lang="ko-KR" altLang="en-US" sz="2400" b="1" dirty="0">
                <a:solidFill>
                  <a:schemeClr val="accent2"/>
                </a:solidFill>
              </a:rPr>
              <a:t>𝑊</a:t>
            </a:r>
            <a:r>
              <a:rPr lang="en-US" altLang="ko-KR" sz="2400" b="1" dirty="0">
                <a:solidFill>
                  <a:schemeClr val="accent2"/>
                </a:solidFill>
              </a:rPr>
              <a:t>ℎ ℎ(</a:t>
            </a:r>
            <a:r>
              <a:rPr lang="ko-KR" altLang="en-US" sz="2400" b="1" dirty="0">
                <a:solidFill>
                  <a:schemeClr val="accent2"/>
                </a:solidFill>
              </a:rPr>
              <a:t>𝑡−</a:t>
            </a:r>
            <a:r>
              <a:rPr lang="en-US" altLang="ko-KR" sz="2400" b="1" dirty="0">
                <a:solidFill>
                  <a:schemeClr val="accent2"/>
                </a:solidFill>
              </a:rPr>
              <a:t>1)+</a:t>
            </a:r>
            <a:r>
              <a:rPr lang="ko-KR" altLang="en-US" sz="2400" b="1" dirty="0">
                <a:solidFill>
                  <a:schemeClr val="accent2"/>
                </a:solidFill>
              </a:rPr>
              <a:t>𝑏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  <a:p>
            <a:r>
              <a:rPr lang="ko-KR" altLang="en-US" sz="2400" b="1" dirty="0" err="1">
                <a:solidFill>
                  <a:schemeClr val="accent2"/>
                </a:solidFill>
              </a:rPr>
              <a:t>출력값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𝑦𝑡</a:t>
            </a:r>
            <a:r>
              <a:rPr lang="en-US" altLang="ko-KR" sz="2400" b="1" dirty="0">
                <a:solidFill>
                  <a:schemeClr val="accent2"/>
                </a:solidFill>
              </a:rPr>
              <a:t>=⁡</a:t>
            </a:r>
            <a:r>
              <a:rPr lang="ko-KR" altLang="en-US" sz="2400" b="1" dirty="0">
                <a:solidFill>
                  <a:schemeClr val="accent2"/>
                </a:solidFill>
              </a:rPr>
              <a:t>𝑓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𝑊𝑦 </a:t>
            </a:r>
            <a:r>
              <a:rPr lang="en-US" altLang="ko-KR" sz="2400" b="1" dirty="0">
                <a:solidFill>
                  <a:schemeClr val="accent2"/>
                </a:solidFill>
              </a:rPr>
              <a:t>ℎ</a:t>
            </a:r>
            <a:r>
              <a:rPr lang="ko-KR" altLang="en-US" sz="2400" b="1" dirty="0">
                <a:solidFill>
                  <a:schemeClr val="accent2"/>
                </a:solidFill>
              </a:rPr>
              <a:t>𝑡</a:t>
            </a:r>
            <a:r>
              <a:rPr lang="en-US" altLang="ko-KR" sz="2400" b="1" dirty="0">
                <a:solidFill>
                  <a:schemeClr val="accent2"/>
                </a:solidFill>
              </a:rPr>
              <a:t>+</a:t>
            </a:r>
            <a:r>
              <a:rPr lang="ko-KR" altLang="en-US" sz="2400" b="1" dirty="0">
                <a:solidFill>
                  <a:schemeClr val="accent2"/>
                </a:solidFill>
              </a:rPr>
              <a:t>𝑏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C12C19-D9C9-053C-05A2-73C6D313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19" y="2806260"/>
            <a:ext cx="2367236" cy="35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0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97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1.4 Characteristic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059120"/>
            <a:ext cx="79554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가중치 공유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 공유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 </a:t>
            </a:r>
            <a:r>
              <a:rPr lang="en-US" altLang="ko-KR" sz="2400" b="1" dirty="0">
                <a:solidFill>
                  <a:schemeClr val="accent2"/>
                </a:solidFill>
              </a:rPr>
              <a:t>U, V, W</a:t>
            </a:r>
            <a:r>
              <a:rPr lang="ko-KR" altLang="en-US" sz="2400" b="1" dirty="0">
                <a:solidFill>
                  <a:schemeClr val="accent2"/>
                </a:solidFill>
              </a:rPr>
              <a:t>는 한 데이터를 입력했을 때 모든 시점에서 동일</a:t>
            </a:r>
            <a:r>
              <a:rPr lang="en-US" altLang="ko-KR" sz="24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장점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가중치의 수가 획기적으로 줄어듦</a:t>
            </a: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데이터별 시점의 길이 </a:t>
            </a:r>
            <a:r>
              <a:rPr lang="en-US" altLang="ko-KR" sz="2400" b="1" dirty="0">
                <a:solidFill>
                  <a:schemeClr val="accent2"/>
                </a:solidFill>
              </a:rPr>
              <a:t>T</a:t>
            </a:r>
            <a:r>
              <a:rPr lang="ko-KR" altLang="en-US" sz="2400" b="1" dirty="0">
                <a:solidFill>
                  <a:schemeClr val="accent2"/>
                </a:solidFill>
              </a:rPr>
              <a:t>에 무관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8A7B0F-5830-9B07-7FAF-AA6E2492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75" y="3662464"/>
            <a:ext cx="5514124" cy="27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97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1.4 Characteristic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0E6DF-FD83-3D7C-1F12-B08216E6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3" y="2246579"/>
            <a:ext cx="8274059" cy="22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4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72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1.5 Activation Function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BF45D-4D27-C900-F9C1-E64D1036BF4E}"/>
              </a:ext>
            </a:extLst>
          </p:cNvPr>
          <p:cNvSpPr txBox="1"/>
          <p:nvPr/>
        </p:nvSpPr>
        <p:spPr>
          <a:xfrm>
            <a:off x="600734" y="1424880"/>
            <a:ext cx="79554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활성화 함수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Sigmoid: </a:t>
            </a:r>
            <a:r>
              <a:rPr lang="ko-KR" altLang="en-US" sz="2400" b="1" dirty="0">
                <a:solidFill>
                  <a:schemeClr val="accent2"/>
                </a:solidFill>
              </a:rPr>
              <a:t>미분의 최대값이 </a:t>
            </a:r>
            <a:r>
              <a:rPr lang="en-US" altLang="ko-KR" sz="2400" b="1" dirty="0">
                <a:solidFill>
                  <a:schemeClr val="accent2"/>
                </a:solidFill>
              </a:rPr>
              <a:t>0.25</a:t>
            </a:r>
            <a:r>
              <a:rPr lang="ko-KR" altLang="en-US" sz="2400" b="1" dirty="0">
                <a:solidFill>
                  <a:schemeClr val="accent2"/>
                </a:solidFill>
              </a:rPr>
              <a:t>이기 때문에 기울기 소실 문제 발생 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tanh: </a:t>
            </a:r>
            <a:r>
              <a:rPr lang="ko-KR" altLang="en-US" sz="2400" b="1" dirty="0">
                <a:solidFill>
                  <a:schemeClr val="accent2"/>
                </a:solidFill>
              </a:rPr>
              <a:t>미분의 최대값이 </a:t>
            </a:r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r>
              <a:rPr lang="ko-KR" altLang="en-US" sz="2400" b="1" dirty="0">
                <a:solidFill>
                  <a:schemeClr val="accent2"/>
                </a:solidFill>
              </a:rPr>
              <a:t>이기 때문에 기울기 소실 문제 어느정도 해결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ReLU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미분값이</a:t>
            </a:r>
            <a:r>
              <a:rPr lang="ko-KR" altLang="en-US" sz="2400" b="1" dirty="0">
                <a:solidFill>
                  <a:schemeClr val="accent2"/>
                </a:solidFill>
              </a:rPr>
              <a:t> 항상 </a:t>
            </a:r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r>
              <a:rPr lang="ko-KR" altLang="en-US" sz="2400" b="1" dirty="0">
                <a:solidFill>
                  <a:schemeClr val="accent2"/>
                </a:solidFill>
              </a:rPr>
              <a:t>이기 때문에 기울기 발산 문제 발생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2A379A-2D26-F8EC-F190-47D68BBA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0" y="4035554"/>
            <a:ext cx="2493726" cy="1547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6759D4-0DB9-2A47-DE6F-874F8C32F195}"/>
              </a:ext>
            </a:extLst>
          </p:cNvPr>
          <p:cNvSpPr txBox="1"/>
          <p:nvPr/>
        </p:nvSpPr>
        <p:spPr>
          <a:xfrm>
            <a:off x="402604" y="4202769"/>
            <a:ext cx="1474358" cy="341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atin typeface="+mj-lt"/>
                <a:ea typeface="+mj-ea"/>
                <a:cs typeface="+mj-cs"/>
              </a:rPr>
              <a:t>&lt;Sigmoid&gt;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BF297E-51A2-9BBE-181D-C3939C90A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479" y="4074139"/>
            <a:ext cx="2493726" cy="1475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814043-EAF0-094B-7AF0-BD3AB2989992}"/>
              </a:ext>
            </a:extLst>
          </p:cNvPr>
          <p:cNvSpPr txBox="1"/>
          <p:nvPr/>
        </p:nvSpPr>
        <p:spPr>
          <a:xfrm>
            <a:off x="3013866" y="4074139"/>
            <a:ext cx="1474358" cy="341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atin typeface="+mj-lt"/>
                <a:ea typeface="+mj-ea"/>
                <a:cs typeface="+mj-cs"/>
              </a:rPr>
              <a:t>&lt;tanh&gt;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A1B3AA-8C6A-61D5-9EF8-67203401E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038" y="4291783"/>
            <a:ext cx="2812252" cy="12908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0098ED-1EF2-1BF7-5A39-812AA2E95C11}"/>
              </a:ext>
            </a:extLst>
          </p:cNvPr>
          <p:cNvSpPr txBox="1"/>
          <p:nvPr/>
        </p:nvSpPr>
        <p:spPr>
          <a:xfrm>
            <a:off x="6083431" y="4408093"/>
            <a:ext cx="1118235" cy="341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>
                <a:latin typeface="+mj-lt"/>
                <a:ea typeface="+mj-ea"/>
                <a:cs typeface="+mj-cs"/>
              </a:rPr>
              <a:t>&lt;</a:t>
            </a:r>
            <a:r>
              <a:rPr lang="en-US" altLang="ko-KR" b="1" dirty="0" err="1">
                <a:latin typeface="+mj-lt"/>
                <a:ea typeface="+mj-ea"/>
                <a:cs typeface="+mj-cs"/>
              </a:rPr>
              <a:t>ReLU</a:t>
            </a:r>
            <a:r>
              <a:rPr lang="en-US" altLang="ko-KR" b="1" dirty="0">
                <a:latin typeface="+mj-lt"/>
                <a:ea typeface="+mj-ea"/>
                <a:cs typeface="+mj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2307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Word Embedding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2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512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</a:t>
            </a:r>
            <a:r>
              <a:rPr lang="en-US" altLang="ko-KR" sz="2400" b="1" dirty="0" err="1">
                <a:solidFill>
                  <a:schemeClr val="accent1"/>
                </a:solidFill>
              </a:rPr>
              <a:t>Sparse&amp;Dense</a:t>
            </a:r>
            <a:r>
              <a:rPr lang="en-US" altLang="ko-KR" sz="2400" b="1" dirty="0">
                <a:solidFill>
                  <a:schemeClr val="accent1"/>
                </a:solidFill>
              </a:rPr>
              <a:t> Representation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BF45D-4D27-C900-F9C1-E64D1036BF4E}"/>
              </a:ext>
            </a:extLst>
          </p:cNvPr>
          <p:cNvSpPr txBox="1"/>
          <p:nvPr/>
        </p:nvSpPr>
        <p:spPr>
          <a:xfrm>
            <a:off x="600734" y="914067"/>
            <a:ext cx="79554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Sparse Representation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벡터 또는 행렬</a:t>
            </a:r>
            <a:r>
              <a:rPr lang="en-US" altLang="ko-KR" sz="2400" b="1" dirty="0">
                <a:solidFill>
                  <a:schemeClr val="accent2"/>
                </a:solidFill>
              </a:rPr>
              <a:t>(matrix)</a:t>
            </a:r>
            <a:r>
              <a:rPr lang="ko-KR" altLang="en-US" sz="2400" b="1" dirty="0">
                <a:solidFill>
                  <a:schemeClr val="accent2"/>
                </a:solidFill>
              </a:rPr>
              <a:t>의 값이 대부분이 </a:t>
            </a:r>
            <a:r>
              <a:rPr lang="en-US" altLang="ko-KR" sz="2400" b="1" dirty="0">
                <a:solidFill>
                  <a:schemeClr val="accent2"/>
                </a:solidFill>
              </a:rPr>
              <a:t>0</a:t>
            </a:r>
            <a:r>
              <a:rPr lang="ko-KR" altLang="en-US" sz="2400" b="1" dirty="0">
                <a:solidFill>
                  <a:schemeClr val="accent2"/>
                </a:solidFill>
              </a:rPr>
              <a:t>으로 표현되는 방법</a:t>
            </a:r>
            <a:r>
              <a:rPr lang="en-US" altLang="ko-KR" sz="2400" b="1" dirty="0">
                <a:solidFill>
                  <a:schemeClr val="accent2"/>
                </a:solidFill>
              </a:rPr>
              <a:t>(ex. One-Hot Encoding)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단어의 개수가 늘어나면 벡터의 차원이 한없이 커진다는 점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공간적 낭비를 불러일으킴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C8245-5A22-ECC6-4CC7-C0E0C4C0A8B8}"/>
              </a:ext>
            </a:extLst>
          </p:cNvPr>
          <p:cNvSpPr txBox="1"/>
          <p:nvPr/>
        </p:nvSpPr>
        <p:spPr>
          <a:xfrm>
            <a:off x="600734" y="3429000"/>
            <a:ext cx="79554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Dense Representation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사용자가 설정한 값으로 모든 단어의 벡터 표현의 차원을 맞춤</a:t>
            </a:r>
            <a:r>
              <a:rPr lang="en-US" altLang="ko-KR" sz="2400" b="1" dirty="0">
                <a:solidFill>
                  <a:schemeClr val="accent2"/>
                </a:solidFill>
              </a:rPr>
              <a:t>(ex. Word Embedding)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이 과정에서 더 이상 </a:t>
            </a:r>
            <a:r>
              <a:rPr lang="en-US" altLang="ko-KR" sz="2400" b="1" dirty="0">
                <a:solidFill>
                  <a:schemeClr val="accent2"/>
                </a:solidFill>
              </a:rPr>
              <a:t>0</a:t>
            </a:r>
            <a:r>
              <a:rPr lang="ko-KR" altLang="en-US" sz="2400" b="1" dirty="0">
                <a:solidFill>
                  <a:schemeClr val="accent2"/>
                </a:solidFill>
              </a:rPr>
              <a:t>과 </a:t>
            </a:r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r>
              <a:rPr lang="ko-KR" altLang="en-US" sz="2400" b="1" dirty="0">
                <a:solidFill>
                  <a:schemeClr val="accent2"/>
                </a:solidFill>
              </a:rPr>
              <a:t>만 가진 값이 아니라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실수값을</a:t>
            </a:r>
            <a:r>
              <a:rPr lang="ko-KR" altLang="en-US" sz="2400" b="1" dirty="0">
                <a:solidFill>
                  <a:schemeClr val="accent2"/>
                </a:solidFill>
              </a:rPr>
              <a:t> 가지게 됨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공간적 낭비를 불러일으킴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7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447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2.2 Tokenizer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BF45D-4D27-C900-F9C1-E64D1036BF4E}"/>
              </a:ext>
            </a:extLst>
          </p:cNvPr>
          <p:cNvSpPr txBox="1"/>
          <p:nvPr/>
        </p:nvSpPr>
        <p:spPr>
          <a:xfrm>
            <a:off x="600734" y="914067"/>
            <a:ext cx="79554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Tokenizer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주어진 코퍼스</a:t>
            </a:r>
            <a:r>
              <a:rPr lang="en-US" altLang="ko-KR" sz="2400" b="1" dirty="0">
                <a:solidFill>
                  <a:schemeClr val="accent2"/>
                </a:solidFill>
              </a:rPr>
              <a:t>(corpus)</a:t>
            </a:r>
            <a:r>
              <a:rPr lang="ko-KR" altLang="en-US" sz="2400" b="1" dirty="0">
                <a:solidFill>
                  <a:schemeClr val="accent2"/>
                </a:solidFill>
              </a:rPr>
              <a:t>에서 토큰</a:t>
            </a:r>
            <a:r>
              <a:rPr lang="en-US" altLang="ko-KR" sz="2400" b="1" dirty="0">
                <a:solidFill>
                  <a:schemeClr val="accent2"/>
                </a:solidFill>
              </a:rPr>
              <a:t>(token)</a:t>
            </a:r>
            <a:r>
              <a:rPr lang="ko-KR" altLang="en-US" sz="2400" b="1" dirty="0">
                <a:solidFill>
                  <a:schemeClr val="accent2"/>
                </a:solidFill>
              </a:rPr>
              <a:t>이라 불리는 단위로 나누는 작업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보통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의미있는</a:t>
            </a:r>
            <a:r>
              <a:rPr lang="ko-KR" altLang="en-US" sz="2400" b="1" dirty="0">
                <a:solidFill>
                  <a:schemeClr val="accent2"/>
                </a:solidFill>
              </a:rPr>
              <a:t> 단위로 토큰을 정의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토큰의 기준을 단어</a:t>
            </a:r>
            <a:r>
              <a:rPr lang="en-US" altLang="ko-KR" sz="2400" b="1" dirty="0">
                <a:solidFill>
                  <a:schemeClr val="accent2"/>
                </a:solidFill>
              </a:rPr>
              <a:t>(word)</a:t>
            </a:r>
            <a:r>
              <a:rPr lang="ko-KR" altLang="en-US" sz="2400" b="1" dirty="0">
                <a:solidFill>
                  <a:schemeClr val="accent2"/>
                </a:solidFill>
              </a:rPr>
              <a:t>로 하는 경우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단어 토큰화</a:t>
            </a:r>
            <a:r>
              <a:rPr lang="en-US" altLang="ko-KR" sz="2400" b="1" dirty="0">
                <a:solidFill>
                  <a:schemeClr val="accent2"/>
                </a:solidFill>
              </a:rPr>
              <a:t>(word tokenization)</a:t>
            </a:r>
            <a:r>
              <a:rPr lang="ko-KR" altLang="en-US" sz="2400" b="1" dirty="0">
                <a:solidFill>
                  <a:schemeClr val="accent2"/>
                </a:solidFill>
              </a:rPr>
              <a:t>라고 함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word_index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단어 집합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에 모든 단어들을 저장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딥러닝 파이토치 교과서: 9.2.2 토큰화 - 1">
            <a:extLst>
              <a:ext uri="{FF2B5EF4-FFF2-40B4-BE49-F238E27FC236}">
                <a16:creationId xmlns:a16="http://schemas.microsoft.com/office/drawing/2014/main" id="{D628211B-16A1-CED1-33D0-F53E6ACF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31" y="4024313"/>
            <a:ext cx="6561138" cy="25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38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80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2.3 </a:t>
            </a:r>
            <a:r>
              <a:rPr lang="en-US" altLang="ko-KR" sz="2400" b="1" dirty="0" err="1">
                <a:solidFill>
                  <a:schemeClr val="accent1"/>
                </a:solidFill>
              </a:rPr>
              <a:t>Texts_to_sequences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BF45D-4D27-C900-F9C1-E64D1036BF4E}"/>
              </a:ext>
            </a:extLst>
          </p:cNvPr>
          <p:cNvSpPr txBox="1"/>
          <p:nvPr/>
        </p:nvSpPr>
        <p:spPr>
          <a:xfrm>
            <a:off x="600734" y="1526631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정수 인코딩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word_index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단어 집합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의 모든 단어들에 대한 정수를 할당</a:t>
            </a: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텍스트 안의 단어들을 숫자의 시퀀스의 형태로 변환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64F763-9AC6-BB0E-FBAC-62CB0F5C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4" y="2952750"/>
            <a:ext cx="6924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3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67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2.3 Embedding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BF45D-4D27-C900-F9C1-E64D1036BF4E}"/>
              </a:ext>
            </a:extLst>
          </p:cNvPr>
          <p:cNvSpPr txBox="1"/>
          <p:nvPr/>
        </p:nvSpPr>
        <p:spPr>
          <a:xfrm>
            <a:off x="600734" y="1069431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Embedding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각 문장의 토큰들을 순서대로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인코딩된</a:t>
            </a:r>
            <a:r>
              <a:rPr lang="ko-KR" altLang="en-US" sz="2400" b="1" dirty="0">
                <a:solidFill>
                  <a:schemeClr val="accent2"/>
                </a:solidFill>
              </a:rPr>
              <a:t> 정수로 치환하여 하나의 </a:t>
            </a:r>
            <a:r>
              <a:rPr lang="en-US" altLang="ko-KR" sz="2400" b="1" dirty="0">
                <a:solidFill>
                  <a:schemeClr val="accent2"/>
                </a:solidFill>
              </a:rPr>
              <a:t>vector</a:t>
            </a:r>
            <a:r>
              <a:rPr lang="ko-KR" altLang="en-US" sz="2400" b="1" dirty="0">
                <a:solidFill>
                  <a:schemeClr val="accent2"/>
                </a:solidFill>
              </a:rPr>
              <a:t>로 만듦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0256D2-F9A4-58AF-8F0B-A51FC1E58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1" y="2432438"/>
            <a:ext cx="5721350" cy="39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310244"/>
            <a:ext cx="66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8F8F6"/>
                </a:solidFill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01B-043A-72B8-7002-DA29C09BCAC7}"/>
              </a:ext>
            </a:extLst>
          </p:cNvPr>
          <p:cNvSpPr txBox="1"/>
          <p:nvPr/>
        </p:nvSpPr>
        <p:spPr>
          <a:xfrm>
            <a:off x="395251" y="1476928"/>
            <a:ext cx="859634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https://wikidocs.net/21698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4"/>
              </a:rPr>
              <a:t>https://codetorial.net/tensorflow/natural_language_processing_in_tensorflow_01.html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498140"/>
            <a:ext cx="6605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F8F8F6"/>
                </a:solidFill>
              </a:rPr>
              <a:t>&gt;&gt; Table of contents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3A5C-2CB0-220D-A2C1-777B7E2D309A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8876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A9393A-C15E-D528-4AF0-81EBC138653E}"/>
              </a:ext>
            </a:extLst>
          </p:cNvPr>
          <p:cNvSpPr txBox="1"/>
          <p:nvPr/>
        </p:nvSpPr>
        <p:spPr>
          <a:xfrm>
            <a:off x="1567196" y="2675382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1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B8F30-0FF0-CC17-B1C6-17D519556983}"/>
              </a:ext>
            </a:extLst>
          </p:cNvPr>
          <p:cNvSpPr txBox="1"/>
          <p:nvPr/>
        </p:nvSpPr>
        <p:spPr>
          <a:xfrm>
            <a:off x="3035441" y="2767715"/>
            <a:ext cx="40185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Recurrent Neural Network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5A5AD-4D1D-B798-DB17-6AB5587A1272}"/>
              </a:ext>
            </a:extLst>
          </p:cNvPr>
          <p:cNvSpPr txBox="1"/>
          <p:nvPr/>
        </p:nvSpPr>
        <p:spPr>
          <a:xfrm>
            <a:off x="1567196" y="4460680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2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B01ED-E294-1E9A-C24D-6297A30CFEAD}"/>
              </a:ext>
            </a:extLst>
          </p:cNvPr>
          <p:cNvSpPr txBox="1"/>
          <p:nvPr/>
        </p:nvSpPr>
        <p:spPr>
          <a:xfrm>
            <a:off x="3035441" y="4553013"/>
            <a:ext cx="47474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Word Embedding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4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you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Recurrent Neural Network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1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24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Sequential data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004592"/>
            <a:ext cx="83876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Sequential data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 순차 데이터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순서가 의미가 있으며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순서가 달라질 경우 의미가 손상되는 데이터</a:t>
            </a: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Temporal Sequence: </a:t>
            </a:r>
            <a:r>
              <a:rPr lang="ko-KR" altLang="en-US" sz="2400" b="1" dirty="0">
                <a:solidFill>
                  <a:schemeClr val="accent2"/>
                </a:solidFill>
              </a:rPr>
              <a:t>순차 데이터 중에서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시간적 의미가 있는 경우</a:t>
            </a: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Time Series: Temporal Sequence </a:t>
            </a:r>
            <a:r>
              <a:rPr lang="ko-KR" altLang="en-US" sz="2400" b="1" dirty="0">
                <a:solidFill>
                  <a:schemeClr val="accent2"/>
                </a:solidFill>
              </a:rPr>
              <a:t>중에서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일정한 시간차를 갖는 경우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ED16EC-B0E8-3911-9AC2-3C30D497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859001"/>
            <a:ext cx="8357421" cy="21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24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Sequential data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2059394"/>
            <a:ext cx="83876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Sequential data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1. </a:t>
            </a:r>
            <a:r>
              <a:rPr lang="ko-KR" altLang="en-US" sz="2400" b="1" dirty="0">
                <a:solidFill>
                  <a:schemeClr val="accent2"/>
                </a:solidFill>
              </a:rPr>
              <a:t>특징이 나타나는 순서가 중요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ex) </a:t>
            </a:r>
            <a:r>
              <a:rPr lang="ko-KR" altLang="en-US" sz="2400" b="1" dirty="0">
                <a:solidFill>
                  <a:schemeClr val="accent2"/>
                </a:solidFill>
              </a:rPr>
              <a:t>아버지가 방에 들어가신다</a:t>
            </a:r>
            <a:r>
              <a:rPr lang="en-US" altLang="ko-KR" sz="2400" b="1" dirty="0">
                <a:solidFill>
                  <a:schemeClr val="accent2"/>
                </a:solidFill>
              </a:rPr>
              <a:t>/ </a:t>
            </a:r>
            <a:r>
              <a:rPr lang="ko-KR" altLang="en-US" sz="2400" b="1" dirty="0">
                <a:solidFill>
                  <a:schemeClr val="accent2"/>
                </a:solidFill>
              </a:rPr>
              <a:t>아버지 가방에 들어가신다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샘플마다 길이가 다름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3. </a:t>
            </a:r>
            <a:r>
              <a:rPr lang="ko-KR" altLang="en-US" sz="2400" b="1" dirty="0">
                <a:solidFill>
                  <a:schemeClr val="accent2"/>
                </a:solidFill>
              </a:rPr>
              <a:t>문맥 의존성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순차 데이터는 두 특징 사이에 고정된 관련성이 없는 대신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하나의 샘플 안에서 두 요소 사이에 문맥 의존성이 있음</a:t>
            </a:r>
          </a:p>
        </p:txBody>
      </p:sp>
    </p:spTree>
    <p:extLst>
      <p:ext uri="{BB962C8B-B14F-4D97-AF65-F5344CB8AC3E}">
        <p14:creationId xmlns:p14="http://schemas.microsoft.com/office/powerpoint/2010/main" val="382628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181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RNN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577352"/>
            <a:ext cx="79554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RNN </a:t>
            </a:r>
            <a:r>
              <a:rPr lang="ko-KR" altLang="en-US" sz="2800" b="1" dirty="0">
                <a:solidFill>
                  <a:schemeClr val="accent2"/>
                </a:solidFill>
              </a:rPr>
              <a:t>필수 기능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1. </a:t>
            </a:r>
            <a:r>
              <a:rPr lang="ko-KR" altLang="en-US" sz="2400" b="1" dirty="0">
                <a:solidFill>
                  <a:schemeClr val="accent2"/>
                </a:solidFill>
              </a:rPr>
              <a:t>시간성 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특징을 순서대로 한 번에 하나씩 입력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가변 길이 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길이가 </a:t>
            </a:r>
            <a:r>
              <a:rPr lang="en-US" altLang="ko-KR" sz="2400" b="1" dirty="0">
                <a:solidFill>
                  <a:schemeClr val="accent2"/>
                </a:solidFill>
              </a:rPr>
              <a:t>T</a:t>
            </a:r>
            <a:r>
              <a:rPr lang="ko-KR" altLang="en-US" sz="2400" b="1" dirty="0">
                <a:solidFill>
                  <a:schemeClr val="accent2"/>
                </a:solidFill>
              </a:rPr>
              <a:t>인 샘플을 처리하려면 은닉층이 </a:t>
            </a:r>
            <a:r>
              <a:rPr lang="en-US" altLang="ko-KR" sz="2400" b="1" dirty="0">
                <a:solidFill>
                  <a:schemeClr val="accent2"/>
                </a:solidFill>
              </a:rPr>
              <a:t>T</a:t>
            </a:r>
            <a:r>
              <a:rPr lang="ko-KR" altLang="en-US" sz="2400" b="1" dirty="0">
                <a:solidFill>
                  <a:schemeClr val="accent2"/>
                </a:solidFill>
              </a:rPr>
              <a:t>번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나타나야함</a:t>
            </a:r>
            <a:r>
              <a:rPr lang="en-US" altLang="ko-KR" sz="2400" b="1" dirty="0">
                <a:solidFill>
                  <a:schemeClr val="accent2"/>
                </a:solidFill>
              </a:rPr>
              <a:t>(T</a:t>
            </a:r>
            <a:r>
              <a:rPr lang="ko-KR" altLang="en-US" sz="2400" b="1" dirty="0">
                <a:solidFill>
                  <a:schemeClr val="accent2"/>
                </a:solidFill>
              </a:rPr>
              <a:t>는 가변적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3. </a:t>
            </a:r>
            <a:r>
              <a:rPr lang="ko-KR" altLang="en-US" sz="2400" b="1" dirty="0">
                <a:solidFill>
                  <a:schemeClr val="accent2"/>
                </a:solidFill>
              </a:rPr>
              <a:t>문맥 의존성 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이전 특징을 기억하고 있다가 적절한 순간에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활용해야함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9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181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RNN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021585"/>
            <a:ext cx="795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RNN </a:t>
            </a:r>
            <a:r>
              <a:rPr lang="ko-KR" altLang="en-US" sz="2800" b="1" dirty="0">
                <a:solidFill>
                  <a:schemeClr val="accent2"/>
                </a:solidFill>
              </a:rPr>
              <a:t>구조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은닉층의 노드에서 활성화 함수를 통해 나온 결과값을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출력층</a:t>
            </a:r>
            <a:r>
              <a:rPr lang="ko-KR" altLang="en-US" sz="2400" b="1" dirty="0">
                <a:solidFill>
                  <a:schemeClr val="accent2"/>
                </a:solidFill>
              </a:rPr>
              <a:t> 방향으로도 보내면서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다시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은닉층</a:t>
            </a:r>
            <a:r>
              <a:rPr lang="ko-KR" altLang="en-US" sz="2400" b="1" dirty="0">
                <a:solidFill>
                  <a:schemeClr val="accent2"/>
                </a:solidFill>
              </a:rPr>
              <a:t> 노드의 다음 계산의 입력으로 보내는 특징을 가짐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B068D4-1C33-D602-E95B-E6FB7621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46" y="2925310"/>
            <a:ext cx="7472907" cy="344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5E85C6-24D1-AB09-45E7-F56598EFC79C}"/>
              </a:ext>
            </a:extLst>
          </p:cNvPr>
          <p:cNvSpPr txBox="1"/>
          <p:nvPr/>
        </p:nvSpPr>
        <p:spPr>
          <a:xfrm>
            <a:off x="892037" y="4596986"/>
            <a:ext cx="1310106" cy="341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dirty="0">
                <a:latin typeface="+mj-lt"/>
                <a:ea typeface="+mj-ea"/>
                <a:cs typeface="+mj-cs"/>
              </a:rPr>
              <a:t>메모리 셀</a:t>
            </a:r>
            <a:endParaRPr lang="en-US" altLang="ko-KR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141B1-A7F6-C558-1099-DB714C80AC34}"/>
              </a:ext>
            </a:extLst>
          </p:cNvPr>
          <p:cNvSpPr txBox="1"/>
          <p:nvPr/>
        </p:nvSpPr>
        <p:spPr>
          <a:xfrm>
            <a:off x="892037" y="6402546"/>
            <a:ext cx="1310106" cy="341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dirty="0">
                <a:latin typeface="+mj-lt"/>
                <a:ea typeface="+mj-ea"/>
                <a:cs typeface="+mj-cs"/>
              </a:rPr>
              <a:t>입력 벡터</a:t>
            </a:r>
            <a:endParaRPr lang="en-US" altLang="ko-KR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B57F2-E1A0-FAAE-0D89-885A4AC0C843}"/>
              </a:ext>
            </a:extLst>
          </p:cNvPr>
          <p:cNvSpPr txBox="1"/>
          <p:nvPr/>
        </p:nvSpPr>
        <p:spPr>
          <a:xfrm>
            <a:off x="892037" y="2761055"/>
            <a:ext cx="1310106" cy="341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dirty="0">
                <a:latin typeface="+mj-lt"/>
                <a:ea typeface="+mj-ea"/>
                <a:cs typeface="+mj-cs"/>
              </a:rPr>
              <a:t>출력 벡터</a:t>
            </a:r>
            <a:endParaRPr lang="en-US" altLang="ko-KR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2DF16-8045-FD63-3B22-9F32FB7F2D64}"/>
              </a:ext>
            </a:extLst>
          </p:cNvPr>
          <p:cNvSpPr txBox="1"/>
          <p:nvPr/>
        </p:nvSpPr>
        <p:spPr>
          <a:xfrm>
            <a:off x="6124437" y="4717000"/>
            <a:ext cx="1310106" cy="341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dirty="0">
                <a:latin typeface="+mj-lt"/>
                <a:ea typeface="+mj-ea"/>
                <a:cs typeface="+mj-cs"/>
              </a:rPr>
              <a:t>은닉 상태</a:t>
            </a:r>
            <a:endParaRPr lang="en-US" altLang="ko-KR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51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181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RNN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301617"/>
            <a:ext cx="795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은닉층의 은닉 상태는 은닉층의 모든 뉴런에 순환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 시점 별 뉴런 표현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352D07D-54C7-FC76-BE2A-8B763380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154238"/>
            <a:ext cx="8470298" cy="384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6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181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RNN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469057"/>
            <a:ext cx="795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다양한 </a:t>
            </a:r>
            <a:r>
              <a:rPr lang="en-US" altLang="ko-KR" sz="2800" b="1" dirty="0">
                <a:solidFill>
                  <a:schemeClr val="accent2"/>
                </a:solidFill>
              </a:rPr>
              <a:t>RNN </a:t>
            </a:r>
            <a:r>
              <a:rPr lang="ko-KR" altLang="en-US" sz="2800" b="1" dirty="0">
                <a:solidFill>
                  <a:schemeClr val="accent2"/>
                </a:solidFill>
              </a:rPr>
              <a:t>형태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93A7BD-FE2C-2096-ECAC-42BB1B8B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" y="2206285"/>
            <a:ext cx="8193071" cy="25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6646</TotalTime>
  <Words>595</Words>
  <Application>Microsoft Office PowerPoint</Application>
  <PresentationFormat>화면 슬라이드 쇼(4:3)</PresentationFormat>
  <Paragraphs>102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Calibri Light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김승한</cp:lastModifiedBy>
  <cp:revision>57</cp:revision>
  <dcterms:created xsi:type="dcterms:W3CDTF">2015-01-21T11:35:38Z</dcterms:created>
  <dcterms:modified xsi:type="dcterms:W3CDTF">2023-08-16T14:18:41Z</dcterms:modified>
</cp:coreProperties>
</file>