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326" r:id="rId3"/>
    <p:sldId id="321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9" r:id="rId15"/>
    <p:sldId id="338" r:id="rId16"/>
    <p:sldId id="340" r:id="rId17"/>
    <p:sldId id="341" r:id="rId18"/>
    <p:sldId id="342" r:id="rId19"/>
    <p:sldId id="343" r:id="rId20"/>
    <p:sldId id="337" r:id="rId21"/>
    <p:sldId id="28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67" autoAdjust="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2FA3D-F479-407D-9E77-DBC1305B2269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6630F-938B-4A74-B116-2EF033CFE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710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Contribution</a:t>
            </a:r>
            <a:r>
              <a:rPr lang="ko-KR" altLang="en-US" dirty="0"/>
              <a:t>과 </a:t>
            </a:r>
            <a:r>
              <a:rPr lang="en-US" altLang="ko-KR" dirty="0"/>
              <a:t>Main idea</a:t>
            </a:r>
            <a:r>
              <a:rPr lang="ko-KR" altLang="en-US" dirty="0"/>
              <a:t>는 분리</a:t>
            </a:r>
            <a:r>
              <a:rPr lang="en-US" altLang="ko-KR" dirty="0"/>
              <a:t>. </a:t>
            </a:r>
            <a:r>
              <a:rPr lang="ko-KR" altLang="en-US" dirty="0"/>
              <a:t>논문의 요약을 맨 처음</a:t>
            </a:r>
            <a:r>
              <a:rPr lang="en-US" altLang="ko-KR" dirty="0"/>
              <a:t>, </a:t>
            </a:r>
            <a:r>
              <a:rPr lang="ko-KR" altLang="en-US" dirty="0"/>
              <a:t>그 다음에 배경 지식</a:t>
            </a:r>
            <a:r>
              <a:rPr lang="en-US" altLang="ko-KR" dirty="0"/>
              <a:t>, </a:t>
            </a:r>
            <a:r>
              <a:rPr lang="ko-KR" altLang="en-US" dirty="0"/>
              <a:t>그 다음 조사 과정에서 문제 제기</a:t>
            </a:r>
            <a:r>
              <a:rPr lang="en-US" altLang="ko-KR" dirty="0"/>
              <a:t>, </a:t>
            </a:r>
            <a:r>
              <a:rPr lang="ko-KR" altLang="en-US" dirty="0"/>
              <a:t>방법론</a:t>
            </a:r>
            <a:r>
              <a:rPr lang="en-US" altLang="ko-KR" dirty="0"/>
              <a:t>, </a:t>
            </a:r>
            <a:r>
              <a:rPr lang="ko-KR" altLang="en-US" dirty="0"/>
              <a:t>항목들</a:t>
            </a:r>
            <a:r>
              <a:rPr lang="en-US" altLang="ko-KR" dirty="0"/>
              <a:t>, </a:t>
            </a:r>
            <a:r>
              <a:rPr lang="ko-KR" altLang="en-US" dirty="0"/>
              <a:t>조사 결과</a:t>
            </a:r>
            <a:r>
              <a:rPr lang="en-US" altLang="ko-KR" dirty="0"/>
              <a:t>(</a:t>
            </a:r>
            <a:r>
              <a:rPr lang="ko-KR" altLang="en-US" dirty="0"/>
              <a:t>권고 사항</a:t>
            </a:r>
            <a:r>
              <a:rPr lang="en-US" altLang="ko-KR" dirty="0"/>
              <a:t>) </a:t>
            </a:r>
            <a:r>
              <a:rPr lang="ko-KR" altLang="en-US" dirty="0"/>
              <a:t>순으로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6630F-938B-4A74-B116-2EF033CFE54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8749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6630F-938B-4A74-B116-2EF033CFE54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596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6630F-938B-4A74-B116-2EF033CFE54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569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6630F-938B-4A74-B116-2EF033CFE54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861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6630F-938B-4A74-B116-2EF033CFE54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678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6630F-938B-4A74-B116-2EF033CFE54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367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6630F-938B-4A74-B116-2EF033CFE54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506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6630F-938B-4A74-B116-2EF033CFE54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953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6630F-938B-4A74-B116-2EF033CFE54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033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Cognition</a:t>
            </a:r>
            <a:r>
              <a:rPr lang="ko-KR" altLang="en-US" dirty="0"/>
              <a:t>에서 가장 흔히 사용되는 모델은 </a:t>
            </a:r>
            <a:r>
              <a:rPr lang="en-US" altLang="ko-KR" dirty="0"/>
              <a:t>arousal, valence </a:t>
            </a:r>
            <a:r>
              <a:rPr lang="ko-KR" altLang="en-US" dirty="0"/>
              <a:t>두 개만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6630F-938B-4A74-B116-2EF033CFE54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482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6630F-938B-4A74-B116-2EF033CFE54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258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delta</a:t>
            </a:r>
            <a:r>
              <a:rPr lang="ko-KR" altLang="en-US" dirty="0"/>
              <a:t>는 깊은 수면</a:t>
            </a:r>
            <a:r>
              <a:rPr lang="en-US" altLang="ko-KR" dirty="0"/>
              <a:t>(</a:t>
            </a:r>
            <a:r>
              <a:rPr lang="ko-KR" altLang="en-US" dirty="0"/>
              <a:t>무의식</a:t>
            </a:r>
            <a:r>
              <a:rPr lang="en-US" altLang="ko-KR" dirty="0"/>
              <a:t>), theta</a:t>
            </a:r>
            <a:r>
              <a:rPr lang="ko-KR" altLang="en-US" dirty="0"/>
              <a:t>는 정서 안정 혹은 수면</a:t>
            </a:r>
            <a:r>
              <a:rPr lang="en-US" altLang="ko-KR" dirty="0"/>
              <a:t>, </a:t>
            </a:r>
            <a:r>
              <a:rPr lang="ko-KR" altLang="en-US" dirty="0"/>
              <a:t>기억력 집중력</a:t>
            </a:r>
            <a:r>
              <a:rPr lang="en-US" altLang="ko-KR" dirty="0"/>
              <a:t>(</a:t>
            </a:r>
            <a:r>
              <a:rPr lang="ko-KR" altLang="en-US" dirty="0"/>
              <a:t>잠재의식</a:t>
            </a:r>
            <a:r>
              <a:rPr lang="en-US" altLang="ko-KR" dirty="0"/>
              <a:t>), alpha</a:t>
            </a:r>
            <a:r>
              <a:rPr lang="ko-KR" altLang="en-US" dirty="0"/>
              <a:t>는 편안한 상태일수록 진폭이 증가</a:t>
            </a:r>
            <a:r>
              <a:rPr lang="en-US" altLang="ko-KR" dirty="0"/>
              <a:t>, </a:t>
            </a:r>
            <a:r>
              <a:rPr lang="ko-KR" altLang="en-US" dirty="0"/>
              <a:t>물체 주시나 정신적 흥분 시 </a:t>
            </a:r>
            <a:r>
              <a:rPr lang="ko-KR" altLang="en-US" dirty="0" err="1"/>
              <a:t>알파파</a:t>
            </a:r>
            <a:r>
              <a:rPr lang="ko-KR" altLang="en-US" dirty="0"/>
              <a:t> 억제</a:t>
            </a:r>
            <a:r>
              <a:rPr lang="en-US" altLang="ko-KR" dirty="0"/>
              <a:t>(</a:t>
            </a:r>
            <a:r>
              <a:rPr lang="ko-KR" altLang="en-US" dirty="0"/>
              <a:t>알파 저지</a:t>
            </a:r>
            <a:r>
              <a:rPr lang="en-US" altLang="ko-KR" dirty="0"/>
              <a:t>), beta</a:t>
            </a:r>
            <a:r>
              <a:rPr lang="ko-KR" altLang="en-US" dirty="0"/>
              <a:t>는 모든 의식 활동</a:t>
            </a:r>
            <a:r>
              <a:rPr lang="en-US" altLang="ko-KR" dirty="0"/>
              <a:t>, </a:t>
            </a:r>
            <a:r>
              <a:rPr lang="ko-KR" altLang="en-US" dirty="0"/>
              <a:t>특히 불안 긴장</a:t>
            </a:r>
            <a:r>
              <a:rPr lang="en-US" altLang="ko-KR" dirty="0"/>
              <a:t>, gamma</a:t>
            </a:r>
            <a:r>
              <a:rPr lang="ko-KR" altLang="en-US" dirty="0"/>
              <a:t>는 정서적으로 더 초조한 상태</a:t>
            </a:r>
            <a:r>
              <a:rPr lang="en-US" altLang="ko-KR" dirty="0"/>
              <a:t>, </a:t>
            </a:r>
            <a:r>
              <a:rPr lang="ko-KR" altLang="en-US" dirty="0"/>
              <a:t>추리</a:t>
            </a:r>
            <a:r>
              <a:rPr lang="en-US" altLang="ko-KR" dirty="0"/>
              <a:t>, </a:t>
            </a:r>
            <a:r>
              <a:rPr lang="ko-KR" altLang="en-US" dirty="0"/>
              <a:t>판단 같은 고도의 인지 정보 처리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6630F-938B-4A74-B116-2EF033CFE54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122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두개골의 </a:t>
            </a:r>
            <a:r>
              <a:rPr lang="ko-KR" altLang="en-US" dirty="0" err="1"/>
              <a:t>앞뒤좌우는</a:t>
            </a:r>
            <a:r>
              <a:rPr lang="ko-KR" altLang="en-US" dirty="0"/>
              <a:t> 모두 </a:t>
            </a:r>
            <a:r>
              <a:rPr lang="en-US" altLang="ko-KR" dirty="0"/>
              <a:t>10 </a:t>
            </a:r>
            <a:r>
              <a:rPr lang="ko-KR" altLang="en-US" dirty="0"/>
              <a:t>혹은 </a:t>
            </a:r>
            <a:r>
              <a:rPr lang="en-US" altLang="ko-KR" dirty="0"/>
              <a:t>20 </a:t>
            </a:r>
            <a:r>
              <a:rPr lang="ko-KR" altLang="en-US" dirty="0"/>
              <a:t>거리</a:t>
            </a:r>
            <a:r>
              <a:rPr lang="en-US" altLang="ko-KR" dirty="0"/>
              <a:t>, </a:t>
            </a:r>
            <a:r>
              <a:rPr lang="ko-KR" altLang="en-US" dirty="0"/>
              <a:t>빈 공간에 전극이 추가로 채워질 수 있음  각 글자는 각 </a:t>
            </a:r>
            <a:r>
              <a:rPr lang="en-US" altLang="ko-KR" dirty="0"/>
              <a:t>lobe </a:t>
            </a:r>
            <a:r>
              <a:rPr lang="ko-KR" altLang="en-US" dirty="0"/>
              <a:t>식별</a:t>
            </a:r>
            <a:r>
              <a:rPr lang="en-US" altLang="ko-KR" dirty="0"/>
              <a:t>, </a:t>
            </a:r>
            <a:r>
              <a:rPr lang="ko-KR" altLang="en-US" dirty="0"/>
              <a:t>숫자는 </a:t>
            </a:r>
            <a:r>
              <a:rPr lang="ko-KR" altLang="en-US" dirty="0" err="1"/>
              <a:t>반구체</a:t>
            </a:r>
            <a:r>
              <a:rPr lang="ko-KR" altLang="en-US" dirty="0"/>
              <a:t> 좌표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6630F-938B-4A74-B116-2EF033CFE54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043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뇌의 전기적 활동에서 일어나는 변화를 평가하는 방법들</a:t>
            </a:r>
            <a:endParaRPr lang="en-US" altLang="ko-KR" dirty="0"/>
          </a:p>
          <a:p>
            <a:r>
              <a:rPr lang="en-US" altLang="ko-KR" dirty="0"/>
              <a:t>SCP</a:t>
            </a:r>
            <a:r>
              <a:rPr lang="ko-KR" altLang="en-US" dirty="0"/>
              <a:t>는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피질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I, II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층으로 들어오는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상행성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입력의 동기정도와 세기에 따라 변화하는 신호</a:t>
            </a:r>
            <a:endParaRPr lang="en-US" altLang="ko-KR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r>
              <a:rPr lang="en-US" altLang="ko-KR" b="0" i="0" u="none" strike="noStrike" dirty="0">
                <a:effectLst/>
                <a:latin typeface="Söhne"/>
              </a:rPr>
              <a:t>SCPs are slow voltage shifts recorded over sensorimotor or frontal cortical areas</a:t>
            </a:r>
          </a:p>
          <a:p>
            <a:endParaRPr lang="en-US" altLang="ko-KR" b="0" i="0" u="none" strike="noStrike" dirty="0">
              <a:effectLst/>
              <a:latin typeface="Söhne"/>
            </a:endParaRPr>
          </a:p>
          <a:p>
            <a:r>
              <a:rPr lang="en-US" altLang="ko-KR" b="0" i="0" u="none" strike="noStrike" dirty="0">
                <a:effectLst/>
                <a:latin typeface="Söhne"/>
              </a:rPr>
              <a:t>SEP</a:t>
            </a:r>
            <a:r>
              <a:rPr lang="ko-KR" altLang="en-US" b="0" i="0" u="none" strike="noStrike" dirty="0">
                <a:effectLst/>
                <a:latin typeface="Söhne"/>
              </a:rPr>
              <a:t>는 감각 자극 이후의 전위차 신호</a:t>
            </a:r>
            <a:r>
              <a:rPr lang="en-US" altLang="ko-KR" b="0" i="0" u="none" strike="noStrike" dirty="0">
                <a:effectLst/>
                <a:latin typeface="Söhne"/>
              </a:rPr>
              <a:t>, EVP</a:t>
            </a:r>
            <a:r>
              <a:rPr lang="ko-KR" altLang="en-US" b="0" i="0" u="none" strike="noStrike" dirty="0">
                <a:effectLst/>
                <a:latin typeface="Söhne"/>
              </a:rPr>
              <a:t>는 자극 이후 반응에 대한 시간과 전위차가 초점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6630F-938B-4A74-B116-2EF033CFE54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833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ERD/ERS</a:t>
            </a:r>
            <a:r>
              <a:rPr lang="ko-KR" altLang="en-US" dirty="0"/>
              <a:t>는 특정 주파수 대역에서 파워의 변화가 초점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6630F-938B-4A74-B116-2EF033CFE54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428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6630F-938B-4A74-B116-2EF033CFE54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903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6630F-938B-4A74-B116-2EF033CFE54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521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B3CF1-BDAD-3C45-AB0D-3A452A004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4A8D3F-8D69-751A-A520-FC5568360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8F839E-6B27-C34F-0AB9-83729B6A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917B-1D42-407A-A659-8BA341548AE2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16ADE1-7FDD-2008-3133-AE9EB7CE4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7F6A8B-957F-F5B3-FFD0-FD167DBE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F4F4-AFB4-486A-8F2C-CE99FE712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99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6D36E-35B2-4732-8590-49574CD6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C30098-7C5D-48B1-9D96-E8C845BB3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055716-EB1B-F636-F680-2153320DB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917B-1D42-407A-A659-8BA341548AE2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482254-D62D-C15D-302F-AE8D777B0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BE35D-0B14-AE76-81B8-429A0F1A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F4F4-AFB4-486A-8F2C-CE99FE712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09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E81C88-1079-8732-B3DE-729CDCBEAD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C77775-0B85-DC56-2EED-AEFCC76A8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CACC85-76E7-A104-158C-E302E938F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917B-1D42-407A-A659-8BA341548AE2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623F8-203E-704D-856B-42004EC7A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177BCF-94E5-5D40-E111-23BFAFBF1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F4F4-AFB4-486A-8F2C-CE99FE712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38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24318-117C-177B-EE01-4EA8297A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F6D91B-5E00-8CFF-4C2F-D4FF8BE39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83B7C-35ED-E965-3684-4C48E0A71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917B-1D42-407A-A659-8BA341548AE2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BF1468-2B6F-FDF4-D24F-CDD0B9E30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1C716E-D1BE-AC65-05CE-BC9531FC8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F4F4-AFB4-486A-8F2C-CE99FE712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29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DFB84-8C39-C228-AEEB-88F4F91C3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6FF9D9-9086-8C2A-445C-470380AA9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24C8DB-9B6C-5BA3-3E7F-2B968479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917B-1D42-407A-A659-8BA341548AE2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3B50C8-FBED-939A-416C-5CEA32E7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2420C3-9BAD-E144-E063-1D57BAC1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F4F4-AFB4-486A-8F2C-CE99FE712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92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9ACDC-5215-484B-EBD7-F29D1EF6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B7549F-E1D8-8C76-1FDB-1BAF40039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EA4FC9-63C2-7F83-5156-6536B0A6B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D00005-D72A-549A-7E6A-B08EF707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917B-1D42-407A-A659-8BA341548AE2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414ED2-0BCA-05EC-5F76-6F5DD6D2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D029EA-BD94-E604-10C4-AF161AD7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F4F4-AFB4-486A-8F2C-CE99FE712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61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315C8-4CAE-4B4F-2CBB-43CCD0871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101DD0-66D6-9810-BF32-942E1CBDF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307E1D-DB77-8ABF-60B7-66E19CDD6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B3C633-2016-8F43-8F71-16F92830B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7DF5A8-E46C-7899-3609-B1E9E36F1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4BA4CE-1022-80B4-684D-BC59B07DF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917B-1D42-407A-A659-8BA341548AE2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4FBE11-88C7-ED1F-4176-1193DAD88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0EBD35-D22E-5BB4-C39B-4F262E03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F4F4-AFB4-486A-8F2C-CE99FE712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12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0BAD8-09DD-6F5C-7080-16ECE332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F5F1C9-A7C6-44E2-098B-70F1722F8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917B-1D42-407A-A659-8BA341548AE2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D01916-01D0-3363-6962-71E6A1022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75F180-5D8D-2A01-C9B7-BA961A1A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F4F4-AFB4-486A-8F2C-CE99FE712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76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DB8537-0775-6F38-85E4-0B20A9FD6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917B-1D42-407A-A659-8BA341548AE2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58D9B1-C704-DAD6-F373-2C4226794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0E0B4B-BE93-45EA-3B16-98BD020A4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F4F4-AFB4-486A-8F2C-CE99FE712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008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7A625-F6FA-F105-EC67-CDDFDF62A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10EF4B-E8F5-12A3-1400-13A2700F0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92AFB9-7E22-5F0F-A1F9-D3046890D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AD6F7A-1C3C-2DA1-92E8-FA29A0ECA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917B-1D42-407A-A659-8BA341548AE2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F0FD9B-1097-C93D-5102-366E87F4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ABE0B7-8E45-ED6C-3972-E5B08D2AA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F4F4-AFB4-486A-8F2C-CE99FE712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65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AD658-67DA-5D96-FBD6-2FCB73374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214EFF-C7F2-4E3D-A086-BE6A42C0E6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7EA020-947D-21D4-8BE7-899A06162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9D9E8A-FDC0-C92D-19CB-987A9E2FF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917B-1D42-407A-A659-8BA341548AE2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3A2016-4153-954E-0D7C-86EBA37D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F62D27-582E-4BD4-3888-8C8A46A96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F4F4-AFB4-486A-8F2C-CE99FE712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2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E59784-D0BA-9C9A-1049-FA72E83B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CA94D7-34CC-189F-1FA4-958AAC45A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301B0C-18CA-F0B9-6CCB-12489B496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D917B-1D42-407A-A659-8BA341548AE2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75AC1D-1868-D323-EB73-2BBC8306A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6B023D-3D61-118F-878A-0F98F1096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BF4F4-AFB4-486A-8F2C-CE99FE712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57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axtha.com/Product.asp?x=2&amp;y=17&amp;z=29&amp;infid=155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28B28-2D0E-FD51-ABF0-FAAB9EBCE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717" y="2272214"/>
            <a:ext cx="10760566" cy="1446550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4400" dirty="0"/>
              <a:t>Emotions Recognition Using EEG Signals: A Survey</a:t>
            </a:r>
            <a:endParaRPr lang="ko-KR" altLang="en-US" sz="44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5472005-5790-CBDF-7EC9-E060209238C3}"/>
              </a:ext>
            </a:extLst>
          </p:cNvPr>
          <p:cNvSpPr txBox="1">
            <a:spLocks/>
          </p:cNvSpPr>
          <p:nvPr/>
        </p:nvSpPr>
        <p:spPr>
          <a:xfrm>
            <a:off x="1155510" y="3953175"/>
            <a:ext cx="9880980" cy="1128963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400" dirty="0"/>
              <a:t>2023-Aug-25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12191453 </a:t>
            </a:r>
            <a:r>
              <a:rPr lang="ko-KR" altLang="en-US" sz="2400" dirty="0"/>
              <a:t>김승한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08489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F096996-11D1-CFBE-E4E6-7EFBFD5F87F3}"/>
              </a:ext>
            </a:extLst>
          </p:cNvPr>
          <p:cNvCxnSpPr>
            <a:cxnSpLocks/>
          </p:cNvCxnSpPr>
          <p:nvPr/>
        </p:nvCxnSpPr>
        <p:spPr>
          <a:xfrm>
            <a:off x="0" y="847023"/>
            <a:ext cx="9918700" cy="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413CB89-AF10-E988-881C-233CF1DC61C4}"/>
              </a:ext>
            </a:extLst>
          </p:cNvPr>
          <p:cNvSpPr txBox="1"/>
          <p:nvPr/>
        </p:nvSpPr>
        <p:spPr>
          <a:xfrm>
            <a:off x="600734" y="1004592"/>
            <a:ext cx="112737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ERD/ERS(Event-Related De/Synchronizations)</a:t>
            </a:r>
          </a:p>
          <a:p>
            <a:pPr marL="360000"/>
            <a:r>
              <a:rPr lang="en-US" altLang="ko-KR" sz="2400" dirty="0"/>
              <a:t>- the evaluation of power changes within speciﬁed frequency bands with a high temporal resolution</a:t>
            </a:r>
          </a:p>
          <a:p>
            <a:pPr marL="360000"/>
            <a:r>
              <a:rPr lang="en-US" altLang="ko-KR" sz="2400" dirty="0"/>
              <a:t>-</a:t>
            </a:r>
            <a:r>
              <a:rPr lang="ko-KR" altLang="en-US" sz="2400" dirty="0"/>
              <a:t> </a:t>
            </a:r>
            <a:r>
              <a:rPr lang="en-US" altLang="ko-KR" sz="2400" dirty="0"/>
              <a:t>ERS: when power increased after the stimulus</a:t>
            </a:r>
          </a:p>
          <a:p>
            <a:pPr marL="360000"/>
            <a:r>
              <a:rPr lang="en-US" altLang="ko-KR" sz="2400" dirty="0"/>
              <a:t>- ERD: when power decreased after the stimulus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2165C6-CBFC-D50A-1FDB-EF87D07E2C64}"/>
              </a:ext>
            </a:extLst>
          </p:cNvPr>
          <p:cNvSpPr txBox="1"/>
          <p:nvPr/>
        </p:nvSpPr>
        <p:spPr>
          <a:xfrm>
            <a:off x="82923" y="110650"/>
            <a:ext cx="3256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/>
              <a:t>BackGround</a:t>
            </a:r>
            <a:r>
              <a:rPr lang="en-US" altLang="ko-KR" sz="3200" dirty="0"/>
              <a:t>  </a:t>
            </a:r>
            <a:r>
              <a:rPr lang="en-US" altLang="ko-KR" sz="2400" dirty="0"/>
              <a:t>EEG</a:t>
            </a:r>
            <a:endParaRPr lang="ko-KR" altLang="en-US" sz="2400" dirty="0"/>
          </a:p>
        </p:txBody>
      </p:sp>
      <p:pic>
        <p:nvPicPr>
          <p:cNvPr id="2050" name="Picture 2" descr="A Generalized Framework for Quantifying the Dynamics of EEG Event-Related  Desynchronization (ERD)">
            <a:extLst>
              <a:ext uri="{FF2B5EF4-FFF2-40B4-BE49-F238E27FC236}">
                <a16:creationId xmlns:a16="http://schemas.microsoft.com/office/drawing/2014/main" id="{6F1FF136-1E4B-17AE-5324-24B12157C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2943584"/>
            <a:ext cx="4895850" cy="341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958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F096996-11D1-CFBE-E4E6-7EFBFD5F87F3}"/>
              </a:ext>
            </a:extLst>
          </p:cNvPr>
          <p:cNvCxnSpPr>
            <a:cxnSpLocks/>
          </p:cNvCxnSpPr>
          <p:nvPr/>
        </p:nvCxnSpPr>
        <p:spPr>
          <a:xfrm>
            <a:off x="0" y="847023"/>
            <a:ext cx="9918700" cy="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413CB89-AF10-E988-881C-233CF1DC61C4}"/>
              </a:ext>
            </a:extLst>
          </p:cNvPr>
          <p:cNvSpPr txBox="1"/>
          <p:nvPr/>
        </p:nvSpPr>
        <p:spPr>
          <a:xfrm>
            <a:off x="600734" y="1004592"/>
            <a:ext cx="112737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The brain correlated with emotional activity</a:t>
            </a:r>
          </a:p>
          <a:p>
            <a:r>
              <a:rPr lang="en-US" altLang="ko-KR" sz="2400" dirty="0"/>
              <a:t>- The frontal and parietal lobes are the most informative about the emotional states, while the alpha, gamma and beta waves appear to be the most discriminative</a:t>
            </a:r>
          </a:p>
          <a:p>
            <a:r>
              <a:rPr lang="en-US" altLang="ko-KR" sz="2400" dirty="0"/>
              <a:t>The gender-related findings</a:t>
            </a:r>
          </a:p>
          <a:p>
            <a:r>
              <a:rPr lang="en-US" altLang="ko-KR" sz="2400" dirty="0"/>
              <a:t>- women are more emotional than men, which suggests possible gender-related neural responses to emotional stimuli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2165C6-CBFC-D50A-1FDB-EF87D07E2C64}"/>
              </a:ext>
            </a:extLst>
          </p:cNvPr>
          <p:cNvSpPr txBox="1"/>
          <p:nvPr/>
        </p:nvSpPr>
        <p:spPr>
          <a:xfrm>
            <a:off x="82923" y="110650"/>
            <a:ext cx="5749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/>
              <a:t>BackGround</a:t>
            </a:r>
            <a:r>
              <a:rPr lang="en-US" altLang="ko-KR" sz="3200" dirty="0"/>
              <a:t>  </a:t>
            </a:r>
            <a:r>
              <a:rPr lang="en-US" altLang="ko-KR" sz="2400" dirty="0"/>
              <a:t>Emotions in the brain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2811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F096996-11D1-CFBE-E4E6-7EFBFD5F87F3}"/>
              </a:ext>
            </a:extLst>
          </p:cNvPr>
          <p:cNvCxnSpPr>
            <a:cxnSpLocks/>
          </p:cNvCxnSpPr>
          <p:nvPr/>
        </p:nvCxnSpPr>
        <p:spPr>
          <a:xfrm>
            <a:off x="0" y="847023"/>
            <a:ext cx="9918700" cy="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413CB89-AF10-E988-881C-233CF1DC61C4}"/>
              </a:ext>
            </a:extLst>
          </p:cNvPr>
          <p:cNvSpPr txBox="1"/>
          <p:nvPr/>
        </p:nvSpPr>
        <p:spPr>
          <a:xfrm>
            <a:off x="600734" y="1004592"/>
            <a:ext cx="112737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Collect the papers for the survey: : </a:t>
            </a:r>
            <a:r>
              <a:rPr lang="en-US" altLang="ko-KR" sz="2400" dirty="0" err="1"/>
              <a:t>EEG+Emotions+Recognition</a:t>
            </a:r>
            <a:r>
              <a:rPr lang="en-US" altLang="ko-KR" sz="2400" dirty="0"/>
              <a:t> and </a:t>
            </a:r>
            <a:r>
              <a:rPr lang="en-US" altLang="ko-KR" sz="2400" dirty="0" err="1"/>
              <a:t>EEG+Emotions+Identification</a:t>
            </a:r>
            <a:r>
              <a:rPr lang="en-US" altLang="ko-KR" sz="2400" dirty="0"/>
              <a:t> between 2009 and 2016</a:t>
            </a:r>
          </a:p>
          <a:p>
            <a:r>
              <a:rPr lang="en-US" altLang="ko-KR" sz="2400" dirty="0"/>
              <a:t>-&gt; 155 papers</a:t>
            </a:r>
          </a:p>
          <a:p>
            <a:r>
              <a:rPr lang="en-US" altLang="ko-KR" sz="2400" dirty="0"/>
              <a:t>2. grouped by author and then removed those that were incremental contributions</a:t>
            </a:r>
          </a:p>
          <a:p>
            <a:r>
              <a:rPr lang="en-US" altLang="ko-KR" sz="2400" dirty="0"/>
              <a:t>-&gt; 142 papers</a:t>
            </a:r>
          </a:p>
          <a:p>
            <a:r>
              <a:rPr lang="en-US" altLang="ko-KR" sz="2400" dirty="0"/>
              <a:t>3. analyzed the quality of the papers, by considering the number of citations</a:t>
            </a:r>
          </a:p>
          <a:p>
            <a:r>
              <a:rPr lang="en-US" altLang="ko-KR" sz="2400" dirty="0"/>
              <a:t>-&gt; 88 papers</a:t>
            </a:r>
          </a:p>
          <a:p>
            <a:r>
              <a:rPr lang="en-US" altLang="ko-KR" sz="2400" dirty="0"/>
              <a:t>4. analyzed the content and novelty of each of the papers below the threshold</a:t>
            </a:r>
          </a:p>
          <a:p>
            <a:r>
              <a:rPr lang="en-US" altLang="ko-KR" sz="2400" dirty="0"/>
              <a:t>-&gt; 99 papers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2165C6-CBFC-D50A-1FDB-EF87D07E2C64}"/>
              </a:ext>
            </a:extLst>
          </p:cNvPr>
          <p:cNvSpPr txBox="1"/>
          <p:nvPr/>
        </p:nvSpPr>
        <p:spPr>
          <a:xfrm>
            <a:off x="82923" y="110650"/>
            <a:ext cx="3213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Research  </a:t>
            </a:r>
            <a:r>
              <a:rPr lang="en-US" altLang="ko-KR" sz="2400" dirty="0"/>
              <a:t>Method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2701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F096996-11D1-CFBE-E4E6-7EFBFD5F87F3}"/>
              </a:ext>
            </a:extLst>
          </p:cNvPr>
          <p:cNvCxnSpPr>
            <a:cxnSpLocks/>
          </p:cNvCxnSpPr>
          <p:nvPr/>
        </p:nvCxnSpPr>
        <p:spPr>
          <a:xfrm>
            <a:off x="0" y="847023"/>
            <a:ext cx="9918700" cy="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413CB89-AF10-E988-881C-233CF1DC61C4}"/>
              </a:ext>
            </a:extLst>
          </p:cNvPr>
          <p:cNvSpPr txBox="1"/>
          <p:nvPr/>
        </p:nvSpPr>
        <p:spPr>
          <a:xfrm>
            <a:off x="600734" y="1004592"/>
            <a:ext cx="112737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Recommendations to avoid common pitfalls in this area of research</a:t>
            </a:r>
          </a:p>
          <a:p>
            <a:r>
              <a:rPr lang="en-US" altLang="ko-KR" sz="2400" dirty="0"/>
              <a:t>- The recognition of emotions through EEG requires knowledge from different areas</a:t>
            </a:r>
          </a:p>
          <a:p>
            <a:r>
              <a:rPr lang="en-US" altLang="ko-KR" sz="2400" dirty="0"/>
              <a:t>- This is a highly interdisciplinary ﬁeld that is difﬁcult to perform</a:t>
            </a:r>
          </a:p>
          <a:p>
            <a:r>
              <a:rPr lang="en-US" altLang="ko-KR" sz="2400" dirty="0"/>
              <a:t>- the common pitfalls enumerated in this section mainly occur in interdisciplinary regions</a:t>
            </a:r>
          </a:p>
          <a:p>
            <a:endParaRPr lang="en-US" altLang="ko-KR" sz="2400" dirty="0"/>
          </a:p>
          <a:p>
            <a:r>
              <a:rPr lang="en-US" altLang="ko-KR" sz="2400" dirty="0"/>
              <a:t>Recommendations</a:t>
            </a:r>
          </a:p>
          <a:p>
            <a:r>
              <a:rPr lang="en-US" altLang="ko-KR" sz="2400" dirty="0"/>
              <a:t>1. Deﬁne  your  state  of  interest  and ground  truth</a:t>
            </a:r>
          </a:p>
          <a:p>
            <a:r>
              <a:rPr lang="en-US" altLang="ko-KR" sz="2400" dirty="0"/>
              <a:t>2. Connect  your  state  of  interest  to neurophysiology</a:t>
            </a:r>
          </a:p>
          <a:p>
            <a:r>
              <a:rPr lang="en-US" altLang="ko-KR" sz="2400" dirty="0"/>
              <a:t>3. Eliminate confounding factors (or at least, do not ignore them)</a:t>
            </a:r>
          </a:p>
          <a:p>
            <a:r>
              <a:rPr lang="en-US" altLang="ko-KR" sz="2400" dirty="0"/>
              <a:t>4. Adhere to good classiﬁcation practice</a:t>
            </a:r>
          </a:p>
          <a:p>
            <a:r>
              <a:rPr lang="en-US" altLang="ko-KR" sz="2400" dirty="0"/>
              <a:t>5. Provide insight into the cause of classiﬁcation success</a:t>
            </a:r>
          </a:p>
          <a:p>
            <a:r>
              <a:rPr lang="en-US" altLang="ko-KR" sz="2400" dirty="0"/>
              <a:t>6. Provide insight into the added value of using neurophysiology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2165C6-CBFC-D50A-1FDB-EF87D07E2C64}"/>
              </a:ext>
            </a:extLst>
          </p:cNvPr>
          <p:cNvSpPr txBox="1"/>
          <p:nvPr/>
        </p:nvSpPr>
        <p:spPr>
          <a:xfrm>
            <a:off x="82923" y="110650"/>
            <a:ext cx="4693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Research  </a:t>
            </a:r>
            <a:r>
              <a:rPr lang="en-US" altLang="ko-KR" sz="2400" dirty="0"/>
              <a:t>Recommendations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67420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F096996-11D1-CFBE-E4E6-7EFBFD5F87F3}"/>
              </a:ext>
            </a:extLst>
          </p:cNvPr>
          <p:cNvCxnSpPr>
            <a:cxnSpLocks/>
          </p:cNvCxnSpPr>
          <p:nvPr/>
        </p:nvCxnSpPr>
        <p:spPr>
          <a:xfrm>
            <a:off x="0" y="847023"/>
            <a:ext cx="9918700" cy="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413CB89-AF10-E988-881C-233CF1DC61C4}"/>
              </a:ext>
            </a:extLst>
          </p:cNvPr>
          <p:cNvSpPr txBox="1"/>
          <p:nvPr/>
        </p:nvSpPr>
        <p:spPr>
          <a:xfrm>
            <a:off x="600734" y="1004592"/>
            <a:ext cx="112737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Deﬁne  your  state  of  interest  and ground  truth</a:t>
            </a:r>
          </a:p>
          <a:p>
            <a:r>
              <a:rPr lang="en-US" altLang="ko-KR" sz="2400" dirty="0"/>
              <a:t>Concept</a:t>
            </a:r>
          </a:p>
          <a:p>
            <a:pPr marL="360000"/>
            <a:r>
              <a:rPr lang="en-US" altLang="ko-KR" sz="2400" dirty="0"/>
              <a:t>- clarify which are the mental states addressed by the authors, as well as discuss how it was addressed in previous studies and the deﬁnition in use</a:t>
            </a:r>
          </a:p>
          <a:p>
            <a:pPr marL="360000"/>
            <a:r>
              <a:rPr lang="en-US" altLang="ko-KR" sz="2400" dirty="0"/>
              <a:t>- connect the mental state of interest to its operationalization in the work, since it reﬂects what should be consider as ground truth</a:t>
            </a:r>
          </a:p>
          <a:p>
            <a:r>
              <a:rPr lang="en-US" altLang="ko-KR" sz="2400" dirty="0"/>
              <a:t>Problem</a:t>
            </a:r>
          </a:p>
          <a:p>
            <a:pPr marL="360000"/>
            <a:r>
              <a:rPr lang="en-US" altLang="ko-KR" sz="2400" dirty="0"/>
              <a:t>- some of the works only collect the signal data, assuming that the stimulus effectively elicited the emotions expected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2165C6-CBFC-D50A-1FDB-EF87D07E2C64}"/>
              </a:ext>
            </a:extLst>
          </p:cNvPr>
          <p:cNvSpPr txBox="1"/>
          <p:nvPr/>
        </p:nvSpPr>
        <p:spPr>
          <a:xfrm>
            <a:off x="82923" y="110650"/>
            <a:ext cx="4693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Research  </a:t>
            </a:r>
            <a:r>
              <a:rPr lang="en-US" altLang="ko-KR" sz="2400" dirty="0"/>
              <a:t>Recommendations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45997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F096996-11D1-CFBE-E4E6-7EFBFD5F87F3}"/>
              </a:ext>
            </a:extLst>
          </p:cNvPr>
          <p:cNvCxnSpPr>
            <a:cxnSpLocks/>
          </p:cNvCxnSpPr>
          <p:nvPr/>
        </p:nvCxnSpPr>
        <p:spPr>
          <a:xfrm>
            <a:off x="0" y="847023"/>
            <a:ext cx="9918700" cy="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413CB89-AF10-E988-881C-233CF1DC61C4}"/>
              </a:ext>
            </a:extLst>
          </p:cNvPr>
          <p:cNvSpPr txBox="1"/>
          <p:nvPr/>
        </p:nvSpPr>
        <p:spPr>
          <a:xfrm>
            <a:off x="600734" y="1004592"/>
            <a:ext cx="112737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Connect  your  state  of  interest  to neurophysiology</a:t>
            </a:r>
          </a:p>
          <a:p>
            <a:r>
              <a:rPr lang="en-US" altLang="ko-KR" sz="2400" dirty="0"/>
              <a:t>Concept</a:t>
            </a:r>
          </a:p>
          <a:p>
            <a:pPr marL="360000"/>
            <a:r>
              <a:rPr lang="en-US" altLang="ko-KR" sz="2400" dirty="0"/>
              <a:t>- connect a given psychological state to certain physiological signals</a:t>
            </a:r>
          </a:p>
          <a:p>
            <a:pPr marL="360000"/>
            <a:r>
              <a:rPr lang="en-US" altLang="ko-KR" sz="2400" dirty="0"/>
              <a:t>- formulate hypotheses about the way the neurophysiological measures  used are expected to vary with the mental state of interest</a:t>
            </a:r>
          </a:p>
          <a:p>
            <a:r>
              <a:rPr lang="en-US" altLang="ko-KR" sz="2400" dirty="0"/>
              <a:t>Problem</a:t>
            </a:r>
          </a:p>
          <a:p>
            <a:pPr marL="360000"/>
            <a:r>
              <a:rPr lang="en-US" altLang="ko-KR" sz="2400" dirty="0"/>
              <a:t>- extract the EEG features without providing any explanation of the relationship between the emotions they intend to recognize and the features they used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2165C6-CBFC-D50A-1FDB-EF87D07E2C64}"/>
              </a:ext>
            </a:extLst>
          </p:cNvPr>
          <p:cNvSpPr txBox="1"/>
          <p:nvPr/>
        </p:nvSpPr>
        <p:spPr>
          <a:xfrm>
            <a:off x="82923" y="110650"/>
            <a:ext cx="4693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Research  </a:t>
            </a:r>
            <a:r>
              <a:rPr lang="en-US" altLang="ko-KR" sz="2400" dirty="0"/>
              <a:t>Recommendations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86100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F096996-11D1-CFBE-E4E6-7EFBFD5F87F3}"/>
              </a:ext>
            </a:extLst>
          </p:cNvPr>
          <p:cNvCxnSpPr>
            <a:cxnSpLocks/>
          </p:cNvCxnSpPr>
          <p:nvPr/>
        </p:nvCxnSpPr>
        <p:spPr>
          <a:xfrm>
            <a:off x="0" y="847023"/>
            <a:ext cx="9918700" cy="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413CB89-AF10-E988-881C-233CF1DC61C4}"/>
              </a:ext>
            </a:extLst>
          </p:cNvPr>
          <p:cNvSpPr txBox="1"/>
          <p:nvPr/>
        </p:nvSpPr>
        <p:spPr>
          <a:xfrm>
            <a:off x="600734" y="1004592"/>
            <a:ext cx="112737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Eliminate confounding factors </a:t>
            </a:r>
          </a:p>
          <a:p>
            <a:r>
              <a:rPr lang="en-US" altLang="ko-KR" sz="2400" dirty="0"/>
              <a:t>Concept</a:t>
            </a:r>
          </a:p>
          <a:p>
            <a:pPr marL="360000"/>
            <a:r>
              <a:rPr lang="en-US" altLang="ko-KR" sz="2400" dirty="0"/>
              <a:t>- by properly design the study</a:t>
            </a:r>
          </a:p>
          <a:p>
            <a:pPr marL="360000"/>
            <a:r>
              <a:rPr lang="en-US" altLang="ko-KR" sz="2400" dirty="0"/>
              <a:t>- examine the data to verify their existence and, more importantly, to check if the neurophysiological variables vary with the mental state of interest or due to confounds</a:t>
            </a:r>
          </a:p>
          <a:p>
            <a:r>
              <a:rPr lang="en-US" altLang="ko-KR" sz="2400" dirty="0"/>
              <a:t>Problem</a:t>
            </a:r>
          </a:p>
          <a:p>
            <a:pPr marL="360000"/>
            <a:r>
              <a:rPr lang="en-US" altLang="ko-KR" sz="2400" dirty="0"/>
              <a:t>- less common is the veriﬁcation of the data to ﬁnd confounds and remove them if they exist</a:t>
            </a:r>
          </a:p>
          <a:p>
            <a:pPr marL="360000"/>
            <a:r>
              <a:rPr lang="en-US" altLang="ko-KR" sz="2400" dirty="0"/>
              <a:t>- researchers working with EEG signals apply artifact removal techniques </a:t>
            </a:r>
          </a:p>
          <a:p>
            <a:pPr marL="360000"/>
            <a:r>
              <a:rPr lang="en-US" altLang="ko-KR" sz="2400" dirty="0"/>
              <a:t>- authors believe there is no need to observe the data and to manually remove them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2165C6-CBFC-D50A-1FDB-EF87D07E2C64}"/>
              </a:ext>
            </a:extLst>
          </p:cNvPr>
          <p:cNvSpPr txBox="1"/>
          <p:nvPr/>
        </p:nvSpPr>
        <p:spPr>
          <a:xfrm>
            <a:off x="82923" y="110650"/>
            <a:ext cx="4693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Research  </a:t>
            </a:r>
            <a:r>
              <a:rPr lang="en-US" altLang="ko-KR" sz="2400" dirty="0"/>
              <a:t>Recommendations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5236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F096996-11D1-CFBE-E4E6-7EFBFD5F87F3}"/>
              </a:ext>
            </a:extLst>
          </p:cNvPr>
          <p:cNvCxnSpPr>
            <a:cxnSpLocks/>
          </p:cNvCxnSpPr>
          <p:nvPr/>
        </p:nvCxnSpPr>
        <p:spPr>
          <a:xfrm>
            <a:off x="0" y="847023"/>
            <a:ext cx="9918700" cy="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413CB89-AF10-E988-881C-233CF1DC61C4}"/>
              </a:ext>
            </a:extLst>
          </p:cNvPr>
          <p:cNvSpPr txBox="1"/>
          <p:nvPr/>
        </p:nvSpPr>
        <p:spPr>
          <a:xfrm>
            <a:off x="600734" y="1004592"/>
            <a:ext cx="112737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4. Adhere to good classiﬁcation practice </a:t>
            </a:r>
          </a:p>
          <a:p>
            <a:r>
              <a:rPr lang="en-US" altLang="ko-KR" sz="2400" dirty="0"/>
              <a:t>Concept</a:t>
            </a:r>
          </a:p>
          <a:p>
            <a:pPr marL="360000"/>
            <a:r>
              <a:rPr lang="en-US" altLang="ko-KR" sz="2400" dirty="0"/>
              <a:t>- the trained models are used to label unseen neurophysiological data</a:t>
            </a:r>
          </a:p>
          <a:p>
            <a:pPr marL="360000"/>
            <a:r>
              <a:rPr lang="en-US" altLang="ko-KR" sz="2400" dirty="0"/>
              <a:t>- by comparing the labels from the known and unseen data </a:t>
            </a:r>
          </a:p>
          <a:p>
            <a:r>
              <a:rPr lang="en-US" altLang="ko-KR" sz="2400" dirty="0"/>
              <a:t>Problem</a:t>
            </a:r>
          </a:p>
          <a:p>
            <a:pPr marL="360000"/>
            <a:r>
              <a:rPr lang="en-US" altLang="ko-KR" sz="2400" dirty="0"/>
              <a:t>- some authors do not provide any information about this, or use data from the same session/subject for training and testing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2165C6-CBFC-D50A-1FDB-EF87D07E2C64}"/>
              </a:ext>
            </a:extLst>
          </p:cNvPr>
          <p:cNvSpPr txBox="1"/>
          <p:nvPr/>
        </p:nvSpPr>
        <p:spPr>
          <a:xfrm>
            <a:off x="82923" y="110650"/>
            <a:ext cx="4693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Research  </a:t>
            </a:r>
            <a:r>
              <a:rPr lang="en-US" altLang="ko-KR" sz="2400" dirty="0"/>
              <a:t>Recommendations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73517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F096996-11D1-CFBE-E4E6-7EFBFD5F87F3}"/>
              </a:ext>
            </a:extLst>
          </p:cNvPr>
          <p:cNvCxnSpPr>
            <a:cxnSpLocks/>
          </p:cNvCxnSpPr>
          <p:nvPr/>
        </p:nvCxnSpPr>
        <p:spPr>
          <a:xfrm>
            <a:off x="0" y="847023"/>
            <a:ext cx="9918700" cy="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413CB89-AF10-E988-881C-233CF1DC61C4}"/>
              </a:ext>
            </a:extLst>
          </p:cNvPr>
          <p:cNvSpPr txBox="1"/>
          <p:nvPr/>
        </p:nvSpPr>
        <p:spPr>
          <a:xfrm>
            <a:off x="600734" y="1004592"/>
            <a:ext cx="112737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5. Provide insight into the cause of classiﬁcation success</a:t>
            </a:r>
          </a:p>
          <a:p>
            <a:r>
              <a:rPr lang="en-US" altLang="ko-KR" sz="2400" dirty="0"/>
              <a:t>Concept</a:t>
            </a:r>
          </a:p>
          <a:p>
            <a:pPr marL="360000"/>
            <a:r>
              <a:rPr lang="en-US" altLang="ko-KR" sz="2400" dirty="0"/>
              <a:t>- present information about the way the neurophysiological processes underlying the different features (and combinations of features) differ </a:t>
            </a:r>
          </a:p>
          <a:p>
            <a:r>
              <a:rPr lang="en-US" altLang="ko-KR" sz="2400" dirty="0"/>
              <a:t>Problem</a:t>
            </a:r>
          </a:p>
          <a:p>
            <a:pPr marL="360000"/>
            <a:r>
              <a:rPr lang="en-US" altLang="ko-KR" sz="2400" dirty="0"/>
              <a:t>- they only report the results achieved, without any explanation or insights about the results or why some sets of features perform better than others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2165C6-CBFC-D50A-1FDB-EF87D07E2C64}"/>
              </a:ext>
            </a:extLst>
          </p:cNvPr>
          <p:cNvSpPr txBox="1"/>
          <p:nvPr/>
        </p:nvSpPr>
        <p:spPr>
          <a:xfrm>
            <a:off x="82923" y="110650"/>
            <a:ext cx="4693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Research  </a:t>
            </a:r>
            <a:r>
              <a:rPr lang="en-US" altLang="ko-KR" sz="2400" dirty="0"/>
              <a:t>Recommendations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61405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F096996-11D1-CFBE-E4E6-7EFBFD5F87F3}"/>
              </a:ext>
            </a:extLst>
          </p:cNvPr>
          <p:cNvCxnSpPr>
            <a:cxnSpLocks/>
          </p:cNvCxnSpPr>
          <p:nvPr/>
        </p:nvCxnSpPr>
        <p:spPr>
          <a:xfrm>
            <a:off x="0" y="847023"/>
            <a:ext cx="9918700" cy="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413CB89-AF10-E988-881C-233CF1DC61C4}"/>
              </a:ext>
            </a:extLst>
          </p:cNvPr>
          <p:cNvSpPr txBox="1"/>
          <p:nvPr/>
        </p:nvSpPr>
        <p:spPr>
          <a:xfrm>
            <a:off x="600734" y="1004592"/>
            <a:ext cx="112737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6. Provide insight into the added value of using neurophysiology</a:t>
            </a:r>
          </a:p>
          <a:p>
            <a:r>
              <a:rPr lang="en-US" altLang="ko-KR" sz="2400" dirty="0"/>
              <a:t>Problem</a:t>
            </a:r>
          </a:p>
          <a:p>
            <a:pPr marL="360000"/>
            <a:r>
              <a:rPr lang="en-US" altLang="ko-KR" sz="2400" dirty="0"/>
              <a:t>- Only part of the works explained the advantages of the EEG signals over other physiological measures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2165C6-CBFC-D50A-1FDB-EF87D07E2C64}"/>
              </a:ext>
            </a:extLst>
          </p:cNvPr>
          <p:cNvSpPr txBox="1"/>
          <p:nvPr/>
        </p:nvSpPr>
        <p:spPr>
          <a:xfrm>
            <a:off x="82923" y="110650"/>
            <a:ext cx="4693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Research  </a:t>
            </a:r>
            <a:r>
              <a:rPr lang="en-US" altLang="ko-KR" sz="2400" dirty="0"/>
              <a:t>Recommendations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78025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E4822-B41B-C6A7-E5AB-6DEBD0787660}"/>
              </a:ext>
            </a:extLst>
          </p:cNvPr>
          <p:cNvSpPr txBox="1"/>
          <p:nvPr/>
        </p:nvSpPr>
        <p:spPr>
          <a:xfrm>
            <a:off x="267629" y="390291"/>
            <a:ext cx="774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&gt;&gt;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29D17-80AB-D9AA-C536-3502F5F45E6A}"/>
              </a:ext>
            </a:extLst>
          </p:cNvPr>
          <p:cNvSpPr txBox="1"/>
          <p:nvPr/>
        </p:nvSpPr>
        <p:spPr>
          <a:xfrm>
            <a:off x="987698" y="423744"/>
            <a:ext cx="3383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Table of contents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1936C6-B48C-FFBD-6250-6D41A4A57A2F}"/>
              </a:ext>
            </a:extLst>
          </p:cNvPr>
          <p:cNvSpPr txBox="1"/>
          <p:nvPr/>
        </p:nvSpPr>
        <p:spPr>
          <a:xfrm>
            <a:off x="4033024" y="1989588"/>
            <a:ext cx="4405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1.     Contribution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A069DE-8EBD-6B2F-FF2E-D19CDC6DF1D9}"/>
              </a:ext>
            </a:extLst>
          </p:cNvPr>
          <p:cNvSpPr txBox="1"/>
          <p:nvPr/>
        </p:nvSpPr>
        <p:spPr>
          <a:xfrm>
            <a:off x="4033024" y="3429000"/>
            <a:ext cx="4125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2.     </a:t>
            </a:r>
            <a:r>
              <a:rPr lang="en-US" altLang="ko-KR" sz="3600" dirty="0" err="1"/>
              <a:t>BackGround</a:t>
            </a:r>
            <a:endParaRPr lang="ko-KR" alt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FF7BB6-2AAC-97A4-992B-829E3139E6AD}"/>
              </a:ext>
            </a:extLst>
          </p:cNvPr>
          <p:cNvSpPr txBox="1"/>
          <p:nvPr/>
        </p:nvSpPr>
        <p:spPr>
          <a:xfrm>
            <a:off x="4033024" y="4868412"/>
            <a:ext cx="3527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3.     Research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8883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F096996-11D1-CFBE-E4E6-7EFBFD5F87F3}"/>
              </a:ext>
            </a:extLst>
          </p:cNvPr>
          <p:cNvCxnSpPr>
            <a:cxnSpLocks/>
          </p:cNvCxnSpPr>
          <p:nvPr/>
        </p:nvCxnSpPr>
        <p:spPr>
          <a:xfrm>
            <a:off x="0" y="847023"/>
            <a:ext cx="9918700" cy="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413CB89-AF10-E988-881C-233CF1DC61C4}"/>
              </a:ext>
            </a:extLst>
          </p:cNvPr>
          <p:cNvSpPr txBox="1"/>
          <p:nvPr/>
        </p:nvSpPr>
        <p:spPr>
          <a:xfrm>
            <a:off x="600734" y="1004592"/>
            <a:ext cx="112737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The different steps of the process of recognizing emotions from EEG signals</a:t>
            </a:r>
          </a:p>
          <a:p>
            <a:r>
              <a:rPr lang="en-US" altLang="ko-KR" sz="2400" dirty="0"/>
              <a:t>1. The user must be exposed to the stimulus being tested</a:t>
            </a:r>
          </a:p>
          <a:p>
            <a:r>
              <a:rPr lang="en-US" altLang="ko-KR" sz="2400" dirty="0"/>
              <a:t>2. The voltage changes observed in the brain of the user are recorded</a:t>
            </a:r>
          </a:p>
          <a:p>
            <a:r>
              <a:rPr lang="en-US" altLang="ko-KR" sz="2400" dirty="0"/>
              <a:t>3. The noise and artifacts from the recorded signals are removed</a:t>
            </a:r>
          </a:p>
          <a:p>
            <a:r>
              <a:rPr lang="en-US" altLang="ko-KR" sz="2400" dirty="0"/>
              <a:t>4. The resulting data is analyzed and the relevant features are extracted</a:t>
            </a:r>
          </a:p>
          <a:p>
            <a:r>
              <a:rPr lang="en-US" altLang="ko-KR" sz="2400" dirty="0"/>
              <a:t>5. a classiﬁer is trained based on a training set and using the computed features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2165C6-CBFC-D50A-1FDB-EF87D07E2C64}"/>
              </a:ext>
            </a:extLst>
          </p:cNvPr>
          <p:cNvSpPr txBox="1"/>
          <p:nvPr/>
        </p:nvSpPr>
        <p:spPr>
          <a:xfrm>
            <a:off x="82923" y="110650"/>
            <a:ext cx="6539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Research </a:t>
            </a:r>
            <a:r>
              <a:rPr lang="en-US" altLang="ko-KR" sz="2400" dirty="0"/>
              <a:t>Process of recognizing emotions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01488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9A471-3B3E-CB1E-2BDB-01F08308B187}"/>
              </a:ext>
            </a:extLst>
          </p:cNvPr>
          <p:cNvSpPr txBox="1"/>
          <p:nvPr/>
        </p:nvSpPr>
        <p:spPr>
          <a:xfrm>
            <a:off x="553720" y="282692"/>
            <a:ext cx="7653586" cy="7350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</a:t>
            </a:r>
            <a:r>
              <a:rPr lang="en-US" altLang="ko-KR" sz="5400" dirty="0">
                <a:latin typeface="+mj-lt"/>
                <a:ea typeface="+mj-ea"/>
                <a:cs typeface="+mj-cs"/>
              </a:rPr>
              <a:t>ences</a:t>
            </a:r>
            <a:endParaRPr lang="ko-KR" alt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01CC2B-CDE1-762F-E122-F45032002F7C}"/>
              </a:ext>
            </a:extLst>
          </p:cNvPr>
          <p:cNvSpPr txBox="1"/>
          <p:nvPr/>
        </p:nvSpPr>
        <p:spPr>
          <a:xfrm>
            <a:off x="553720" y="1392609"/>
            <a:ext cx="10775215" cy="201901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200" dirty="0"/>
              <a:t>Emotions Recognition Using EEG Signals: A Survey</a:t>
            </a:r>
            <a:endParaRPr lang="en-US" altLang="ko-KR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  <a:hlinkClick r:id="rId2"/>
              </a:rPr>
              <a:t>https://www.laxtha.com/Product.asp?x=2&amp;y=17&amp;z=29&amp;infid=155</a:t>
            </a:r>
            <a:endParaRPr lang="en-US" altLang="ko-KR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34170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F096996-11D1-CFBE-E4E6-7EFBFD5F87F3}"/>
              </a:ext>
            </a:extLst>
          </p:cNvPr>
          <p:cNvCxnSpPr>
            <a:cxnSpLocks/>
          </p:cNvCxnSpPr>
          <p:nvPr/>
        </p:nvCxnSpPr>
        <p:spPr>
          <a:xfrm>
            <a:off x="0" y="847023"/>
            <a:ext cx="9918700" cy="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AAE8CBA-C10B-257D-88E1-6A2625D10985}"/>
              </a:ext>
            </a:extLst>
          </p:cNvPr>
          <p:cNvSpPr txBox="1"/>
          <p:nvPr/>
        </p:nvSpPr>
        <p:spPr>
          <a:xfrm>
            <a:off x="82923" y="110650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Contribution</a:t>
            </a:r>
            <a:endParaRPr lang="ko-KR" altLang="en-US" sz="3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13CB89-AF10-E988-881C-233CF1DC61C4}"/>
              </a:ext>
            </a:extLst>
          </p:cNvPr>
          <p:cNvSpPr txBox="1"/>
          <p:nvPr/>
        </p:nvSpPr>
        <p:spPr>
          <a:xfrm>
            <a:off x="600734" y="1004592"/>
            <a:ext cx="112737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Introduction</a:t>
            </a:r>
          </a:p>
          <a:p>
            <a:r>
              <a:rPr lang="en-US" altLang="ko-KR" sz="2400" dirty="0"/>
              <a:t>- Electroencephalography  (EEG)  received  considerable  attention  from  researchers</a:t>
            </a:r>
          </a:p>
          <a:p>
            <a:r>
              <a:rPr lang="en-US" altLang="ko-KR" sz="2400" dirty="0"/>
              <a:t>- it provides great time resolution, allowing researchers to study phase changes in response to emotional stimuli</a:t>
            </a:r>
            <a:endParaRPr lang="ko-KR" alt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74C12C-A38A-C8A3-E347-F8D2BB7B7634}"/>
              </a:ext>
            </a:extLst>
          </p:cNvPr>
          <p:cNvSpPr txBox="1"/>
          <p:nvPr/>
        </p:nvSpPr>
        <p:spPr>
          <a:xfrm>
            <a:off x="600734" y="3549760"/>
            <a:ext cx="114769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Contribution</a:t>
            </a:r>
          </a:p>
          <a:p>
            <a:r>
              <a:rPr lang="en-US" altLang="ko-KR" sz="2400" dirty="0"/>
              <a:t>1. General Perspective: recommendations to avoid common pitfalls that tend to be performed in this area of research</a:t>
            </a:r>
          </a:p>
          <a:p>
            <a:r>
              <a:rPr lang="en-US" altLang="ko-KR" sz="2400" dirty="0"/>
              <a:t>2. Specific Perspective: the different steps of the process of recognizing emotions from EEG signals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51158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F096996-11D1-CFBE-E4E6-7EFBFD5F87F3}"/>
              </a:ext>
            </a:extLst>
          </p:cNvPr>
          <p:cNvCxnSpPr>
            <a:cxnSpLocks/>
          </p:cNvCxnSpPr>
          <p:nvPr/>
        </p:nvCxnSpPr>
        <p:spPr>
          <a:xfrm>
            <a:off x="0" y="847023"/>
            <a:ext cx="9918700" cy="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AAE8CBA-C10B-257D-88E1-6A2625D10985}"/>
              </a:ext>
            </a:extLst>
          </p:cNvPr>
          <p:cNvSpPr txBox="1"/>
          <p:nvPr/>
        </p:nvSpPr>
        <p:spPr>
          <a:xfrm>
            <a:off x="82923" y="110650"/>
            <a:ext cx="4013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/>
              <a:t>BackGround</a:t>
            </a:r>
            <a:r>
              <a:rPr lang="en-US" altLang="ko-KR" sz="3200" dirty="0"/>
              <a:t>  </a:t>
            </a:r>
            <a:r>
              <a:rPr lang="en-US" altLang="ko-KR" sz="2400" dirty="0"/>
              <a:t>Emotions</a:t>
            </a:r>
            <a:endParaRPr lang="ko-KR" alt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13CB89-AF10-E988-881C-233CF1DC61C4}"/>
              </a:ext>
            </a:extLst>
          </p:cNvPr>
          <p:cNvSpPr txBox="1"/>
          <p:nvPr/>
        </p:nvSpPr>
        <p:spPr>
          <a:xfrm>
            <a:off x="600734" y="1004592"/>
            <a:ext cx="112737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Emotions</a:t>
            </a:r>
          </a:p>
          <a:p>
            <a:r>
              <a:rPr lang="en-US" altLang="ko-KR" sz="2400" dirty="0"/>
              <a:t>- discrete and consistent responses to events (external or internal) with signiﬁcance for the organism</a:t>
            </a:r>
          </a:p>
          <a:p>
            <a:r>
              <a:rPr lang="en-US" altLang="ko-KR" sz="2400" dirty="0"/>
              <a:t>- Feeling: a subjective representation of emotions</a:t>
            </a:r>
          </a:p>
          <a:p>
            <a:r>
              <a:rPr lang="en-US" altLang="ko-KR" sz="2400" dirty="0"/>
              <a:t>- Mood: diffuse affective states</a:t>
            </a:r>
          </a:p>
          <a:p>
            <a:r>
              <a:rPr lang="en-US" altLang="ko-KR" sz="2400" dirty="0"/>
              <a:t>- Affect: a term that is encompassing emotions, feelings, moods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F77B5F4-EDF8-14B6-7232-246D30CEC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629664"/>
              </p:ext>
            </p:extLst>
          </p:nvPr>
        </p:nvGraphicFramePr>
        <p:xfrm>
          <a:off x="2517179" y="3470484"/>
          <a:ext cx="6064249" cy="1558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449">
                  <a:extLst>
                    <a:ext uri="{9D8B030D-6E8A-4147-A177-3AD203B41FA5}">
                      <a16:colId xmlns:a16="http://schemas.microsoft.com/office/drawing/2014/main" val="1762508770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983723204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679269510"/>
                    </a:ext>
                  </a:extLst>
                </a:gridCol>
              </a:tblGrid>
              <a:tr h="51957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Emotion</a:t>
                      </a:r>
                      <a:endParaRPr lang="ko-KR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Mood</a:t>
                      </a:r>
                      <a:endParaRPr lang="ko-KR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43997"/>
                  </a:ext>
                </a:extLst>
              </a:tr>
              <a:tr h="519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duration</a:t>
                      </a:r>
                      <a:endParaRPr lang="ko-KR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shorter</a:t>
                      </a:r>
                      <a:endParaRPr lang="ko-KR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longer</a:t>
                      </a:r>
                      <a:endParaRPr lang="ko-KR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40126"/>
                  </a:ext>
                </a:extLst>
              </a:tr>
              <a:tr h="519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intensity</a:t>
                      </a:r>
                      <a:endParaRPr lang="ko-KR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greater</a:t>
                      </a:r>
                      <a:endParaRPr lang="ko-KR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less</a:t>
                      </a:r>
                      <a:endParaRPr lang="ko-KR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199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834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F096996-11D1-CFBE-E4E6-7EFBFD5F87F3}"/>
              </a:ext>
            </a:extLst>
          </p:cNvPr>
          <p:cNvCxnSpPr>
            <a:cxnSpLocks/>
          </p:cNvCxnSpPr>
          <p:nvPr/>
        </p:nvCxnSpPr>
        <p:spPr>
          <a:xfrm>
            <a:off x="0" y="847023"/>
            <a:ext cx="9918700" cy="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413CB89-AF10-E988-881C-233CF1DC61C4}"/>
              </a:ext>
            </a:extLst>
          </p:cNvPr>
          <p:cNvSpPr txBox="1"/>
          <p:nvPr/>
        </p:nvSpPr>
        <p:spPr>
          <a:xfrm>
            <a:off x="600734" y="1004592"/>
            <a:ext cx="112737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Emotions representation</a:t>
            </a:r>
          </a:p>
          <a:p>
            <a:r>
              <a:rPr lang="en-US" altLang="ko-KR" sz="2400" dirty="0"/>
              <a:t>1. Natural selection</a:t>
            </a:r>
          </a:p>
          <a:p>
            <a:pPr marL="360000"/>
            <a:r>
              <a:rPr lang="en-US" altLang="ko-KR" sz="2400" dirty="0"/>
              <a:t>- eight basic emotions: anger, fear, sadness, disgust, surprise, curiosity, acceptance, joy</a:t>
            </a:r>
          </a:p>
          <a:p>
            <a:pPr marL="360000"/>
            <a:r>
              <a:rPr lang="en-US" altLang="ko-KR" sz="2400" dirty="0"/>
              <a:t>- all the other emotions can be formed by these basic ones</a:t>
            </a:r>
          </a:p>
          <a:p>
            <a:r>
              <a:rPr lang="en-US" altLang="ko-KR" sz="2400" dirty="0"/>
              <a:t>2. Cognition</a:t>
            </a:r>
          </a:p>
          <a:p>
            <a:pPr marL="414000"/>
            <a:r>
              <a:rPr lang="en-US" altLang="ko-KR" sz="2400" dirty="0"/>
              <a:t>- valence, arousal, dominance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466195-0089-63B2-1C22-74DA7EC5D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742" y="3777746"/>
            <a:ext cx="2889250" cy="2971800"/>
          </a:xfrm>
          <a:prstGeom prst="rect">
            <a:avLst/>
          </a:prstGeom>
        </p:spPr>
      </p:pic>
      <p:pic>
        <p:nvPicPr>
          <p:cNvPr id="1028" name="Picture 4" descr="Sensors | Free Full-Text | Predicting Emotion with Biosignals: A Comparison  of Classification and Regression Models for Estimating Valence and Arousal  Level Using Wearable Sensors">
            <a:extLst>
              <a:ext uri="{FF2B5EF4-FFF2-40B4-BE49-F238E27FC236}">
                <a16:creationId xmlns:a16="http://schemas.microsoft.com/office/drawing/2014/main" id="{D01E04D3-C6DB-35ED-EE21-624327A09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258" y="3682247"/>
            <a:ext cx="3937000" cy="313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93C87E-7B67-F4A7-3A9B-5BB23438DC82}"/>
              </a:ext>
            </a:extLst>
          </p:cNvPr>
          <p:cNvSpPr txBox="1"/>
          <p:nvPr/>
        </p:nvSpPr>
        <p:spPr>
          <a:xfrm>
            <a:off x="82923" y="110650"/>
            <a:ext cx="4013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/>
              <a:t>BackGround</a:t>
            </a:r>
            <a:r>
              <a:rPr lang="en-US" altLang="ko-KR" sz="3200" dirty="0"/>
              <a:t>  </a:t>
            </a:r>
            <a:r>
              <a:rPr lang="en-US" altLang="ko-KR" sz="2400" dirty="0"/>
              <a:t>Emotions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44173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F096996-11D1-CFBE-E4E6-7EFBFD5F87F3}"/>
              </a:ext>
            </a:extLst>
          </p:cNvPr>
          <p:cNvCxnSpPr>
            <a:cxnSpLocks/>
          </p:cNvCxnSpPr>
          <p:nvPr/>
        </p:nvCxnSpPr>
        <p:spPr>
          <a:xfrm>
            <a:off x="0" y="847023"/>
            <a:ext cx="9918700" cy="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413CB89-AF10-E988-881C-233CF1DC61C4}"/>
              </a:ext>
            </a:extLst>
          </p:cNvPr>
          <p:cNvSpPr txBox="1"/>
          <p:nvPr/>
        </p:nvSpPr>
        <p:spPr>
          <a:xfrm>
            <a:off x="600734" y="1004592"/>
            <a:ext cx="112737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Division of the cortex, the portion of human brain</a:t>
            </a:r>
          </a:p>
          <a:p>
            <a:r>
              <a:rPr lang="en-US" altLang="ko-KR" sz="2400" dirty="0"/>
              <a:t>1. The frontal lobe: conscious thought</a:t>
            </a:r>
          </a:p>
          <a:p>
            <a:r>
              <a:rPr lang="en-US" altLang="ko-KR" sz="2400" dirty="0"/>
              <a:t>2. The temporal lobe: sense of the smell and sound, and the processing of complex stimuli</a:t>
            </a:r>
          </a:p>
          <a:p>
            <a:r>
              <a:rPr lang="en-US" altLang="ko-KR" sz="2400" dirty="0"/>
              <a:t>3. The parietal lobe: integrating sensory information</a:t>
            </a:r>
          </a:p>
          <a:p>
            <a:r>
              <a:rPr lang="en-US" altLang="ko-KR" sz="2400" dirty="0"/>
              <a:t>4. The occipital lobe: sense of sight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2165C6-CBFC-D50A-1FDB-EF87D07E2C64}"/>
              </a:ext>
            </a:extLst>
          </p:cNvPr>
          <p:cNvSpPr txBox="1"/>
          <p:nvPr/>
        </p:nvSpPr>
        <p:spPr>
          <a:xfrm>
            <a:off x="82923" y="110650"/>
            <a:ext cx="3256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/>
              <a:t>BackGround</a:t>
            </a:r>
            <a:r>
              <a:rPr lang="en-US" altLang="ko-KR" sz="3200" dirty="0"/>
              <a:t>  </a:t>
            </a:r>
            <a:r>
              <a:rPr lang="en-US" altLang="ko-KR" sz="2400" dirty="0"/>
              <a:t>EEG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3F8BDC-3BB2-C2E8-4F6D-EDD575EE6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737" y="3728099"/>
            <a:ext cx="5110163" cy="25185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BDF76A5-FD98-B648-3E7A-EF4282A35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120" y="3728099"/>
            <a:ext cx="5829880" cy="252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35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F096996-11D1-CFBE-E4E6-7EFBFD5F87F3}"/>
              </a:ext>
            </a:extLst>
          </p:cNvPr>
          <p:cNvCxnSpPr>
            <a:cxnSpLocks/>
          </p:cNvCxnSpPr>
          <p:nvPr/>
        </p:nvCxnSpPr>
        <p:spPr>
          <a:xfrm>
            <a:off x="0" y="847023"/>
            <a:ext cx="9918700" cy="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413CB89-AF10-E988-881C-233CF1DC61C4}"/>
              </a:ext>
            </a:extLst>
          </p:cNvPr>
          <p:cNvSpPr txBox="1"/>
          <p:nvPr/>
        </p:nvSpPr>
        <p:spPr>
          <a:xfrm>
            <a:off x="600734" y="1004592"/>
            <a:ext cx="112737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Ranges that EEG signals are divided</a:t>
            </a:r>
          </a:p>
          <a:p>
            <a:r>
              <a:rPr lang="en-US" altLang="ko-KR" sz="2400" dirty="0"/>
              <a:t>1. Delta(1-4Hz): unconscious mind, during dreamless sleep</a:t>
            </a:r>
          </a:p>
          <a:p>
            <a:r>
              <a:rPr lang="en-US" altLang="ko-KR" sz="2400" dirty="0"/>
              <a:t>2. Theta(4-7Hz): subconscious mind, sleeping and dreaming</a:t>
            </a:r>
          </a:p>
          <a:p>
            <a:pPr marL="360000"/>
            <a:r>
              <a:rPr lang="en-US" altLang="ko-KR" sz="2400" dirty="0"/>
              <a:t>- emotional stability or sleep, memory, concentration</a:t>
            </a:r>
          </a:p>
          <a:p>
            <a:r>
              <a:rPr lang="en-US" altLang="ko-KR" sz="2400" dirty="0"/>
              <a:t>3. Alpha(8-13Hz): relaxed mental state, yet aware</a:t>
            </a:r>
          </a:p>
          <a:p>
            <a:pPr marL="360000"/>
            <a:r>
              <a:rPr lang="en-US" altLang="ko-KR" sz="2400" dirty="0"/>
              <a:t>- amplitude increases in a relaxed state</a:t>
            </a:r>
          </a:p>
          <a:p>
            <a:pPr marL="360000"/>
            <a:r>
              <a:rPr lang="en-US" altLang="ko-KR" sz="2400" dirty="0"/>
              <a:t>- suppression of alpha waves during object gaze or mental excitement (alpha blocking)</a:t>
            </a:r>
          </a:p>
          <a:p>
            <a:r>
              <a:rPr lang="en-US" altLang="ko-KR" sz="2400" dirty="0"/>
              <a:t>4. Beta(13-30Hz): an active state of mind</a:t>
            </a:r>
          </a:p>
          <a:p>
            <a:pPr marL="360000"/>
            <a:r>
              <a:rPr lang="en-US" altLang="ko-KR" sz="2400" dirty="0"/>
              <a:t>- all conscious activities</a:t>
            </a:r>
          </a:p>
          <a:p>
            <a:pPr marL="360000"/>
            <a:r>
              <a:rPr lang="en-US" altLang="ko-KR" sz="2400" dirty="0"/>
              <a:t>- especially anxious, and tense state</a:t>
            </a:r>
          </a:p>
          <a:p>
            <a:r>
              <a:rPr lang="en-US" altLang="ko-KR" sz="2400" dirty="0"/>
              <a:t>5. Gamma(&gt;30Hz): hyper brain activity</a:t>
            </a:r>
          </a:p>
          <a:p>
            <a:pPr marL="360000"/>
            <a:r>
              <a:rPr lang="en-US" altLang="ko-KR" sz="2400" dirty="0"/>
              <a:t>- more emotionally anxious</a:t>
            </a:r>
            <a:r>
              <a:rPr lang="ko-KR" altLang="en-US" sz="2400" dirty="0"/>
              <a:t> </a:t>
            </a:r>
            <a:r>
              <a:rPr lang="en-US" altLang="ko-KR" sz="2400" dirty="0"/>
              <a:t>state</a:t>
            </a:r>
          </a:p>
          <a:p>
            <a:pPr marL="360000"/>
            <a:r>
              <a:rPr lang="en-US" altLang="ko-KR" sz="2400" dirty="0"/>
              <a:t>- highly cognitive information processing such as reasoning and judgment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2165C6-CBFC-D50A-1FDB-EF87D07E2C64}"/>
              </a:ext>
            </a:extLst>
          </p:cNvPr>
          <p:cNvSpPr txBox="1"/>
          <p:nvPr/>
        </p:nvSpPr>
        <p:spPr>
          <a:xfrm>
            <a:off x="82923" y="110650"/>
            <a:ext cx="3256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/>
              <a:t>BackGround</a:t>
            </a:r>
            <a:r>
              <a:rPr lang="en-US" altLang="ko-KR" sz="3200" dirty="0"/>
              <a:t>  </a:t>
            </a:r>
            <a:r>
              <a:rPr lang="en-US" altLang="ko-KR" sz="2400" dirty="0"/>
              <a:t>EEG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17523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F096996-11D1-CFBE-E4E6-7EFBFD5F87F3}"/>
              </a:ext>
            </a:extLst>
          </p:cNvPr>
          <p:cNvCxnSpPr>
            <a:cxnSpLocks/>
          </p:cNvCxnSpPr>
          <p:nvPr/>
        </p:nvCxnSpPr>
        <p:spPr>
          <a:xfrm>
            <a:off x="0" y="847023"/>
            <a:ext cx="9918700" cy="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413CB89-AF10-E988-881C-233CF1DC61C4}"/>
              </a:ext>
            </a:extLst>
          </p:cNvPr>
          <p:cNvSpPr txBox="1"/>
          <p:nvPr/>
        </p:nvSpPr>
        <p:spPr>
          <a:xfrm>
            <a:off x="600734" y="1004592"/>
            <a:ext cx="112737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EEG electrodes Location</a:t>
            </a:r>
          </a:p>
          <a:p>
            <a:r>
              <a:rPr lang="en-US" altLang="ko-KR" sz="2400" dirty="0"/>
              <a:t>- standardized sets of locations for electrodes on the skull, such as the International 10/20 System</a:t>
            </a:r>
          </a:p>
          <a:p>
            <a:r>
              <a:rPr lang="en-US" altLang="ko-KR" sz="2400" dirty="0"/>
              <a:t>- The numbers 10 and 20 indicate the distance between adjacent electrodes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- With the use of high-density electrodes, multiple sources of noise that can disrupt EEG recordings arise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2165C6-CBFC-D50A-1FDB-EF87D07E2C64}"/>
              </a:ext>
            </a:extLst>
          </p:cNvPr>
          <p:cNvSpPr txBox="1"/>
          <p:nvPr/>
        </p:nvSpPr>
        <p:spPr>
          <a:xfrm>
            <a:off x="82923" y="110650"/>
            <a:ext cx="3256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/>
              <a:t>BackGround</a:t>
            </a:r>
            <a:r>
              <a:rPr lang="en-US" altLang="ko-KR" sz="3200" dirty="0"/>
              <a:t>  </a:t>
            </a:r>
            <a:r>
              <a:rPr lang="en-US" altLang="ko-KR" sz="2400" dirty="0"/>
              <a:t>EEG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81CE80-2414-75EC-792A-AD74FFE3D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409" y="2645193"/>
            <a:ext cx="3088172" cy="280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69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F096996-11D1-CFBE-E4E6-7EFBFD5F87F3}"/>
              </a:ext>
            </a:extLst>
          </p:cNvPr>
          <p:cNvCxnSpPr>
            <a:cxnSpLocks/>
          </p:cNvCxnSpPr>
          <p:nvPr/>
        </p:nvCxnSpPr>
        <p:spPr>
          <a:xfrm>
            <a:off x="0" y="847023"/>
            <a:ext cx="9918700" cy="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413CB89-AF10-E988-881C-233CF1DC61C4}"/>
              </a:ext>
            </a:extLst>
          </p:cNvPr>
          <p:cNvSpPr txBox="1"/>
          <p:nvPr/>
        </p:nvSpPr>
        <p:spPr>
          <a:xfrm>
            <a:off x="600734" y="1004592"/>
            <a:ext cx="112737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EEG paradigms</a:t>
            </a:r>
          </a:p>
          <a:p>
            <a:r>
              <a:rPr lang="en-US" altLang="ko-KR" sz="2400" dirty="0"/>
              <a:t>1. SEP(Sensory Evoked Potentials)</a:t>
            </a:r>
          </a:p>
          <a:p>
            <a:pPr marL="360000"/>
            <a:r>
              <a:rPr lang="en-US" altLang="ko-KR" sz="2400" dirty="0"/>
              <a:t>- an electrical potential signal recorded after the presentation of a stimulus</a:t>
            </a:r>
          </a:p>
          <a:p>
            <a:pPr marL="360000"/>
            <a:r>
              <a:rPr lang="en-US" altLang="ko-KR" sz="2400" dirty="0"/>
              <a:t>- AEP(Auditory): by a click or tone stimulus</a:t>
            </a:r>
          </a:p>
          <a:p>
            <a:pPr marL="360000"/>
            <a:r>
              <a:rPr lang="en-US" altLang="ko-KR" sz="2400" dirty="0"/>
              <a:t>- VEP(Visual): by a ﬂashing light or changing pattern on a monitor</a:t>
            </a:r>
          </a:p>
          <a:p>
            <a:pPr marL="720000"/>
            <a:r>
              <a:rPr lang="en-US" altLang="ko-KR" sz="2400" dirty="0"/>
              <a:t>+) SSVEP(Steady State): by a periodic stimulus</a:t>
            </a:r>
          </a:p>
          <a:p>
            <a:pPr marL="360000"/>
            <a:r>
              <a:rPr lang="en-US" altLang="ko-KR" sz="2400" dirty="0"/>
              <a:t>- </a:t>
            </a:r>
            <a:r>
              <a:rPr lang="en-US" altLang="ko-KR" sz="2400" dirty="0" err="1"/>
              <a:t>SsEP</a:t>
            </a:r>
            <a:r>
              <a:rPr lang="en-US" altLang="ko-KR" sz="2400" dirty="0"/>
              <a:t>(Somatosensory): by electrical stimulation of the peripheral nerve</a:t>
            </a:r>
          </a:p>
          <a:p>
            <a:r>
              <a:rPr lang="en-US" altLang="ko-KR" sz="2400" dirty="0"/>
              <a:t>2. EVP(Event-Related Potential)</a:t>
            </a:r>
          </a:p>
          <a:p>
            <a:pPr marL="360000"/>
            <a:r>
              <a:rPr lang="en-US" altLang="ko-KR" sz="2400" dirty="0"/>
              <a:t>- a very high temporal resolution by immediate responses to short stimuli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2165C6-CBFC-D50A-1FDB-EF87D07E2C64}"/>
              </a:ext>
            </a:extLst>
          </p:cNvPr>
          <p:cNvSpPr txBox="1"/>
          <p:nvPr/>
        </p:nvSpPr>
        <p:spPr>
          <a:xfrm>
            <a:off x="82923" y="110650"/>
            <a:ext cx="3256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/>
              <a:t>BackGround</a:t>
            </a:r>
            <a:r>
              <a:rPr lang="en-US" altLang="ko-KR" sz="3200" dirty="0"/>
              <a:t>  </a:t>
            </a:r>
            <a:r>
              <a:rPr lang="en-US" altLang="ko-KR" sz="2400" dirty="0"/>
              <a:t>EEG</a:t>
            </a:r>
            <a:endParaRPr lang="ko-KR" altLang="en-US" sz="24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3698DDE-E0D0-7B13-D153-713262DA9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112396"/>
              </p:ext>
            </p:extLst>
          </p:nvPr>
        </p:nvGraphicFramePr>
        <p:xfrm>
          <a:off x="762000" y="4452261"/>
          <a:ext cx="10807702" cy="1558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9600">
                  <a:extLst>
                    <a:ext uri="{9D8B030D-6E8A-4147-A177-3AD203B41FA5}">
                      <a16:colId xmlns:a16="http://schemas.microsoft.com/office/drawing/2014/main" val="1762508770"/>
                    </a:ext>
                  </a:extLst>
                </a:gridCol>
                <a:gridCol w="1488017">
                  <a:extLst>
                    <a:ext uri="{9D8B030D-6E8A-4147-A177-3AD203B41FA5}">
                      <a16:colId xmlns:a16="http://schemas.microsoft.com/office/drawing/2014/main" val="983723204"/>
                    </a:ext>
                  </a:extLst>
                </a:gridCol>
                <a:gridCol w="1488017">
                  <a:extLst>
                    <a:ext uri="{9D8B030D-6E8A-4147-A177-3AD203B41FA5}">
                      <a16:colId xmlns:a16="http://schemas.microsoft.com/office/drawing/2014/main" val="679269510"/>
                    </a:ext>
                  </a:extLst>
                </a:gridCol>
                <a:gridCol w="1488017">
                  <a:extLst>
                    <a:ext uri="{9D8B030D-6E8A-4147-A177-3AD203B41FA5}">
                      <a16:colId xmlns:a16="http://schemas.microsoft.com/office/drawing/2014/main" val="2369141989"/>
                    </a:ext>
                  </a:extLst>
                </a:gridCol>
                <a:gridCol w="1488017">
                  <a:extLst>
                    <a:ext uri="{9D8B030D-6E8A-4147-A177-3AD203B41FA5}">
                      <a16:colId xmlns:a16="http://schemas.microsoft.com/office/drawing/2014/main" val="4081877023"/>
                    </a:ext>
                  </a:extLst>
                </a:gridCol>
                <a:gridCol w="1488017">
                  <a:extLst>
                    <a:ext uri="{9D8B030D-6E8A-4147-A177-3AD203B41FA5}">
                      <a16:colId xmlns:a16="http://schemas.microsoft.com/office/drawing/2014/main" val="612850997"/>
                    </a:ext>
                  </a:extLst>
                </a:gridCol>
                <a:gridCol w="1488017">
                  <a:extLst>
                    <a:ext uri="{9D8B030D-6E8A-4147-A177-3AD203B41FA5}">
                      <a16:colId xmlns:a16="http://schemas.microsoft.com/office/drawing/2014/main" val="837614789"/>
                    </a:ext>
                  </a:extLst>
                </a:gridCol>
              </a:tblGrid>
              <a:tr h="51957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P100</a:t>
                      </a:r>
                      <a:endParaRPr lang="ko-KR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N100</a:t>
                      </a:r>
                      <a:endParaRPr lang="ko-KR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N200</a:t>
                      </a:r>
                      <a:endParaRPr lang="ko-KR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P200</a:t>
                      </a:r>
                      <a:endParaRPr lang="ko-KR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P300</a:t>
                      </a:r>
                      <a:endParaRPr lang="ko-KR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SCP</a:t>
                      </a:r>
                      <a:endParaRPr lang="ko-KR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43997"/>
                  </a:ext>
                </a:extLst>
              </a:tr>
              <a:tr h="519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deflection</a:t>
                      </a:r>
                      <a:endParaRPr lang="ko-KR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positive</a:t>
                      </a:r>
                      <a:endParaRPr lang="ko-KR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negative</a:t>
                      </a:r>
                      <a:endParaRPr lang="ko-KR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negative</a:t>
                      </a:r>
                      <a:endParaRPr lang="ko-KR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positive</a:t>
                      </a:r>
                      <a:endParaRPr lang="ko-KR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positive</a:t>
                      </a:r>
                      <a:endParaRPr lang="ko-KR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ko-KR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40126"/>
                  </a:ext>
                </a:extLst>
              </a:tr>
              <a:tr h="519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latency</a:t>
                      </a:r>
                      <a:endParaRPr lang="ko-KR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100ms</a:t>
                      </a:r>
                      <a:endParaRPr lang="ko-KR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100ms</a:t>
                      </a:r>
                      <a:endParaRPr lang="ko-KR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200ms</a:t>
                      </a:r>
                      <a:endParaRPr lang="ko-KR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200ms</a:t>
                      </a:r>
                      <a:endParaRPr lang="ko-KR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250~500</a:t>
                      </a:r>
                      <a:endParaRPr lang="ko-KR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300ms&lt;</a:t>
                      </a:r>
                      <a:endParaRPr lang="ko-KR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199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618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4221</TotalTime>
  <Words>1559</Words>
  <Application>Microsoft Office PowerPoint</Application>
  <PresentationFormat>와이드스크린</PresentationFormat>
  <Paragraphs>208</Paragraphs>
  <Slides>21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Söhne</vt:lpstr>
      <vt:lpstr>맑은 고딕</vt:lpstr>
      <vt:lpstr>Arial</vt:lpstr>
      <vt:lpstr>Roboto</vt:lpstr>
      <vt:lpstr>Office 테마</vt:lpstr>
      <vt:lpstr>Emotions Recognition Using EEG Signals: A Survey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심화 발표 자료</dc:title>
  <dc:creator>김승한</dc:creator>
  <cp:lastModifiedBy>김승한</cp:lastModifiedBy>
  <cp:revision>32</cp:revision>
  <dcterms:created xsi:type="dcterms:W3CDTF">2023-02-02T14:18:18Z</dcterms:created>
  <dcterms:modified xsi:type="dcterms:W3CDTF">2023-08-24T14:08:32Z</dcterms:modified>
</cp:coreProperties>
</file>