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3" r:id="rId3"/>
    <p:sldId id="275" r:id="rId4"/>
    <p:sldId id="262" r:id="rId5"/>
    <p:sldId id="309" r:id="rId6"/>
    <p:sldId id="310" r:id="rId7"/>
    <p:sldId id="311" r:id="rId8"/>
    <p:sldId id="312" r:id="rId9"/>
    <p:sldId id="281" r:id="rId10"/>
    <p:sldId id="282" r:id="rId11"/>
    <p:sldId id="313" r:id="rId12"/>
    <p:sldId id="314" r:id="rId13"/>
    <p:sldId id="285" r:id="rId14"/>
    <p:sldId id="286" r:id="rId15"/>
    <p:sldId id="315" r:id="rId16"/>
    <p:sldId id="317" r:id="rId17"/>
    <p:sldId id="318" r:id="rId18"/>
    <p:sldId id="319" r:id="rId19"/>
    <p:sldId id="320" r:id="rId20"/>
    <p:sldId id="321" r:id="rId21"/>
    <p:sldId id="283" r:id="rId22"/>
    <p:sldId id="28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mbria Math" panose="02040503050406030204" pitchFamily="18" charset="0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F82"/>
    <a:srgbClr val="F8F8F6"/>
    <a:srgbClr val="F8F8F8"/>
    <a:srgbClr val="E0E0D8"/>
    <a:srgbClr val="FCFBFA"/>
    <a:srgbClr val="F4F3F2"/>
    <a:srgbClr val="F4F2F0"/>
    <a:srgbClr val="F1F0EF"/>
    <a:srgbClr val="ECEAE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14" autoAdjust="0"/>
  </p:normalViewPr>
  <p:slideViewPr>
    <p:cSldViewPr snapToGrid="0" showGuides="1">
      <p:cViewPr varScale="1">
        <p:scale>
          <a:sx n="57" d="100"/>
          <a:sy n="57" d="100"/>
        </p:scale>
        <p:origin x="15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2023-07-13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D706-A367-4061-8DF9-C9C3461D3472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277D-F9D0-4516-9F85-559D4927E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</a:t>
            </a:r>
            <a:r>
              <a:rPr lang="en-US" altLang="ko-KR" dirty="0"/>
              <a:t>Ch.4</a:t>
            </a:r>
            <a:r>
              <a:rPr lang="ko-KR" altLang="en-US" dirty="0"/>
              <a:t>에서 처음 등장한 분류 알고리즘인 로지스틱 회귀 알고리즘에 대해 설명합니다</a:t>
            </a:r>
            <a:r>
              <a:rPr lang="en-US" altLang="ko-KR" dirty="0"/>
              <a:t>. </a:t>
            </a:r>
            <a:r>
              <a:rPr lang="ko-KR" altLang="en-US" dirty="0"/>
              <a:t>그 다음엔 손실 함수와 확률적 경사 하강법에 대해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6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배운 손실 함수를 최솟값이 되도록 하는 가중치 값들을 찾는 것이 기계 학습 문제에서 학습 과정입니다</a:t>
            </a:r>
            <a:r>
              <a:rPr lang="en-US" altLang="ko-KR" dirty="0"/>
              <a:t>. </a:t>
            </a:r>
            <a:r>
              <a:rPr lang="ko-KR" altLang="en-US" dirty="0"/>
              <a:t>그러나 일반적인 문제의 손실 함수는 매우 복잡합니다</a:t>
            </a:r>
            <a:r>
              <a:rPr lang="en-US" altLang="ko-KR" dirty="0"/>
              <a:t>. </a:t>
            </a:r>
            <a:r>
              <a:rPr lang="ko-KR" altLang="en-US" dirty="0"/>
              <a:t>가중치 공간이 너무 광대하여 어디가 최솟값이 되는 곳인지를 짐작할 수 없죠</a:t>
            </a:r>
            <a:r>
              <a:rPr lang="en-US" altLang="ko-KR" dirty="0"/>
              <a:t>. </a:t>
            </a:r>
            <a:r>
              <a:rPr lang="ko-KR" altLang="en-US" dirty="0"/>
              <a:t>이런 상황에서 기울기를 잘 이용해 함수의 최솟값을 찾으려는 것이 </a:t>
            </a:r>
            <a:r>
              <a:rPr lang="ko-KR" altLang="en-US" dirty="0" err="1"/>
              <a:t>경사법입니다</a:t>
            </a:r>
            <a:r>
              <a:rPr lang="en-US" altLang="ko-KR" dirty="0"/>
              <a:t>. </a:t>
            </a:r>
            <a:r>
              <a:rPr lang="ko-KR" altLang="en-US" dirty="0"/>
              <a:t>그래서 경사법은 보통 산을 내려오는 과정으로 비유됩니다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경사법은 현 위치에서 기울어진 방향으로 일정 거리만큼 이동합니다</a:t>
            </a:r>
            <a:r>
              <a:rPr lang="en-US" altLang="ko-KR" dirty="0"/>
              <a:t>. </a:t>
            </a:r>
            <a:r>
              <a:rPr lang="ko-KR" altLang="en-US" dirty="0"/>
              <a:t>그런 다음 이동한 곳에서도 마찬가지로 또 기울기를 구하고 또 그 방향으로 이동합니다</a:t>
            </a:r>
            <a:r>
              <a:rPr lang="en-US" altLang="ko-KR" dirty="0"/>
              <a:t>. </a:t>
            </a:r>
            <a:r>
              <a:rPr lang="ko-KR" altLang="en-US" dirty="0"/>
              <a:t>이를 수식으로 나타내면 다음과 같습니다</a:t>
            </a:r>
            <a:r>
              <a:rPr lang="en-US" altLang="ko-KR" dirty="0"/>
              <a:t>. </a:t>
            </a:r>
            <a:r>
              <a:rPr lang="ko-KR" altLang="en-US" dirty="0"/>
              <a:t>기호 에타는 한 번 경사법을 실행할 때 갱신하는 양으로</a:t>
            </a:r>
            <a:r>
              <a:rPr lang="en-US" altLang="ko-KR" dirty="0"/>
              <a:t>, </a:t>
            </a:r>
            <a:r>
              <a:rPr lang="ko-KR" altLang="en-US" dirty="0" err="1"/>
              <a:t>학습률이라고</a:t>
            </a:r>
            <a:r>
              <a:rPr lang="ko-KR" altLang="en-US" dirty="0"/>
              <a:t> 불립니다</a:t>
            </a:r>
            <a:r>
              <a:rPr lang="en-US" altLang="ko-KR" dirty="0"/>
              <a:t>. </a:t>
            </a:r>
            <a:r>
              <a:rPr lang="ko-KR" altLang="en-US" dirty="0"/>
              <a:t>우리가 </a:t>
            </a:r>
            <a:r>
              <a:rPr lang="en-US" altLang="ko-KR" dirty="0"/>
              <a:t>Ch.3</a:t>
            </a:r>
            <a:r>
              <a:rPr lang="ko-KR" altLang="en-US" dirty="0"/>
              <a:t>에서 공부했던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파라미터로 사람이 직접 설정하는 매개변수입니다</a:t>
            </a:r>
            <a:r>
              <a:rPr lang="en-US" altLang="ko-KR" dirty="0"/>
              <a:t>. </a:t>
            </a:r>
            <a:r>
              <a:rPr lang="ko-KR" altLang="en-US" dirty="0"/>
              <a:t>미분을 이용하여 구한 기울기에 </a:t>
            </a:r>
            <a:r>
              <a:rPr lang="ko-KR" altLang="en-US" dirty="0" err="1"/>
              <a:t>학습률을</a:t>
            </a:r>
            <a:r>
              <a:rPr lang="ko-KR" altLang="en-US" dirty="0"/>
              <a:t> 곱하고</a:t>
            </a:r>
            <a:r>
              <a:rPr lang="en-US" altLang="ko-KR" dirty="0"/>
              <a:t>, </a:t>
            </a:r>
            <a:r>
              <a:rPr lang="ko-KR" altLang="en-US" dirty="0"/>
              <a:t>그 만큼을 원래 값에서 </a:t>
            </a:r>
            <a:r>
              <a:rPr lang="ko-KR" altLang="en-US" dirty="0" err="1"/>
              <a:t>빼준</a:t>
            </a:r>
            <a:r>
              <a:rPr lang="ko-KR" altLang="en-US" dirty="0"/>
              <a:t> 형태입니다</a:t>
            </a:r>
            <a:r>
              <a:rPr lang="en-US" altLang="ko-KR" dirty="0"/>
              <a:t>. </a:t>
            </a:r>
            <a:r>
              <a:rPr lang="ko-KR" altLang="en-US" dirty="0"/>
              <a:t>이 예시는 특성이 </a:t>
            </a:r>
            <a:r>
              <a:rPr lang="en-US" altLang="ko-KR" dirty="0"/>
              <a:t>2</a:t>
            </a:r>
            <a:r>
              <a:rPr lang="ko-KR" altLang="en-US" dirty="0"/>
              <a:t>개일 때로 특성의 수가 늘어나도 같은 식으로 갱신하게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2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배치라는 것은 모델의 가중치를 한 번 </a:t>
            </a:r>
            <a:r>
              <a:rPr lang="ko-KR" altLang="en-US" dirty="0" err="1"/>
              <a:t>업데이트시킬</a:t>
            </a:r>
            <a:r>
              <a:rPr lang="ko-KR" altLang="en-US" dirty="0"/>
              <a:t> 때 사용되는 샘플들의 묶음을 의미합니다</a:t>
            </a:r>
            <a:r>
              <a:rPr lang="en-US" altLang="ko-KR" dirty="0"/>
              <a:t>. </a:t>
            </a:r>
            <a:r>
              <a:rPr lang="ko-KR" altLang="en-US" dirty="0"/>
              <a:t>가령 </a:t>
            </a:r>
            <a:r>
              <a:rPr lang="en-US" altLang="ko-KR" dirty="0"/>
              <a:t>60,000</a:t>
            </a:r>
            <a:r>
              <a:rPr lang="ko-KR" altLang="en-US" dirty="0"/>
              <a:t>개의 데이터가 있고</a:t>
            </a:r>
            <a:r>
              <a:rPr lang="en-US" altLang="ko-KR" dirty="0"/>
              <a:t>, </a:t>
            </a:r>
            <a:r>
              <a:rPr lang="ko-KR" altLang="en-US" dirty="0"/>
              <a:t>이 데이터들을 하나 </a:t>
            </a:r>
            <a:r>
              <a:rPr lang="ko-KR" altLang="en-US" dirty="0" err="1"/>
              <a:t>하나</a:t>
            </a:r>
            <a:r>
              <a:rPr lang="ko-KR" altLang="en-US" dirty="0"/>
              <a:t> </a:t>
            </a:r>
            <a:r>
              <a:rPr lang="ko-KR" altLang="en-US" dirty="0" err="1"/>
              <a:t>출력값을</a:t>
            </a:r>
            <a:r>
              <a:rPr lang="ko-KR" altLang="en-US" dirty="0"/>
              <a:t> 내놓고 손실 함수를 </a:t>
            </a:r>
            <a:r>
              <a:rPr lang="ko-KR" altLang="en-US" dirty="0" err="1"/>
              <a:t>일일히</a:t>
            </a:r>
            <a:r>
              <a:rPr lang="ko-KR" altLang="en-US" dirty="0"/>
              <a:t> 구한 다음에 학습하는 것보다 배치 사이즈를 </a:t>
            </a:r>
            <a:r>
              <a:rPr lang="en-US" altLang="ko-KR" dirty="0"/>
              <a:t>100</a:t>
            </a:r>
            <a:r>
              <a:rPr lang="ko-KR" altLang="en-US" dirty="0"/>
              <a:t>개로 해서 </a:t>
            </a:r>
            <a:r>
              <a:rPr lang="en-US" altLang="ko-KR" dirty="0"/>
              <a:t>100</a:t>
            </a:r>
            <a:r>
              <a:rPr lang="ko-KR" altLang="en-US" dirty="0"/>
              <a:t>개의 데이터에 대한 </a:t>
            </a:r>
            <a:r>
              <a:rPr lang="ko-KR" altLang="en-US" dirty="0" err="1"/>
              <a:t>출력값을</a:t>
            </a:r>
            <a:r>
              <a:rPr lang="ko-KR" altLang="en-US" dirty="0"/>
              <a:t> 한 번에 얻고</a:t>
            </a:r>
            <a:r>
              <a:rPr lang="en-US" altLang="ko-KR" dirty="0"/>
              <a:t>, </a:t>
            </a:r>
            <a:r>
              <a:rPr lang="ko-KR" altLang="en-US" dirty="0"/>
              <a:t>학습시키는 것이 훨씬 효율적입니다</a:t>
            </a:r>
            <a:r>
              <a:rPr lang="en-US" altLang="ko-KR" dirty="0"/>
              <a:t>. </a:t>
            </a:r>
            <a:r>
              <a:rPr lang="ko-KR" altLang="en-US" dirty="0"/>
              <a:t>그 이유는 두 가지로 계산을 하는 라이브러리들이 큰 배열을 처리하는데 특화되어 있다는 것과 매우 많은 데이터들에 대해서는 병목으로 작용하는 경우가 있기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미니 배치라는 것은 전체 데이터 셋을 무작위로 몇 개의 데이터 셋으로 나누었을 때 그 작은 데이터 뭉치를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1000</a:t>
            </a:r>
            <a:r>
              <a:rPr lang="ko-KR" altLang="en-US" dirty="0"/>
              <a:t>개의 데이터셋을 </a:t>
            </a:r>
            <a:r>
              <a:rPr lang="en-US" altLang="ko-KR" dirty="0"/>
              <a:t>100</a:t>
            </a:r>
            <a:r>
              <a:rPr lang="ko-KR" altLang="en-US" dirty="0"/>
              <a:t>의 </a:t>
            </a:r>
            <a:r>
              <a:rPr lang="en-US" altLang="ko-KR" dirty="0" err="1"/>
              <a:t>batch_size</a:t>
            </a:r>
            <a:r>
              <a:rPr lang="ko-KR" altLang="en-US" dirty="0"/>
              <a:t>로 나누면 </a:t>
            </a:r>
            <a:r>
              <a:rPr lang="en-US" altLang="ko-KR" dirty="0"/>
              <a:t>10</a:t>
            </a:r>
            <a:r>
              <a:rPr lang="ko-KR" altLang="en-US" dirty="0"/>
              <a:t>개의 미니 배치가 생깁니다</a:t>
            </a:r>
            <a:r>
              <a:rPr lang="en-US" altLang="ko-KR" dirty="0"/>
              <a:t>. </a:t>
            </a:r>
            <a:r>
              <a:rPr lang="ko-KR" altLang="en-US" dirty="0"/>
              <a:t>다만 다음에 다시 </a:t>
            </a:r>
            <a:r>
              <a:rPr lang="en-US" altLang="ko-KR" dirty="0"/>
              <a:t>100</a:t>
            </a:r>
            <a:r>
              <a:rPr lang="ko-KR" altLang="en-US" dirty="0"/>
              <a:t>개로 나눌 때는 랜덤하게 뽑히기 때문에 그 미니배치에 있는 데이터 조합이 달라집니다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epoch</a:t>
            </a:r>
            <a:r>
              <a:rPr lang="ko-KR" altLang="en-US" dirty="0"/>
              <a:t>라는 것은 이 훈련 데이터들을 모두 소진했을 때의 횟수에 해당합니다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88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책에서 나왔던 배치 경사 하강법이라는 것은 배치 사이즈가 데이터셋의 크기가 되는 것으로 한 번 학습할 때 모든 </a:t>
            </a:r>
            <a:r>
              <a:rPr lang="en-US" altLang="ko-KR" dirty="0"/>
              <a:t>train data</a:t>
            </a:r>
            <a:r>
              <a:rPr lang="ko-KR" altLang="en-US" dirty="0"/>
              <a:t>를 전부 소진하는 것입니다</a:t>
            </a:r>
            <a:r>
              <a:rPr lang="en-US" altLang="ko-KR" dirty="0"/>
              <a:t>. </a:t>
            </a:r>
            <a:r>
              <a:rPr lang="ko-KR" altLang="en-US" dirty="0"/>
              <a:t>데이터셋 모두를 대상으로 </a:t>
            </a:r>
            <a:r>
              <a:rPr lang="ko-KR" altLang="en-US" dirty="0" err="1"/>
              <a:t>하다보니</a:t>
            </a:r>
            <a:r>
              <a:rPr lang="ko-KR" altLang="en-US" dirty="0"/>
              <a:t> 파라미터가 한 번 이동할 때마다 계산해야 할 값이 지나치게 많아 소모되는 메모리도 엄청납니다</a:t>
            </a:r>
            <a:r>
              <a:rPr lang="en-US" altLang="ko-KR" dirty="0"/>
              <a:t>. </a:t>
            </a:r>
            <a:r>
              <a:rPr lang="ko-KR" altLang="en-US" dirty="0"/>
              <a:t>안정적으로 수렴하여 파라미터를 업데이트하는 수는 매우 적습니다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59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확률적 경사 하강법이라는 것은 아까 </a:t>
            </a:r>
            <a:r>
              <a:rPr lang="ko-KR" altLang="en-US" dirty="0" err="1"/>
              <a:t>설명드린</a:t>
            </a:r>
            <a:r>
              <a:rPr lang="ko-KR" altLang="en-US" dirty="0"/>
              <a:t> 미니 배치를 이용하여 학습하는 것으로 전체 데이터셋보다 적게 데이터를 학습시키며</a:t>
            </a:r>
            <a:r>
              <a:rPr lang="en-US" altLang="ko-KR" dirty="0"/>
              <a:t>, </a:t>
            </a:r>
            <a:r>
              <a:rPr lang="ko-KR" altLang="en-US" dirty="0"/>
              <a:t>또한 미니 배치는 </a:t>
            </a:r>
            <a:r>
              <a:rPr lang="ko-KR" altLang="en-US" dirty="0" err="1"/>
              <a:t>에폭마다</a:t>
            </a:r>
            <a:r>
              <a:rPr lang="ko-KR" altLang="en-US" dirty="0"/>
              <a:t> 배치 내 데이터의 조합이 달라지기 때문에 확률적이라는 말이 붙은 것입니다</a:t>
            </a:r>
            <a:r>
              <a:rPr lang="en-US" altLang="ko-KR" dirty="0"/>
              <a:t>. </a:t>
            </a:r>
            <a:r>
              <a:rPr lang="ko-KR" altLang="en-US" dirty="0"/>
              <a:t>우리 책에서는 단 하나의 샘플을 골라 학습하는 것이 </a:t>
            </a:r>
            <a:r>
              <a:rPr lang="en-US" altLang="ko-KR" dirty="0"/>
              <a:t>SGD</a:t>
            </a:r>
            <a:r>
              <a:rPr lang="ko-KR" altLang="en-US" dirty="0"/>
              <a:t>라고 하고 미니 배치 단위로 학습하는 것이 미니 배치 경사 하강법이라고 따로 기술되어 있지만 일반적으로 </a:t>
            </a:r>
            <a:r>
              <a:rPr lang="en-US" altLang="ko-KR" dirty="0"/>
              <a:t>SGD</a:t>
            </a:r>
            <a:r>
              <a:rPr lang="ko-KR" altLang="en-US" dirty="0"/>
              <a:t>라 함은 미니 배치 단위로 학습하는 것을 의미합니다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33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경사 하강법에는 한계점이 여러 가지 있습니다</a:t>
            </a:r>
            <a:r>
              <a:rPr lang="en-US" altLang="ko-KR" dirty="0"/>
              <a:t>. </a:t>
            </a:r>
            <a:r>
              <a:rPr lang="ko-KR" altLang="en-US" dirty="0"/>
              <a:t>일단 전역 최솟값이 아닌 지역 최솟값에 빠져 더 이상 미분하지 못하고 수렴할 수도 있다는 것입니다</a:t>
            </a:r>
            <a:r>
              <a:rPr lang="en-US" altLang="ko-KR" dirty="0"/>
              <a:t>. </a:t>
            </a:r>
            <a:r>
              <a:rPr lang="ko-KR" altLang="en-US" dirty="0"/>
              <a:t>이외에도 고원이라는 평탄한 부분에서 학습이 진전이 </a:t>
            </a:r>
            <a:r>
              <a:rPr lang="ko-KR" altLang="en-US" dirty="0" err="1"/>
              <a:t>안된다거나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비등방성</a:t>
            </a:r>
            <a:r>
              <a:rPr lang="ko-KR" altLang="en-US" dirty="0"/>
              <a:t> 함수에서 비효율적으로 탐색한다는 단점들도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en-US" altLang="ko-KR" dirty="0"/>
              <a:t>Ch.3</a:t>
            </a:r>
            <a:r>
              <a:rPr lang="ko-KR" altLang="en-US" dirty="0"/>
              <a:t>에서 공부했던 회귀 알고리즘은 어떤 수치를 예측하고자 하는 알고리즘이었습니다</a:t>
            </a:r>
            <a:r>
              <a:rPr lang="en-US" altLang="ko-KR" dirty="0"/>
              <a:t>. </a:t>
            </a:r>
            <a:r>
              <a:rPr lang="ko-KR" altLang="en-US" dirty="0"/>
              <a:t>로지스틱 회귀 알고리즘은 이 회귀 알고리즘을 사용하여 데이터가 어떤 클래스에 속할 확률을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사이의 값으로 예측하고 그 확률에 따라 가능성이 더 높은 클래스로 분류해주는 지도 학습 알고리즘입니다</a:t>
            </a:r>
            <a:r>
              <a:rPr lang="en-US" altLang="ko-KR" dirty="0"/>
              <a:t>. </a:t>
            </a:r>
            <a:r>
              <a:rPr lang="ko-KR" altLang="en-US" dirty="0"/>
              <a:t>따라서 로지스틱 회귀 알고리즘은 분류 알고리즘입니다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6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로지스틱 회귀의 컨셉은 기존에 사용하던 선형 회귀를 범주형 데이터셋</a:t>
            </a:r>
            <a:r>
              <a:rPr lang="en-US" altLang="ko-KR" dirty="0"/>
              <a:t>, </a:t>
            </a:r>
            <a:r>
              <a:rPr lang="ko-KR" altLang="en-US" dirty="0"/>
              <a:t>즉 클래스가 나누어져 있어 분류가 필요한 데이터셋에 적용하기 위해 종속 변수를 확률로 정의하자라는 것입니다</a:t>
            </a:r>
            <a:r>
              <a:rPr lang="en-US" altLang="ko-KR" dirty="0"/>
              <a:t>. </a:t>
            </a:r>
            <a:r>
              <a:rPr lang="ko-KR" altLang="en-US" dirty="0"/>
              <a:t>그래서 분류 알고리즘임에도 이름에 회귀가 붙어있죠</a:t>
            </a:r>
            <a:r>
              <a:rPr lang="en-US" altLang="ko-KR" dirty="0"/>
              <a:t>. </a:t>
            </a:r>
            <a:r>
              <a:rPr lang="ko-KR" altLang="en-US" dirty="0"/>
              <a:t>이 컨셉에서 확률화를 시켜주는 함수가 바로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함수가 나오는 과정입니다</a:t>
            </a:r>
            <a:r>
              <a:rPr lang="en-US" altLang="ko-KR" dirty="0"/>
              <a:t>. </a:t>
            </a:r>
            <a:r>
              <a:rPr lang="ko-KR" altLang="en-US" dirty="0"/>
              <a:t>우선 우리가 가지고 있는 이진 분류의 범주형 데이터는 </a:t>
            </a:r>
            <a:r>
              <a:rPr lang="ko-KR" altLang="en-US" dirty="0" err="1"/>
              <a:t>실수값</a:t>
            </a:r>
            <a:r>
              <a:rPr lang="ko-KR" altLang="en-US" dirty="0"/>
              <a:t> 예측이 목표인 선형 회귀에는 도움이 되지 않습니다</a:t>
            </a:r>
            <a:r>
              <a:rPr lang="en-US" altLang="ko-KR" dirty="0"/>
              <a:t>. </a:t>
            </a:r>
            <a:r>
              <a:rPr lang="ko-KR" altLang="en-US" dirty="0"/>
              <a:t>따라서 이 데이터를 선형 회귀가 가능하도록 확률을 통해 </a:t>
            </a:r>
            <a:r>
              <a:rPr lang="ko-KR" altLang="en-US" dirty="0" err="1"/>
              <a:t>실수값으로</a:t>
            </a:r>
            <a:r>
              <a:rPr lang="ko-KR" altLang="en-US" dirty="0"/>
              <a:t> 변형시킵니다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step1</a:t>
            </a:r>
            <a:r>
              <a:rPr lang="ko-KR" altLang="en-US" dirty="0"/>
              <a:t>에서 데이터가 각 클래스에 속할 확률을 </a:t>
            </a:r>
            <a:r>
              <a:rPr lang="en-US" altLang="ko-KR" dirty="0"/>
              <a:t>p</a:t>
            </a:r>
            <a:r>
              <a:rPr lang="ko-KR" altLang="en-US" dirty="0"/>
              <a:t>를 통해 정의합니다</a:t>
            </a:r>
            <a:r>
              <a:rPr lang="en-US" altLang="ko-KR" dirty="0"/>
              <a:t>. </a:t>
            </a:r>
            <a:r>
              <a:rPr lang="ko-KR" altLang="en-US" dirty="0"/>
              <a:t>그 다음은 </a:t>
            </a:r>
            <a:r>
              <a:rPr lang="en-US" altLang="ko-KR" dirty="0"/>
              <a:t>0</a:t>
            </a:r>
            <a:r>
              <a:rPr lang="ko-KR" altLang="en-US" dirty="0"/>
              <a:t>인 클래스 대비 </a:t>
            </a:r>
            <a:r>
              <a:rPr lang="en-US" altLang="ko-KR" dirty="0"/>
              <a:t>1</a:t>
            </a:r>
            <a:r>
              <a:rPr lang="ko-KR" altLang="en-US" dirty="0"/>
              <a:t>인 클래스가 될 확률의 크기인 </a:t>
            </a:r>
            <a:r>
              <a:rPr lang="en-US" altLang="ko-KR" dirty="0"/>
              <a:t>Odds</a:t>
            </a:r>
            <a:r>
              <a:rPr lang="ko-KR" altLang="en-US" dirty="0"/>
              <a:t>로 정의하는 겁니다</a:t>
            </a:r>
            <a:r>
              <a:rPr lang="en-US" altLang="ko-KR" dirty="0"/>
              <a:t>. 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의 값을 가진데 비해 </a:t>
            </a:r>
            <a:r>
              <a:rPr lang="en-US" altLang="ko-KR" dirty="0"/>
              <a:t>odds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에서 양의 무한대로 범위를 확장할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마지막으로 이 </a:t>
            </a:r>
            <a:r>
              <a:rPr lang="en-US" altLang="ko-KR" dirty="0"/>
              <a:t>Odds</a:t>
            </a:r>
            <a:r>
              <a:rPr lang="ko-KR" altLang="en-US" dirty="0"/>
              <a:t>에 자연 로그를 씌우면</a:t>
            </a:r>
            <a:r>
              <a:rPr lang="en-US" altLang="ko-KR" dirty="0"/>
              <a:t>, </a:t>
            </a:r>
            <a:r>
              <a:rPr lang="ko-KR" altLang="en-US" dirty="0"/>
              <a:t>이 값은 실수 전체의 범위를 가집니다</a:t>
            </a:r>
            <a:r>
              <a:rPr lang="en-US" altLang="ko-KR" dirty="0"/>
              <a:t>. </a:t>
            </a:r>
            <a:r>
              <a:rPr lang="ko-KR" altLang="en-US" dirty="0"/>
              <a:t>이러면 선형 회귀로 분석할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6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마지막에서 자연로그를 적용한 값을 </a:t>
            </a:r>
            <a:r>
              <a:rPr lang="en-US" altLang="ko-KR" dirty="0"/>
              <a:t>y</a:t>
            </a:r>
            <a:r>
              <a:rPr lang="ko-KR" altLang="en-US" dirty="0"/>
              <a:t>로 놓고 </a:t>
            </a:r>
            <a:r>
              <a:rPr lang="en-US" altLang="ko-KR" dirty="0"/>
              <a:t>p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에 대한 식으로 정리하면 우리가 알고 있는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얻을 수 있습니다</a:t>
            </a:r>
            <a:r>
              <a:rPr lang="en-US" altLang="ko-KR" dirty="0"/>
              <a:t>.</a:t>
            </a:r>
            <a:r>
              <a:rPr lang="ko-KR" altLang="en-US" dirty="0"/>
              <a:t> 즉 기존에 사용한 회귀 모델에서 나온 독립변수항을 </a:t>
            </a:r>
            <a:r>
              <a:rPr lang="en-US" altLang="ko-KR" dirty="0"/>
              <a:t>sigmoid </a:t>
            </a:r>
            <a:r>
              <a:rPr lang="ko-KR" altLang="en-US" dirty="0"/>
              <a:t>함수에 대입한 값이 </a:t>
            </a:r>
            <a:r>
              <a:rPr lang="en-US" altLang="ko-KR" dirty="0"/>
              <a:t>1</a:t>
            </a:r>
            <a:r>
              <a:rPr lang="ko-KR" altLang="en-US" dirty="0"/>
              <a:t>인 클래스에 속할 확률로서 정의됩니다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8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함수 또한 선형 회귀 값을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값으로 출력하기 때문에 </a:t>
            </a:r>
            <a:r>
              <a:rPr lang="ko-KR" altLang="en-US" dirty="0" err="1"/>
              <a:t>확률값으로</a:t>
            </a:r>
            <a:r>
              <a:rPr lang="ko-KR" altLang="en-US" dirty="0"/>
              <a:t> 해석할 수 있습니다</a:t>
            </a:r>
            <a:r>
              <a:rPr lang="en-US" altLang="ko-KR" dirty="0"/>
              <a:t>. sigmoid</a:t>
            </a:r>
            <a:r>
              <a:rPr lang="ko-KR" altLang="en-US" dirty="0"/>
              <a:t>는 맞냐</a:t>
            </a:r>
            <a:r>
              <a:rPr lang="en-US" altLang="ko-KR" dirty="0"/>
              <a:t>/</a:t>
            </a:r>
            <a:r>
              <a:rPr lang="ko-KR" altLang="en-US" dirty="0" err="1"/>
              <a:t>아니냐를</a:t>
            </a:r>
            <a:r>
              <a:rPr lang="ko-KR" altLang="en-US" dirty="0"/>
              <a:t> 뜻하는 이진 분류에서 사용되고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r>
              <a:rPr lang="ko-KR" altLang="en-US" dirty="0"/>
              <a:t>는 계산한 </a:t>
            </a:r>
            <a:r>
              <a:rPr lang="ko-KR" altLang="en-US" dirty="0" err="1"/>
              <a:t>확률값들의</a:t>
            </a:r>
            <a:r>
              <a:rPr lang="ko-KR" altLang="en-US" dirty="0"/>
              <a:t> 총합이 항상 </a:t>
            </a:r>
            <a:r>
              <a:rPr lang="en-US" altLang="ko-KR" dirty="0"/>
              <a:t>1</a:t>
            </a:r>
            <a:r>
              <a:rPr lang="ko-KR" altLang="en-US" dirty="0"/>
              <a:t>이며 </a:t>
            </a:r>
            <a:r>
              <a:rPr lang="en-US" altLang="ko-KR" dirty="0"/>
              <a:t>3</a:t>
            </a:r>
            <a:r>
              <a:rPr lang="ko-KR" altLang="en-US" dirty="0"/>
              <a:t>개 이상의 클래스에 해당하는 </a:t>
            </a:r>
            <a:r>
              <a:rPr lang="ko-KR" altLang="en-US" dirty="0" err="1"/>
              <a:t>확률값을</a:t>
            </a:r>
            <a:r>
              <a:rPr lang="ko-KR" altLang="en-US" dirty="0"/>
              <a:t> 출력합니다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수식에서 볼 수 있듯이</a:t>
            </a:r>
            <a:r>
              <a:rPr lang="en-US" altLang="ko-KR" dirty="0"/>
              <a:t>, </a:t>
            </a:r>
            <a:r>
              <a:rPr lang="ko-KR" altLang="en-US" dirty="0"/>
              <a:t>단순히 선형 회귀 값들을 다 더해서 그에 대한 확률을 낼 수도 있지만</a:t>
            </a:r>
            <a:r>
              <a:rPr lang="en-US" altLang="ko-KR" dirty="0"/>
              <a:t>, </a:t>
            </a:r>
            <a:r>
              <a:rPr lang="ko-KR" altLang="en-US" dirty="0"/>
              <a:t>지수함수를 적용시킨 다음에 확률화를 시켜준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이는 지수 함수의 특성 상 </a:t>
            </a:r>
            <a:r>
              <a:rPr lang="en-US" altLang="ko-KR" dirty="0"/>
              <a:t> </a:t>
            </a:r>
            <a:r>
              <a:rPr lang="ko-KR" altLang="en-US" dirty="0"/>
              <a:t>입력 값의 크기에 따라 출력 값이 크게 변동할 수 있다는 점을 이용해 </a:t>
            </a:r>
            <a:r>
              <a:rPr lang="ko-KR" altLang="en-US" dirty="0" err="1"/>
              <a:t>출력값들</a:t>
            </a:r>
            <a:r>
              <a:rPr lang="ko-KR" altLang="en-US" dirty="0"/>
              <a:t> 중에 </a:t>
            </a:r>
            <a:r>
              <a:rPr lang="en-US" altLang="ko-KR" dirty="0"/>
              <a:t>max </a:t>
            </a:r>
            <a:r>
              <a:rPr lang="ko-KR" altLang="en-US" dirty="0"/>
              <a:t>값을 강조하는 효과를 더해줍니다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6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알고리즘을 학습시킬 때 학습의 상태를 표현하기 위해 사용하는 중요한 지표가 손실 함수입니다</a:t>
            </a:r>
            <a:r>
              <a:rPr lang="en-US" altLang="ko-KR" dirty="0"/>
              <a:t>. </a:t>
            </a:r>
            <a:r>
              <a:rPr lang="ko-KR" altLang="en-US" dirty="0"/>
              <a:t>알고리즘이 예측한 값과 실제 정답의 차이를 계산하며</a:t>
            </a:r>
            <a:r>
              <a:rPr lang="en-US" altLang="ko-KR" dirty="0"/>
              <a:t>, </a:t>
            </a:r>
            <a:r>
              <a:rPr lang="ko-KR" altLang="en-US" dirty="0"/>
              <a:t>계산된 값은 </a:t>
            </a:r>
            <a:r>
              <a:rPr lang="en-US" altLang="ko-KR" dirty="0"/>
              <a:t>‘</a:t>
            </a:r>
            <a:r>
              <a:rPr lang="ko-KR" altLang="en-US" dirty="0"/>
              <a:t>알고리즘이 얼마나 잘못 예측하는가</a:t>
            </a:r>
            <a:r>
              <a:rPr lang="en-US" altLang="ko-KR" dirty="0"/>
              <a:t>’</a:t>
            </a:r>
            <a:r>
              <a:rPr lang="ko-KR" altLang="en-US" dirty="0"/>
              <a:t>를 의미합니다</a:t>
            </a:r>
            <a:r>
              <a:rPr lang="en-US" altLang="ko-KR" dirty="0"/>
              <a:t>. </a:t>
            </a:r>
            <a:r>
              <a:rPr lang="ko-KR" altLang="en-US" dirty="0"/>
              <a:t>그리고 이 손실 함수의 최소값을 찾아가는 과정을 최적화</a:t>
            </a:r>
            <a:r>
              <a:rPr lang="en-US" altLang="ko-KR" dirty="0"/>
              <a:t>(optimization)</a:t>
            </a:r>
            <a:r>
              <a:rPr lang="ko-KR" altLang="en-US" dirty="0"/>
              <a:t>라 하며 이후에 설명할 확률적 경사 하강법이 이 최적화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0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손실 함수의 종류에는 여러 가지가 있습니다</a:t>
            </a:r>
            <a:r>
              <a:rPr lang="en-US" altLang="ko-KR" dirty="0"/>
              <a:t>. </a:t>
            </a:r>
            <a:r>
              <a:rPr lang="ko-KR" altLang="en-US" dirty="0"/>
              <a:t>그 중에 대표적인 것은 </a:t>
            </a:r>
            <a:r>
              <a:rPr lang="en-US" altLang="ko-KR" dirty="0"/>
              <a:t>Mean Squared Error</a:t>
            </a:r>
            <a:r>
              <a:rPr lang="ko-KR" altLang="en-US" dirty="0"/>
              <a:t>와 </a:t>
            </a:r>
            <a:r>
              <a:rPr lang="en-US" altLang="ko-KR" dirty="0"/>
              <a:t>Cross Entropy </a:t>
            </a:r>
            <a:r>
              <a:rPr lang="ko-KR" altLang="en-US" dirty="0"/>
              <a:t>함수가 있습니다</a:t>
            </a:r>
            <a:r>
              <a:rPr lang="en-US" altLang="ko-KR" dirty="0"/>
              <a:t>. MSE</a:t>
            </a:r>
            <a:r>
              <a:rPr lang="ko-KR" altLang="en-US" dirty="0"/>
              <a:t>는 주로 회귀 문제에서 사용되는데</a:t>
            </a:r>
            <a:r>
              <a:rPr lang="en-US" altLang="ko-KR" dirty="0"/>
              <a:t>, </a:t>
            </a:r>
            <a:r>
              <a:rPr lang="ko-KR" altLang="en-US" dirty="0"/>
              <a:t>이유는 제곱 오차를 사용하기 때문에 오차가 클수록 더 큰 가중치를 부여할 수 있고</a:t>
            </a:r>
            <a:r>
              <a:rPr lang="en-US" altLang="ko-KR" dirty="0"/>
              <a:t>, </a:t>
            </a:r>
            <a:r>
              <a:rPr lang="ko-KR" altLang="en-US" dirty="0"/>
              <a:t>오차의 제곱을 평균하기 때문에 데이터 포인트의 개수와 관계없이 일관 손실 값을 얻을 수 있기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번째는 </a:t>
            </a:r>
            <a:r>
              <a:rPr lang="en-US" altLang="ko-KR" dirty="0"/>
              <a:t>binary cross entropy </a:t>
            </a:r>
            <a:r>
              <a:rPr lang="ko-KR" altLang="en-US" dirty="0"/>
              <a:t>손실 함수로</a:t>
            </a:r>
            <a:r>
              <a:rPr lang="en-US" altLang="ko-KR" dirty="0"/>
              <a:t>, </a:t>
            </a:r>
            <a:r>
              <a:rPr lang="ko-KR" altLang="en-US" dirty="0"/>
              <a:t>이름에서도 알 수 있듯이 이진 분류 문제에서 사용됩니다</a:t>
            </a:r>
            <a:r>
              <a:rPr lang="en-US" altLang="ko-KR" dirty="0"/>
              <a:t>. </a:t>
            </a:r>
            <a:r>
              <a:rPr lang="ko-KR" altLang="en-US" dirty="0"/>
              <a:t>책의 내용과는 </a:t>
            </a:r>
            <a:r>
              <a:rPr lang="en-US" altLang="ko-KR" dirty="0"/>
              <a:t>log</a:t>
            </a:r>
            <a:r>
              <a:rPr lang="ko-KR" altLang="en-US" dirty="0"/>
              <a:t>를 취한 것 외엔 </a:t>
            </a:r>
            <a:r>
              <a:rPr lang="ko-KR" altLang="en-US" dirty="0" err="1"/>
              <a:t>다를게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9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다중 클래스 분류에서 사용되는 </a:t>
            </a:r>
            <a:r>
              <a:rPr lang="en-US" altLang="ko-KR" dirty="0"/>
              <a:t>Categorical Cross Entropy Error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정답 </a:t>
            </a:r>
            <a:r>
              <a:rPr lang="en-US" altLang="ko-KR" dirty="0"/>
              <a:t>class</a:t>
            </a:r>
            <a:r>
              <a:rPr lang="ko-KR" altLang="en-US" dirty="0"/>
              <a:t>와 확률의</a:t>
            </a:r>
            <a:r>
              <a:rPr lang="en-US" altLang="ko-KR" dirty="0"/>
              <a:t> log</a:t>
            </a:r>
            <a:r>
              <a:rPr lang="ko-KR" altLang="en-US" dirty="0"/>
              <a:t>값을 곱해 다 더해준 값으로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함수와 연결되어 </a:t>
            </a:r>
            <a:r>
              <a:rPr lang="ko-KR" altLang="en-US" dirty="0" err="1"/>
              <a:t>사용하는게</a:t>
            </a:r>
            <a:r>
              <a:rPr lang="ko-KR" altLang="en-US" dirty="0"/>
              <a:t> 보통입니다</a:t>
            </a:r>
            <a:r>
              <a:rPr lang="en-US" altLang="ko-KR" dirty="0"/>
              <a:t>. </a:t>
            </a:r>
            <a:r>
              <a:rPr lang="ko-KR" altLang="en-US" dirty="0"/>
              <a:t>여기서 정답 </a:t>
            </a:r>
            <a:r>
              <a:rPr lang="en-US" altLang="ko-KR" dirty="0"/>
              <a:t>class</a:t>
            </a:r>
            <a:r>
              <a:rPr lang="ko-KR" altLang="en-US" dirty="0"/>
              <a:t>라고 하는 것은 </a:t>
            </a:r>
            <a:r>
              <a:rPr lang="en-US" altLang="ko-KR" dirty="0"/>
              <a:t>class</a:t>
            </a:r>
            <a:r>
              <a:rPr lang="ko-KR" altLang="en-US" dirty="0"/>
              <a:t>들 중에서 정답 </a:t>
            </a:r>
            <a:r>
              <a:rPr lang="en-US" altLang="ko-KR" dirty="0"/>
              <a:t>class</a:t>
            </a:r>
            <a:r>
              <a:rPr lang="ko-KR" altLang="en-US" dirty="0"/>
              <a:t>만 </a:t>
            </a:r>
            <a:r>
              <a:rPr lang="en-US" altLang="ko-KR" dirty="0"/>
              <a:t>1</a:t>
            </a:r>
            <a:r>
              <a:rPr lang="ko-KR" altLang="en-US" dirty="0"/>
              <a:t>로 놓고 나머지 </a:t>
            </a:r>
            <a:r>
              <a:rPr lang="en-US" altLang="ko-KR" dirty="0"/>
              <a:t>class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놓는 것을 의미합니다</a:t>
            </a:r>
            <a:r>
              <a:rPr lang="en-US" altLang="ko-KR" dirty="0"/>
              <a:t>. </a:t>
            </a:r>
            <a:r>
              <a:rPr lang="ko-KR" altLang="en-US" dirty="0"/>
              <a:t>그래서 실질적으로 이 값은 정답일 때의 확률의 </a:t>
            </a:r>
            <a:r>
              <a:rPr lang="ko-KR" altLang="en-US" dirty="0" err="1"/>
              <a:t>로그값을</a:t>
            </a:r>
            <a:r>
              <a:rPr lang="ko-KR" altLang="en-US" dirty="0"/>
              <a:t> 계산하는 식이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5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yday-tech.tistory.com/entry/%EB%A1%9C%EC%A7%80%EC%8A%A4%ED%8B%B1-%ED%9A%8C%EA%B7%80Logistic-Regress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oopy.tistory.com/69" TargetMode="External"/><Relationship Id="rId5" Type="http://schemas.openxmlformats.org/officeDocument/2006/relationships/hyperlink" Target="https://sungkee-book.tistory.com/6" TargetMode="External"/><Relationship Id="rId4" Type="http://schemas.openxmlformats.org/officeDocument/2006/relationships/hyperlink" Target="https://hleecaster.com/ml-knn-concep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Chapter4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Review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FE9F-D480-57B5-D2A1-238CC5A4DEBE}"/>
              </a:ext>
            </a:extLst>
          </p:cNvPr>
          <p:cNvSpPr txBox="1"/>
          <p:nvPr/>
        </p:nvSpPr>
        <p:spPr>
          <a:xfrm>
            <a:off x="600735" y="1786256"/>
            <a:ext cx="78390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Loss function(</a:t>
            </a:r>
            <a:r>
              <a:rPr lang="ko-KR" altLang="en-US" sz="2800" b="1" dirty="0">
                <a:solidFill>
                  <a:schemeClr val="accent2"/>
                </a:solidFill>
              </a:rPr>
              <a:t>손실 함수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알고리즘이 예측한 값과 실제 정답의 차이를 계산하며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알고리즘이 얼마나 잘못 예측하는가를 의미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AF975-456B-22BA-6FB1-E5DEB3627DE0}"/>
              </a:ext>
            </a:extLst>
          </p:cNvPr>
          <p:cNvSpPr txBox="1"/>
          <p:nvPr/>
        </p:nvSpPr>
        <p:spPr>
          <a:xfrm>
            <a:off x="600735" y="3953211"/>
            <a:ext cx="78390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Optimization(</a:t>
            </a:r>
            <a:r>
              <a:rPr lang="ko-KR" altLang="en-US" sz="2800" b="1" dirty="0">
                <a:solidFill>
                  <a:schemeClr val="accent2"/>
                </a:solidFill>
              </a:rPr>
              <a:t>최적화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모델의 손실 함수를 최소화하는 가중치들을 찾는 과정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0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0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2.2 types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33B32-510F-60F8-F9D2-6C6A0D099F1A}"/>
              </a:ext>
            </a:extLst>
          </p:cNvPr>
          <p:cNvSpPr txBox="1"/>
          <p:nvPr/>
        </p:nvSpPr>
        <p:spPr>
          <a:xfrm>
            <a:off x="600734" y="1055261"/>
            <a:ext cx="8253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1. Mean Squared Error(MSE)</a:t>
            </a: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- </a:t>
            </a:r>
            <a:r>
              <a:rPr lang="ko-KR" altLang="en-US" sz="2000" b="1" dirty="0">
                <a:solidFill>
                  <a:schemeClr val="accent2"/>
                </a:solidFill>
              </a:rPr>
              <a:t>에러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실제값</a:t>
            </a:r>
            <a:r>
              <a:rPr lang="en-US" altLang="ko-KR" sz="2000" b="1" dirty="0">
                <a:solidFill>
                  <a:schemeClr val="accent2"/>
                </a:solidFill>
              </a:rPr>
              <a:t>-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예측값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ko-KR" altLang="en-US" sz="2000" b="1" dirty="0">
                <a:solidFill>
                  <a:schemeClr val="accent2"/>
                </a:solidFill>
              </a:rPr>
              <a:t>제곱의 평균</a:t>
            </a:r>
            <a:r>
              <a:rPr lang="en-US" altLang="ko-KR" sz="2000" b="1" dirty="0">
                <a:solidFill>
                  <a:schemeClr val="accent2"/>
                </a:solidFill>
              </a:rPr>
              <a:t>. </a:t>
            </a:r>
            <a:r>
              <a:rPr lang="ko-KR" altLang="en-US" sz="2000" b="1" dirty="0">
                <a:solidFill>
                  <a:schemeClr val="accent2"/>
                </a:solidFill>
              </a:rPr>
              <a:t>회귀에서 많이 사용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75537C-8DA9-E84F-41DF-BD6A50A4E8CB}"/>
                  </a:ext>
                </a:extLst>
              </p:cNvPr>
              <p:cNvSpPr txBox="1"/>
              <p:nvPr/>
            </p:nvSpPr>
            <p:spPr>
              <a:xfrm>
                <a:off x="600734" y="1824702"/>
                <a:ext cx="5895340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75537C-8DA9-E84F-41DF-BD6A50A4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4" y="1824702"/>
                <a:ext cx="5895340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2133CF1-CA66-071C-2075-A6AC95742659}"/>
              </a:ext>
            </a:extLst>
          </p:cNvPr>
          <p:cNvSpPr txBox="1"/>
          <p:nvPr/>
        </p:nvSpPr>
        <p:spPr>
          <a:xfrm>
            <a:off x="600734" y="2863191"/>
            <a:ext cx="825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- </a:t>
            </a:r>
            <a:r>
              <a:rPr lang="ko-KR" altLang="en-US" sz="2000" b="1" dirty="0">
                <a:solidFill>
                  <a:schemeClr val="accent2"/>
                </a:solidFill>
              </a:rPr>
              <a:t>오차의 크기를 제곱으로 나타내기 때문에 더 큰 가중치 부여 가능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- </a:t>
            </a:r>
            <a:r>
              <a:rPr lang="ko-KR" altLang="en-US" sz="2000" b="1" dirty="0">
                <a:solidFill>
                  <a:schemeClr val="accent2"/>
                </a:solidFill>
              </a:rPr>
              <a:t>오차의 제곱을 평균하기 때문에 일관된 손실 값을 얻음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8B050B-CC1D-0768-D064-A51CD167D467}"/>
              </a:ext>
            </a:extLst>
          </p:cNvPr>
          <p:cNvSpPr txBox="1"/>
          <p:nvPr/>
        </p:nvSpPr>
        <p:spPr>
          <a:xfrm>
            <a:off x="600734" y="3691376"/>
            <a:ext cx="8253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2. Binary Cross Entropy Error(BCE)</a:t>
            </a: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- Class(0 or 1)</a:t>
            </a:r>
            <a:r>
              <a:rPr lang="ko-KR" altLang="en-US" sz="2000" b="1" dirty="0">
                <a:solidFill>
                  <a:schemeClr val="accent2"/>
                </a:solidFill>
              </a:rPr>
              <a:t>와 확률의 </a:t>
            </a:r>
            <a:r>
              <a:rPr lang="en-US" altLang="ko-KR" sz="2000" b="1" dirty="0">
                <a:solidFill>
                  <a:schemeClr val="accent2"/>
                </a:solidFill>
              </a:rPr>
              <a:t>log</a:t>
            </a:r>
            <a:r>
              <a:rPr lang="ko-KR" altLang="en-US" sz="2000" b="1" dirty="0">
                <a:solidFill>
                  <a:schemeClr val="accent2"/>
                </a:solidFill>
              </a:rPr>
              <a:t>값을 곱해 다 더해준 값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15A2A6-7F43-6931-F499-75DD0250C9B1}"/>
                  </a:ext>
                </a:extLst>
              </p:cNvPr>
              <p:cNvSpPr txBox="1"/>
              <p:nvPr/>
            </p:nvSpPr>
            <p:spPr>
              <a:xfrm>
                <a:off x="865517" y="4460817"/>
                <a:ext cx="7184366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15A2A6-7F43-6931-F499-75DD0250C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17" y="4460817"/>
                <a:ext cx="7184366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3C12B9A-8D25-A33B-AAA6-1C284BD4B31E}"/>
              </a:ext>
            </a:extLst>
          </p:cNvPr>
          <p:cNvSpPr txBox="1"/>
          <p:nvPr/>
        </p:nvSpPr>
        <p:spPr>
          <a:xfrm>
            <a:off x="600734" y="5499306"/>
            <a:ext cx="825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- log</a:t>
            </a:r>
            <a:r>
              <a:rPr lang="ko-KR" altLang="en-US" sz="2000" b="1" dirty="0">
                <a:solidFill>
                  <a:schemeClr val="accent2"/>
                </a:solidFill>
              </a:rPr>
              <a:t>는 확률 값을 직관적으로 파악할 수 있도록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해줌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0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0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accent1"/>
                </a:solidFill>
              </a:rPr>
              <a:t>Part 2.2  </a:t>
            </a:r>
            <a:r>
              <a:rPr lang="en-US" altLang="ko-KR" sz="2400" b="1" dirty="0">
                <a:solidFill>
                  <a:schemeClr val="accent1"/>
                </a:solidFill>
              </a:rPr>
              <a:t>types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33B32-510F-60F8-F9D2-6C6A0D099F1A}"/>
              </a:ext>
            </a:extLst>
          </p:cNvPr>
          <p:cNvSpPr txBox="1"/>
          <p:nvPr/>
        </p:nvSpPr>
        <p:spPr>
          <a:xfrm>
            <a:off x="600734" y="1055261"/>
            <a:ext cx="8253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3. Categorical Cross Entropy Error(CCE)</a:t>
            </a: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- </a:t>
            </a:r>
            <a:r>
              <a:rPr lang="ko-KR" altLang="en-US" sz="2000" b="1" dirty="0">
                <a:solidFill>
                  <a:schemeClr val="accent2"/>
                </a:solidFill>
              </a:rPr>
              <a:t>정답 </a:t>
            </a:r>
            <a:r>
              <a:rPr lang="en-US" altLang="ko-KR" sz="2000" b="1" dirty="0">
                <a:solidFill>
                  <a:schemeClr val="accent2"/>
                </a:solidFill>
              </a:rPr>
              <a:t>class</a:t>
            </a:r>
            <a:r>
              <a:rPr lang="ko-KR" altLang="en-US" sz="2000" b="1" dirty="0">
                <a:solidFill>
                  <a:schemeClr val="accent2"/>
                </a:solidFill>
              </a:rPr>
              <a:t>와 확률의 </a:t>
            </a:r>
            <a:r>
              <a:rPr lang="en-US" altLang="ko-KR" sz="2000" b="1" dirty="0">
                <a:solidFill>
                  <a:schemeClr val="accent2"/>
                </a:solidFill>
              </a:rPr>
              <a:t>log</a:t>
            </a:r>
            <a:r>
              <a:rPr lang="ko-KR" altLang="en-US" sz="2000" b="1" dirty="0">
                <a:solidFill>
                  <a:schemeClr val="accent2"/>
                </a:solidFill>
              </a:rPr>
              <a:t>값을 곱해 다 더해준 값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75537C-8DA9-E84F-41DF-BD6A50A4E8CB}"/>
                  </a:ext>
                </a:extLst>
              </p:cNvPr>
              <p:cNvSpPr txBox="1"/>
              <p:nvPr/>
            </p:nvSpPr>
            <p:spPr>
              <a:xfrm>
                <a:off x="1121434" y="1824702"/>
                <a:ext cx="3450566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𝐶𝐶𝐸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75537C-8DA9-E84F-41DF-BD6A50A4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4" y="1824702"/>
                <a:ext cx="3450566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A4FF5E-64E4-8FC0-C384-D92C4BB6BEFD}"/>
              </a:ext>
            </a:extLst>
          </p:cNvPr>
          <p:cNvSpPr txBox="1"/>
          <p:nvPr/>
        </p:nvSpPr>
        <p:spPr>
          <a:xfrm>
            <a:off x="600734" y="2863191"/>
            <a:ext cx="8253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-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softmax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함수와 연결해서 사용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- </a:t>
            </a:r>
            <a:r>
              <a:rPr lang="ko-KR" altLang="en-US" sz="2000" b="1" dirty="0">
                <a:solidFill>
                  <a:schemeClr val="accent2"/>
                </a:solidFill>
              </a:rPr>
              <a:t>원</a:t>
            </a:r>
            <a:r>
              <a:rPr lang="en-US" altLang="ko-KR" sz="2000" b="1" dirty="0">
                <a:solidFill>
                  <a:schemeClr val="accent2"/>
                </a:solidFill>
              </a:rPr>
              <a:t>-</a:t>
            </a:r>
            <a:r>
              <a:rPr lang="ko-KR" altLang="en-US" sz="2000" b="1" dirty="0">
                <a:solidFill>
                  <a:schemeClr val="accent2"/>
                </a:solidFill>
              </a:rPr>
              <a:t>핫 인코딩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b="1" dirty="0">
                <a:solidFill>
                  <a:schemeClr val="accent2"/>
                </a:solidFill>
              </a:rPr>
              <a:t>정답에 해당한 클래스만 </a:t>
            </a:r>
            <a:r>
              <a:rPr lang="en-US" altLang="ko-KR" sz="2000" b="1" dirty="0">
                <a:solidFill>
                  <a:schemeClr val="accent2"/>
                </a:solidFill>
              </a:rPr>
              <a:t>1, </a:t>
            </a:r>
            <a:r>
              <a:rPr lang="ko-KR" altLang="en-US" sz="2000" b="1" dirty="0">
                <a:solidFill>
                  <a:schemeClr val="accent2"/>
                </a:solidFill>
              </a:rPr>
              <a:t>나머지는 </a:t>
            </a:r>
            <a:r>
              <a:rPr lang="en-US" altLang="ko-KR" sz="2000" b="1" dirty="0">
                <a:solidFill>
                  <a:schemeClr val="accent2"/>
                </a:solidFill>
              </a:rPr>
              <a:t>0</a:t>
            </a:r>
            <a:r>
              <a:rPr lang="ko-KR" altLang="en-US" sz="2000" b="1" dirty="0">
                <a:solidFill>
                  <a:schemeClr val="accent2"/>
                </a:solidFill>
              </a:rPr>
              <a:t>으로 설정하는 것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0</a:t>
            </a:r>
            <a:r>
              <a:rPr lang="ko-KR" altLang="en-US" sz="2000" b="1" dirty="0">
                <a:solidFill>
                  <a:schemeClr val="accent2"/>
                </a:solidFill>
              </a:rPr>
              <a:t>으로 이루어진 벡터에 단 한 개의 </a:t>
            </a:r>
            <a:r>
              <a:rPr lang="en-US" altLang="ko-KR" sz="2000" b="1" dirty="0">
                <a:solidFill>
                  <a:schemeClr val="accent2"/>
                </a:solidFill>
              </a:rPr>
              <a:t>1</a:t>
            </a:r>
            <a:r>
              <a:rPr lang="ko-KR" altLang="en-US" sz="2000" b="1" dirty="0">
                <a:solidFill>
                  <a:schemeClr val="accent2"/>
                </a:solidFill>
              </a:rPr>
              <a:t>의 값으로 해당 데이터의 값을 구별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9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SGD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3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0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077976"/>
            <a:ext cx="82537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Training(</a:t>
            </a:r>
            <a:r>
              <a:rPr lang="ko-KR" altLang="en-US" sz="2800" b="1" dirty="0">
                <a:solidFill>
                  <a:schemeClr val="accent2"/>
                </a:solidFill>
              </a:rPr>
              <a:t>학습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손실 함수를 최솟값이 되도록 하는 가중치 값들을 찾는 과정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경사하강법과 손실 함수: 심층 신경망 학습시키기 (Gradient Descent and Loss Function)">
            <a:extLst>
              <a:ext uri="{FF2B5EF4-FFF2-40B4-BE49-F238E27FC236}">
                <a16:creationId xmlns:a16="http://schemas.microsoft.com/office/drawing/2014/main" id="{52C391B2-3A37-2951-5E3D-7455EED3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144968"/>
            <a:ext cx="5384800" cy="25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081FE-DE37-CCC2-8334-4EF1A1FEB462}"/>
              </a:ext>
            </a:extLst>
          </p:cNvPr>
          <p:cNvSpPr txBox="1"/>
          <p:nvPr/>
        </p:nvSpPr>
        <p:spPr>
          <a:xfrm>
            <a:off x="941383" y="4687417"/>
            <a:ext cx="75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&lt;</a:t>
            </a:r>
            <a:r>
              <a:rPr lang="ko-KR" altLang="en-US" sz="2000" b="1" dirty="0">
                <a:solidFill>
                  <a:schemeClr val="accent2"/>
                </a:solidFill>
              </a:rPr>
              <a:t>일반적인 기계 학습 문제의 가중치 공간과 손실함수</a:t>
            </a:r>
            <a:r>
              <a:rPr lang="en-US" altLang="ko-KR" sz="2000" b="1" dirty="0">
                <a:solidFill>
                  <a:schemeClr val="accent2"/>
                </a:solidFill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823F2-9EE4-12F8-7191-4C6BAB7C813C}"/>
              </a:ext>
            </a:extLst>
          </p:cNvPr>
          <p:cNvSpPr txBox="1"/>
          <p:nvPr/>
        </p:nvSpPr>
        <p:spPr>
          <a:xfrm>
            <a:off x="600734" y="5087527"/>
            <a:ext cx="82537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Gradient Method(</a:t>
            </a:r>
            <a:r>
              <a:rPr lang="ko-KR" altLang="en-US" sz="2800" b="1" dirty="0" err="1">
                <a:solidFill>
                  <a:schemeClr val="accent2"/>
                </a:solidFill>
              </a:rPr>
              <a:t>경사법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기울기를 이용해 함수의 최솟값을 찾으려는 방법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3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226295"/>
            <a:ext cx="825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경사법은 현 위치에서 기울어진 방향으로 일정 거리 만큼 이동하고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또 기울기를 구해 그 방향으로 이동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파이썬][딥러닝] 경사법 (gradient) : 네이버 블로그">
            <a:extLst>
              <a:ext uri="{FF2B5EF4-FFF2-40B4-BE49-F238E27FC236}">
                <a16:creationId xmlns:a16="http://schemas.microsoft.com/office/drawing/2014/main" id="{74BA0748-EBD4-6418-973A-35986A77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262869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4B2B3-89FB-89B9-56D7-26A8AA16737D}"/>
              </a:ext>
            </a:extLst>
          </p:cNvPr>
          <p:cNvSpPr txBox="1"/>
          <p:nvPr/>
        </p:nvSpPr>
        <p:spPr>
          <a:xfrm>
            <a:off x="600734" y="4266350"/>
            <a:ext cx="8098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기호 </a:t>
            </a:r>
            <a:r>
              <a:rPr lang="en-US" altLang="ko-KR" sz="2400" b="1" dirty="0">
                <a:solidFill>
                  <a:schemeClr val="accent2"/>
                </a:solidFill>
              </a:rPr>
              <a:t>ƞ</a:t>
            </a:r>
            <a:r>
              <a:rPr lang="ko-KR" altLang="en-US" sz="2400" b="1" dirty="0">
                <a:solidFill>
                  <a:schemeClr val="accent2"/>
                </a:solidFill>
              </a:rPr>
              <a:t>는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학습률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한 번의 학습으로 얼마만큼 학습하는 지 결정 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미분을 이용하여 기울기를 구함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특성의 수가 늘어나도 같은 식으로 갱신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4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29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3.2  Batch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3EFCA-2A0C-C2FE-FE13-D85E62A9119B}"/>
              </a:ext>
            </a:extLst>
          </p:cNvPr>
          <p:cNvSpPr txBox="1"/>
          <p:nvPr/>
        </p:nvSpPr>
        <p:spPr>
          <a:xfrm>
            <a:off x="600734" y="1077976"/>
            <a:ext cx="825370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Batch Size(</a:t>
            </a:r>
            <a:r>
              <a:rPr lang="ko-KR" altLang="en-US" sz="2800" b="1" dirty="0">
                <a:solidFill>
                  <a:schemeClr val="accent2"/>
                </a:solidFill>
              </a:rPr>
              <a:t>배치 크기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모델의 가중치를 한 번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업데이트시킬</a:t>
            </a:r>
            <a:r>
              <a:rPr lang="ko-KR" altLang="en-US" sz="2400" b="1" dirty="0">
                <a:solidFill>
                  <a:schemeClr val="accent2"/>
                </a:solidFill>
              </a:rPr>
              <a:t> 때 사용되는 샘플들의 묶음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ex) 60,000</a:t>
            </a:r>
            <a:r>
              <a:rPr lang="ko-KR" altLang="en-US" sz="2400" b="1" dirty="0">
                <a:solidFill>
                  <a:schemeClr val="accent2"/>
                </a:solidFill>
              </a:rPr>
              <a:t>개의 데이터를 하나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하나</a:t>
            </a:r>
            <a:r>
              <a:rPr lang="ko-KR" altLang="en-US" sz="2400" b="1" dirty="0">
                <a:solidFill>
                  <a:schemeClr val="accent2"/>
                </a:solidFill>
              </a:rPr>
              <a:t> 학습시키기 보다는 </a:t>
            </a:r>
            <a:r>
              <a:rPr lang="en-US" altLang="ko-KR" sz="2400" b="1" dirty="0">
                <a:solidFill>
                  <a:schemeClr val="accent2"/>
                </a:solidFill>
              </a:rPr>
              <a:t>100</a:t>
            </a:r>
            <a:r>
              <a:rPr lang="ko-KR" altLang="en-US" sz="2400" b="1" dirty="0">
                <a:solidFill>
                  <a:schemeClr val="accent2"/>
                </a:solidFill>
              </a:rPr>
              <a:t>개 단위</a:t>
            </a:r>
            <a:r>
              <a:rPr lang="en-US" altLang="ko-KR" sz="2400" b="1" dirty="0">
                <a:solidFill>
                  <a:schemeClr val="accent2"/>
                </a:solidFill>
              </a:rPr>
              <a:t>(batch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size)</a:t>
            </a:r>
            <a:r>
              <a:rPr lang="ko-KR" altLang="en-US" sz="2400" b="1" dirty="0">
                <a:solidFill>
                  <a:schemeClr val="accent2"/>
                </a:solidFill>
              </a:rPr>
              <a:t>로 학습시키는 것이 더 효율적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ko-KR" altLang="en-US" sz="2400" b="1" dirty="0">
                <a:solidFill>
                  <a:schemeClr val="accent2"/>
                </a:solidFill>
              </a:rPr>
              <a:t>이유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1. </a:t>
            </a:r>
            <a:r>
              <a:rPr lang="ko-KR" altLang="en-US" sz="2400" b="1" dirty="0">
                <a:solidFill>
                  <a:schemeClr val="accent2"/>
                </a:solidFill>
              </a:rPr>
              <a:t>수치 계산 라이브러리들이 대부분 큰 배열을 효율적으로 처리할 수 있음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2.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 전송이 병목으로 작용하는 경우가 있어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배치 처리 시 부하를 줄일 수 있음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1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674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3.2  Mini </a:t>
            </a:r>
            <a:r>
              <a:rPr lang="en-US" altLang="ko-KR" sz="2400" b="1" dirty="0" err="1">
                <a:solidFill>
                  <a:schemeClr val="accent1"/>
                </a:solidFill>
              </a:rPr>
              <a:t>Batch&amp;Epoch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3EFCA-2A0C-C2FE-FE13-D85E62A9119B}"/>
              </a:ext>
            </a:extLst>
          </p:cNvPr>
          <p:cNvSpPr txBox="1"/>
          <p:nvPr/>
        </p:nvSpPr>
        <p:spPr>
          <a:xfrm>
            <a:off x="600734" y="1077976"/>
            <a:ext cx="82537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Mini batch(</a:t>
            </a:r>
            <a:r>
              <a:rPr lang="ko-KR" altLang="en-US" sz="2800" b="1" dirty="0">
                <a:solidFill>
                  <a:schemeClr val="accent2"/>
                </a:solidFill>
              </a:rPr>
              <a:t>미니 배치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하나의 데이터 셋을 배치 사이즈로 나눴을 때 나오는 작은 데이터 뭉치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ex) 1000</a:t>
            </a:r>
            <a:r>
              <a:rPr lang="ko-KR" altLang="en-US" sz="2400" b="1" dirty="0">
                <a:solidFill>
                  <a:schemeClr val="accent2"/>
                </a:solidFill>
              </a:rPr>
              <a:t>개의 데이터를 </a:t>
            </a:r>
            <a:r>
              <a:rPr lang="en-US" altLang="ko-KR" sz="2400" b="1" dirty="0">
                <a:solidFill>
                  <a:schemeClr val="accent2"/>
                </a:solidFill>
              </a:rPr>
              <a:t>100</a:t>
            </a:r>
            <a:r>
              <a:rPr lang="ko-KR" altLang="en-US" sz="2400" b="1" dirty="0">
                <a:solidFill>
                  <a:schemeClr val="accent2"/>
                </a:solidFill>
              </a:rPr>
              <a:t>의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batch_size</a:t>
            </a:r>
            <a:r>
              <a:rPr lang="ko-KR" altLang="en-US" sz="2400" b="1" dirty="0">
                <a:solidFill>
                  <a:schemeClr val="accent2"/>
                </a:solidFill>
              </a:rPr>
              <a:t>로 나누면 </a:t>
            </a:r>
            <a:r>
              <a:rPr lang="en-US" altLang="ko-KR" sz="2400" b="1" dirty="0">
                <a:solidFill>
                  <a:schemeClr val="accent2"/>
                </a:solidFill>
              </a:rPr>
              <a:t>60</a:t>
            </a:r>
            <a:r>
              <a:rPr lang="ko-KR" altLang="en-US" sz="2400" b="1" dirty="0">
                <a:solidFill>
                  <a:schemeClr val="accent2"/>
                </a:solidFill>
              </a:rPr>
              <a:t>개의 미니 배치가 나옴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다만 나눌 때마다 데이터 조합이 달라짐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70A11-3A7C-C82C-37C8-9A904A85FD95}"/>
              </a:ext>
            </a:extLst>
          </p:cNvPr>
          <p:cNvSpPr txBox="1"/>
          <p:nvPr/>
        </p:nvSpPr>
        <p:spPr>
          <a:xfrm>
            <a:off x="600734" y="3198876"/>
            <a:ext cx="82537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Epoch(</a:t>
            </a:r>
            <a:r>
              <a:rPr lang="ko-KR" altLang="en-US" sz="2800" b="1" dirty="0" err="1">
                <a:solidFill>
                  <a:schemeClr val="accent2"/>
                </a:solidFill>
              </a:rPr>
              <a:t>에포크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모든 훈련 데이터를 소진했을 때의 횟수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25C828-EC8E-8962-72D8-E2A7DE38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4" y="4147877"/>
            <a:ext cx="3051193" cy="24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FDF2321-1C0A-0A0F-514B-E5506934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24" y="4147877"/>
            <a:ext cx="3051193" cy="24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0F4D1C-497E-6974-EFEA-645F792F54C6}"/>
              </a:ext>
            </a:extLst>
          </p:cNvPr>
          <p:cNvSpPr txBox="1"/>
          <p:nvPr/>
        </p:nvSpPr>
        <p:spPr>
          <a:xfrm>
            <a:off x="4232118" y="4545076"/>
            <a:ext cx="67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!=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1845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3.3  SGD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3EFCA-2A0C-C2FE-FE13-D85E62A9119B}"/>
              </a:ext>
            </a:extLst>
          </p:cNvPr>
          <p:cNvSpPr txBox="1"/>
          <p:nvPr/>
        </p:nvSpPr>
        <p:spPr>
          <a:xfrm>
            <a:off x="600734" y="1077976"/>
            <a:ext cx="8253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Batch Gradient Descent(</a:t>
            </a:r>
            <a:r>
              <a:rPr lang="ko-KR" altLang="en-US" sz="2800" b="1" dirty="0">
                <a:solidFill>
                  <a:schemeClr val="accent2"/>
                </a:solidFill>
              </a:rPr>
              <a:t>배치 경사 </a:t>
            </a:r>
            <a:r>
              <a:rPr lang="ko-KR" altLang="en-US" sz="2800" b="1" dirty="0" err="1">
                <a:solidFill>
                  <a:schemeClr val="accent2"/>
                </a:solidFill>
              </a:rPr>
              <a:t>하강법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배치 사이즈가 전체 </a:t>
            </a:r>
            <a:r>
              <a:rPr lang="en-US" altLang="ko-KR" sz="2400" b="1" dirty="0">
                <a:solidFill>
                  <a:schemeClr val="accent2"/>
                </a:solidFill>
              </a:rPr>
              <a:t>dataset</a:t>
            </a:r>
            <a:r>
              <a:rPr lang="ko-KR" altLang="en-US" sz="2400" b="1" dirty="0">
                <a:solidFill>
                  <a:schemeClr val="accent2"/>
                </a:solidFill>
              </a:rPr>
              <a:t>의 크기로 한 번 학습할 때 모든 </a:t>
            </a:r>
            <a:r>
              <a:rPr lang="en-US" altLang="ko-KR" sz="2400" b="1" dirty="0">
                <a:solidFill>
                  <a:schemeClr val="accent2"/>
                </a:solidFill>
              </a:rPr>
              <a:t>train data</a:t>
            </a:r>
            <a:r>
              <a:rPr lang="ko-KR" altLang="en-US" sz="2400" b="1" dirty="0">
                <a:solidFill>
                  <a:schemeClr val="accent2"/>
                </a:solidFill>
              </a:rPr>
              <a:t>를 소진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계산해야 할 값이 매우 많아 소모되는 메모리가 엄청남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5122" name="Picture 2" descr="딥러닝-6.3. 최적화(4)-확률적 경사 하강법(SGD) :: 만년필잉크의 데이터 분석 지식 저장소">
            <a:extLst>
              <a:ext uri="{FF2B5EF4-FFF2-40B4-BE49-F238E27FC236}">
                <a16:creationId xmlns:a16="http://schemas.microsoft.com/office/drawing/2014/main" id="{E8D9AC8C-CEDA-CAFB-03D0-2C75F5F3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80" y="2709192"/>
            <a:ext cx="3846513" cy="33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3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1845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3.3  SGD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3EFCA-2A0C-C2FE-FE13-D85E62A9119B}"/>
              </a:ext>
            </a:extLst>
          </p:cNvPr>
          <p:cNvSpPr txBox="1"/>
          <p:nvPr/>
        </p:nvSpPr>
        <p:spPr>
          <a:xfrm>
            <a:off x="600734" y="1077976"/>
            <a:ext cx="82537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Stochastic Gradient Descent(</a:t>
            </a:r>
            <a:r>
              <a:rPr lang="ko-KR" altLang="en-US" sz="2800" b="1" dirty="0">
                <a:solidFill>
                  <a:schemeClr val="accent2"/>
                </a:solidFill>
              </a:rPr>
              <a:t>확률적 경사 </a:t>
            </a:r>
            <a:r>
              <a:rPr lang="ko-KR" altLang="en-US" sz="2800" b="1" dirty="0" err="1">
                <a:solidFill>
                  <a:schemeClr val="accent2"/>
                </a:solidFill>
              </a:rPr>
              <a:t>하강법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미니 배치 단위로 학습하며</a:t>
            </a:r>
            <a:r>
              <a:rPr lang="en-US" altLang="ko-KR" sz="2400" b="1" dirty="0">
                <a:solidFill>
                  <a:schemeClr val="accent2"/>
                </a:solidFill>
              </a:rPr>
              <a:t>, epoch</a:t>
            </a:r>
            <a:r>
              <a:rPr lang="ko-KR" altLang="en-US" sz="2400" b="1" dirty="0">
                <a:solidFill>
                  <a:schemeClr val="accent2"/>
                </a:solidFill>
              </a:rPr>
              <a:t>마다</a:t>
            </a:r>
            <a:r>
              <a:rPr lang="en-US" altLang="ko-KR" sz="2400" b="1" dirty="0">
                <a:solidFill>
                  <a:schemeClr val="accent2"/>
                </a:solidFill>
              </a:rPr>
              <a:t>(train data</a:t>
            </a:r>
            <a:r>
              <a:rPr lang="ko-KR" altLang="en-US" sz="2400" b="1" dirty="0">
                <a:solidFill>
                  <a:schemeClr val="accent2"/>
                </a:solidFill>
              </a:rPr>
              <a:t>를 전부 소진할 때마다</a:t>
            </a:r>
            <a:r>
              <a:rPr lang="en-US" altLang="ko-KR" sz="2400" b="1" dirty="0">
                <a:solidFill>
                  <a:schemeClr val="accent2"/>
                </a:solidFill>
              </a:rPr>
              <a:t>) </a:t>
            </a:r>
            <a:r>
              <a:rPr lang="ko-KR" altLang="en-US" sz="2400" b="1" dirty="0">
                <a:solidFill>
                  <a:schemeClr val="accent2"/>
                </a:solidFill>
              </a:rPr>
              <a:t>배치 내 데이터들이 달라져 확률적 학습임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단 하나의 데이터를 랜덤하게 골라 학습하는 것도 </a:t>
            </a:r>
            <a:r>
              <a:rPr lang="en-US" altLang="ko-KR" sz="2400" b="1" dirty="0">
                <a:solidFill>
                  <a:schemeClr val="accent2"/>
                </a:solidFill>
              </a:rPr>
              <a:t>SGD</a:t>
            </a:r>
            <a:r>
              <a:rPr lang="ko-KR" altLang="en-US" sz="2400" b="1" dirty="0">
                <a:solidFill>
                  <a:schemeClr val="accent2"/>
                </a:solidFill>
              </a:rPr>
              <a:t>라 부르나 미니 배치 단위로 학습하는 것이 일반적인 </a:t>
            </a:r>
            <a:r>
              <a:rPr lang="en-US" altLang="ko-KR" sz="2400" b="1" dirty="0">
                <a:solidFill>
                  <a:schemeClr val="accent2"/>
                </a:solidFill>
              </a:rPr>
              <a:t>SGD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EEC6F9-CA99-18C8-CB0B-D9627E2F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74" y="3078524"/>
            <a:ext cx="4225925" cy="35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4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498140"/>
            <a:ext cx="6605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rgbClr val="F8F8F6"/>
                </a:solidFill>
              </a:rPr>
              <a:t>&gt;&gt; 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BE859-E5F0-69D6-CC56-25B98C120EF6}"/>
              </a:ext>
            </a:extLst>
          </p:cNvPr>
          <p:cNvSpPr txBox="1"/>
          <p:nvPr/>
        </p:nvSpPr>
        <p:spPr>
          <a:xfrm>
            <a:off x="1567196" y="2066790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1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CD7A3-E8A2-373B-5C9F-C1B1EDB5DFB8}"/>
              </a:ext>
            </a:extLst>
          </p:cNvPr>
          <p:cNvSpPr txBox="1"/>
          <p:nvPr/>
        </p:nvSpPr>
        <p:spPr>
          <a:xfrm>
            <a:off x="3035441" y="2159123"/>
            <a:ext cx="40185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Logistic Regression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CF4D4-6D5E-F92D-A8EE-EBAAD90513A5}"/>
              </a:ext>
            </a:extLst>
          </p:cNvPr>
          <p:cNvSpPr txBox="1"/>
          <p:nvPr/>
        </p:nvSpPr>
        <p:spPr>
          <a:xfrm>
            <a:off x="1567196" y="3508529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2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9836-C7F2-955C-EE98-745ABC50D04B}"/>
              </a:ext>
            </a:extLst>
          </p:cNvPr>
          <p:cNvSpPr txBox="1"/>
          <p:nvPr/>
        </p:nvSpPr>
        <p:spPr>
          <a:xfrm>
            <a:off x="3035441" y="3600862"/>
            <a:ext cx="47474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Loss Function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F83A5C-2CB0-220D-A2C1-777B7E2D309A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8876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7AA425-7140-7A94-3C35-9114730E0BB6}"/>
              </a:ext>
            </a:extLst>
          </p:cNvPr>
          <p:cNvSpPr txBox="1"/>
          <p:nvPr/>
        </p:nvSpPr>
        <p:spPr>
          <a:xfrm>
            <a:off x="1567195" y="4950267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3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48CB4-CCA7-9E5A-D816-06704A94EC0C}"/>
              </a:ext>
            </a:extLst>
          </p:cNvPr>
          <p:cNvSpPr txBox="1"/>
          <p:nvPr/>
        </p:nvSpPr>
        <p:spPr>
          <a:xfrm>
            <a:off x="3035439" y="5042600"/>
            <a:ext cx="50603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SGD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4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60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3.4  Limitation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3EFCA-2A0C-C2FE-FE13-D85E62A9119B}"/>
              </a:ext>
            </a:extLst>
          </p:cNvPr>
          <p:cNvSpPr txBox="1"/>
          <p:nvPr/>
        </p:nvSpPr>
        <p:spPr>
          <a:xfrm>
            <a:off x="600734" y="1077976"/>
            <a:ext cx="82537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Local Minimum 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랜덤하게 선택된 가중치를 미분하여 나온 결과를 힌트로 하여 최적해를 찾아가는 중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지역 최솟값에 수렴할 수 있음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실제 손실 함수 공간에서는 전역 최솟값이 하나만 있으므로 문제가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복잡해질수록</a:t>
            </a:r>
            <a:r>
              <a:rPr lang="ko-KR" altLang="en-US" sz="2400" b="1" dirty="0">
                <a:solidFill>
                  <a:schemeClr val="accent2"/>
                </a:solidFill>
              </a:rPr>
              <a:t> 잘못된 최솟값에 수렴할 확률이 높아짐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59CE5-2B4E-0F2A-2679-0ED3B4FF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3218239"/>
            <a:ext cx="4152900" cy="35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310244"/>
            <a:ext cx="66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8F8F6"/>
                </a:solidFill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801B-043A-72B8-7002-DA29C09BCAC7}"/>
              </a:ext>
            </a:extLst>
          </p:cNvPr>
          <p:cNvSpPr txBox="1"/>
          <p:nvPr/>
        </p:nvSpPr>
        <p:spPr>
          <a:xfrm>
            <a:off x="395251" y="1476928"/>
            <a:ext cx="8596349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3"/>
              </a:rPr>
              <a:t>https://everyday-tech.tistory.com/entry/%EB%A1%9C%EC%A7%80%EC%8A%A4%ED%8B%B1-%ED%9A%8C%EA%B7%80Logistic-Regression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4"/>
              </a:rPr>
              <a:t>https://velog.io/@jjw9599/machinelearningevaluation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5"/>
              </a:rPr>
              <a:t>https://yhyun225.tistory.com/5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6"/>
              </a:rPr>
              <a:t>https://gooopy.tistory.com/69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4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you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Logistic Regression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1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9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382791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</a:rPr>
              <a:t>Losgistic</a:t>
            </a:r>
            <a:r>
              <a:rPr lang="en-US" altLang="ko-KR" sz="2800" b="1" dirty="0">
                <a:solidFill>
                  <a:schemeClr val="accent2"/>
                </a:solidFill>
              </a:rPr>
              <a:t> Regression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회귀를 사용하여 데이터의 각 클래스 당 확률을 구하고 그 확률을 토대로 분류해주는 알고리즘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A6ACEF-2082-FE6B-4168-101D3953CADC}"/>
              </a:ext>
            </a:extLst>
          </p:cNvPr>
          <p:cNvGrpSpPr/>
          <p:nvPr/>
        </p:nvGrpSpPr>
        <p:grpSpPr>
          <a:xfrm>
            <a:off x="1407076" y="2957652"/>
            <a:ext cx="6329848" cy="2888160"/>
            <a:chOff x="1333314" y="2935350"/>
            <a:chExt cx="6329848" cy="28881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091FF48-A94F-75E3-5C81-C1E9D0960CEA}"/>
                </a:ext>
              </a:extLst>
            </p:cNvPr>
            <p:cNvGrpSpPr/>
            <p:nvPr/>
          </p:nvGrpSpPr>
          <p:grpSpPr>
            <a:xfrm>
              <a:off x="1333314" y="2936506"/>
              <a:ext cx="2133475" cy="2216444"/>
              <a:chOff x="3640623" y="1141478"/>
              <a:chExt cx="2133475" cy="2216444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8F75723-A16D-23C3-1A23-2288FF333048}"/>
                  </a:ext>
                </a:extLst>
              </p:cNvPr>
              <p:cNvSpPr/>
              <p:nvPr/>
            </p:nvSpPr>
            <p:spPr>
              <a:xfrm>
                <a:off x="3640623" y="1141478"/>
                <a:ext cx="2133475" cy="22164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9648AF-F2B7-A5D6-0BC5-C71E6E10E759}"/>
                  </a:ext>
                </a:extLst>
              </p:cNvPr>
              <p:cNvSpPr txBox="1"/>
              <p:nvPr/>
            </p:nvSpPr>
            <p:spPr>
              <a:xfrm>
                <a:off x="3788147" y="1772646"/>
                <a:ext cx="18384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6">
                        <a:lumMod val="50000"/>
                      </a:schemeClr>
                    </a:solidFill>
                  </a:rPr>
                  <a:t>Regression</a:t>
                </a:r>
              </a:p>
              <a:p>
                <a:pPr algn="ctr"/>
                <a:r>
                  <a:rPr lang="en-US" altLang="ko-KR" sz="2800" b="1" dirty="0">
                    <a:solidFill>
                      <a:schemeClr val="accent6">
                        <a:lumMod val="50000"/>
                      </a:schemeClr>
                    </a:solidFill>
                  </a:rPr>
                  <a:t>Algorithm</a:t>
                </a:r>
                <a:endParaRPr lang="ko-KR" altLang="en-US" sz="28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62100FD-2FBA-52F5-5961-0886BFEE7E07}"/>
                </a:ext>
              </a:extLst>
            </p:cNvPr>
            <p:cNvGrpSpPr/>
            <p:nvPr/>
          </p:nvGrpSpPr>
          <p:grpSpPr>
            <a:xfrm>
              <a:off x="5528362" y="2935350"/>
              <a:ext cx="2134800" cy="2217600"/>
              <a:chOff x="5564208" y="3974991"/>
              <a:chExt cx="2134800" cy="22176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74E03E7-8107-58C2-704A-7A8EB0D9A29C}"/>
                  </a:ext>
                </a:extLst>
              </p:cNvPr>
              <p:cNvSpPr/>
              <p:nvPr/>
            </p:nvSpPr>
            <p:spPr>
              <a:xfrm>
                <a:off x="5564208" y="3974991"/>
                <a:ext cx="2134800" cy="221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18B80-EB9D-C53E-229D-163DC0D9D26D}"/>
                  </a:ext>
                </a:extLst>
              </p:cNvPr>
              <p:cNvSpPr txBox="1"/>
              <p:nvPr/>
            </p:nvSpPr>
            <p:spPr>
              <a:xfrm>
                <a:off x="5638301" y="4822181"/>
                <a:ext cx="19866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Classifiation</a:t>
                </a:r>
                <a:endParaRPr lang="en-US" altLang="ko-KR" sz="28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1E8A355-782E-79C6-AB49-0BA779D737BF}"/>
                </a:ext>
              </a:extLst>
            </p:cNvPr>
            <p:cNvSpPr/>
            <p:nvPr/>
          </p:nvSpPr>
          <p:spPr>
            <a:xfrm>
              <a:off x="3920995" y="3708870"/>
              <a:ext cx="1153160" cy="670560"/>
            </a:xfrm>
            <a:prstGeom prst="rightArrow">
              <a:avLst>
                <a:gd name="adj1" fmla="val 35646"/>
                <a:gd name="adj2" fmla="val 629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A70165-2FB3-A3FC-D3C8-46625E9529B1}"/>
                </a:ext>
              </a:extLst>
            </p:cNvPr>
            <p:cNvSpPr txBox="1"/>
            <p:nvPr/>
          </p:nvSpPr>
          <p:spPr>
            <a:xfrm>
              <a:off x="3643370" y="4379430"/>
              <a:ext cx="1708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</a:rPr>
                <a:t>probability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4A9E58-C494-734C-A033-F8A18E7D446C}"/>
                </a:ext>
              </a:extLst>
            </p:cNvPr>
            <p:cNvSpPr txBox="1"/>
            <p:nvPr/>
          </p:nvSpPr>
          <p:spPr>
            <a:xfrm>
              <a:off x="2353966" y="5300290"/>
              <a:ext cx="42872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</a:rPr>
                <a:t>&lt;</a:t>
              </a:r>
              <a:r>
                <a:rPr lang="en-US" altLang="ko-KR" sz="2800" b="1" dirty="0" err="1">
                  <a:solidFill>
                    <a:schemeClr val="accent2"/>
                  </a:solidFill>
                </a:rPr>
                <a:t>Losgistic</a:t>
              </a:r>
              <a:r>
                <a:rPr lang="en-US" altLang="ko-KR" sz="2800" b="1" dirty="0">
                  <a:solidFill>
                    <a:schemeClr val="accent2"/>
                  </a:solidFill>
                </a:rPr>
                <a:t> Regression&gt;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9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D55357-8D11-64FE-C047-852120BE7BB4}"/>
                  </a:ext>
                </a:extLst>
              </p:cNvPr>
              <p:cNvSpPr txBox="1"/>
              <p:nvPr/>
            </p:nvSpPr>
            <p:spPr>
              <a:xfrm>
                <a:off x="2351314" y="3127704"/>
                <a:ext cx="41226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D55357-8D11-64FE-C047-852120BE7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4" y="3127704"/>
                <a:ext cx="412266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0958C07-367B-B2A9-60B2-342CC0E5967B}"/>
              </a:ext>
            </a:extLst>
          </p:cNvPr>
          <p:cNvSpPr txBox="1"/>
          <p:nvPr/>
        </p:nvSpPr>
        <p:spPr>
          <a:xfrm>
            <a:off x="2101342" y="3764869"/>
            <a:ext cx="4622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000" b="1" dirty="0">
                <a:solidFill>
                  <a:schemeClr val="accent2"/>
                </a:solidFill>
              </a:rPr>
              <a:t>θ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b="1" dirty="0">
                <a:solidFill>
                  <a:schemeClr val="accent2"/>
                </a:solidFill>
              </a:rPr>
              <a:t>가중치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회귀 계수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x: </a:t>
            </a:r>
            <a:r>
              <a:rPr lang="ko-KR" altLang="en-US" sz="2000" b="1" dirty="0">
                <a:solidFill>
                  <a:schemeClr val="accent2"/>
                </a:solidFill>
              </a:rPr>
              <a:t>특성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독립 변수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y: </a:t>
            </a:r>
            <a:r>
              <a:rPr lang="ko-KR" altLang="en-US" sz="2000" b="1" dirty="0">
                <a:solidFill>
                  <a:schemeClr val="accent2"/>
                </a:solidFill>
              </a:rPr>
              <a:t>선형 함수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출력값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종속 변수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6597BF-4026-4771-80F2-BCC663A000D4}"/>
              </a:ext>
            </a:extLst>
          </p:cNvPr>
          <p:cNvSpPr/>
          <p:nvPr/>
        </p:nvSpPr>
        <p:spPr>
          <a:xfrm>
            <a:off x="738051" y="1695476"/>
            <a:ext cx="7667897" cy="1015663"/>
          </a:xfrm>
          <a:prstGeom prst="rect">
            <a:avLst/>
          </a:prstGeom>
          <a:noFill/>
          <a:ln w="19050">
            <a:solidFill>
              <a:srgbClr val="606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</a:rPr>
              <a:t>기존에 사용하던 단순 선형 회귀 모델</a:t>
            </a:r>
            <a:r>
              <a:rPr lang="en-US" altLang="ko-KR" sz="2400" b="1" dirty="0">
                <a:solidFill>
                  <a:schemeClr val="accent2"/>
                </a:solidFill>
              </a:rPr>
              <a:t>(y=</a:t>
            </a:r>
            <a:r>
              <a:rPr lang="el-GR" altLang="ko-KR" sz="2400" b="1" dirty="0">
                <a:solidFill>
                  <a:schemeClr val="accent2"/>
                </a:solidFill>
              </a:rPr>
              <a:t>θ</a:t>
            </a:r>
            <a:r>
              <a:rPr lang="en-US" altLang="ko-KR" sz="2400" b="1" dirty="0">
                <a:solidFill>
                  <a:schemeClr val="accent2"/>
                </a:solidFill>
              </a:rPr>
              <a:t>x)</a:t>
            </a:r>
            <a:r>
              <a:rPr lang="ko-KR" altLang="en-US" sz="2400" b="1" dirty="0">
                <a:solidFill>
                  <a:schemeClr val="accent2"/>
                </a:solidFill>
              </a:rPr>
              <a:t>의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좌항에</a:t>
            </a:r>
            <a:r>
              <a:rPr lang="ko-KR" altLang="en-US" sz="2400" b="1" dirty="0">
                <a:solidFill>
                  <a:schemeClr val="accent2"/>
                </a:solidFill>
              </a:rPr>
              <a:t>   함수를 적용해서 종속변수를 확률로 변화시켜보자</a:t>
            </a:r>
            <a:r>
              <a:rPr lang="en-US" altLang="ko-KR" sz="2400" b="1" dirty="0">
                <a:solidFill>
                  <a:schemeClr val="accent2"/>
                </a:solidFill>
              </a:rPr>
              <a:t>!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DEA04C-3D19-55F8-D6D9-9E582EB5F4B3}"/>
              </a:ext>
            </a:extLst>
          </p:cNvPr>
          <p:cNvGrpSpPr/>
          <p:nvPr/>
        </p:nvGrpSpPr>
        <p:grpSpPr>
          <a:xfrm>
            <a:off x="2069919" y="5258647"/>
            <a:ext cx="5004162" cy="830997"/>
            <a:chOff x="2101342" y="5593183"/>
            <a:chExt cx="5004162" cy="83099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3B33DB2-3B74-EAA2-5370-DE385C9F52DD}"/>
                </a:ext>
              </a:extLst>
            </p:cNvPr>
            <p:cNvGrpSpPr/>
            <p:nvPr/>
          </p:nvGrpSpPr>
          <p:grpSpPr>
            <a:xfrm>
              <a:off x="2101342" y="5643332"/>
              <a:ext cx="1949691" cy="780848"/>
              <a:chOff x="1781135" y="5626399"/>
              <a:chExt cx="1949691" cy="7808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012D40C-BCC0-0967-4F82-F05347B0EB4A}"/>
                      </a:ext>
                    </a:extLst>
                  </p:cNvPr>
                  <p:cNvSpPr txBox="1"/>
                  <p:nvPr/>
                </p:nvSpPr>
                <p:spPr>
                  <a:xfrm>
                    <a:off x="1781135" y="5626399"/>
                    <a:ext cx="121578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012D40C-BCC0-0967-4F82-F05347B0EB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1135" y="5626399"/>
                    <a:ext cx="1215782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881877-FFF5-D700-71D5-B7799902F002}"/>
                  </a:ext>
                </a:extLst>
              </p:cNvPr>
              <p:cNvSpPr txBox="1"/>
              <p:nvPr/>
            </p:nvSpPr>
            <p:spPr>
              <a:xfrm>
                <a:off x="2101053" y="6007137"/>
                <a:ext cx="1629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accent2"/>
                    </a:solidFill>
                  </a:rPr>
                  <a:t>선형 회귀 값</a:t>
                </a:r>
                <a:endParaRPr lang="en-US" altLang="ko-KR" sz="20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2E67801-2316-5DB6-B41F-2C43A39F4682}"/>
                </a:ext>
              </a:extLst>
            </p:cNvPr>
            <p:cNvSpPr/>
            <p:nvPr/>
          </p:nvSpPr>
          <p:spPr>
            <a:xfrm>
              <a:off x="4260305" y="5786833"/>
              <a:ext cx="1153160" cy="165233"/>
            </a:xfrm>
            <a:prstGeom prst="rightArrow">
              <a:avLst>
                <a:gd name="adj1" fmla="val 22473"/>
                <a:gd name="adj2" fmla="val 7024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0E0E6F-984D-1F2F-89D3-FA8CC6F0B41A}"/>
                </a:ext>
              </a:extLst>
            </p:cNvPr>
            <p:cNvGrpSpPr/>
            <p:nvPr/>
          </p:nvGrpSpPr>
          <p:grpSpPr>
            <a:xfrm>
              <a:off x="5475731" y="5593183"/>
              <a:ext cx="1629773" cy="830997"/>
              <a:chOff x="5315483" y="5584717"/>
              <a:chExt cx="1629773" cy="8309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B14F626-49CF-E3B2-76FE-65D336CBC001}"/>
                      </a:ext>
                    </a:extLst>
                  </p:cNvPr>
                  <p:cNvSpPr txBox="1"/>
                  <p:nvPr/>
                </p:nvSpPr>
                <p:spPr>
                  <a:xfrm>
                    <a:off x="5987126" y="5584717"/>
                    <a:ext cx="2864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B14F626-49CF-E3B2-76FE-65D336CBC0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7126" y="5584717"/>
                    <a:ext cx="286489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8AA317-8E55-0B14-5555-6F6A9701C4EF}"/>
                  </a:ext>
                </a:extLst>
              </p:cNvPr>
              <p:cNvSpPr txBox="1"/>
              <p:nvPr/>
            </p:nvSpPr>
            <p:spPr>
              <a:xfrm>
                <a:off x="5315483" y="6015604"/>
                <a:ext cx="1629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err="1">
                    <a:solidFill>
                      <a:schemeClr val="accent2"/>
                    </a:solidFill>
                  </a:rPr>
                  <a:t>확률값</a:t>
                </a:r>
                <a:endParaRPr lang="en-US" altLang="ko-KR" sz="20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0176F09-1309-230F-9EF1-E3449172D1C2}"/>
              </a:ext>
            </a:extLst>
          </p:cNvPr>
          <p:cNvSpPr txBox="1"/>
          <p:nvPr/>
        </p:nvSpPr>
        <p:spPr>
          <a:xfrm>
            <a:off x="3659033" y="4986810"/>
            <a:ext cx="2292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sigmoid or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softmax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4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51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Sigmoid Function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1A3E6E-0D0C-C13A-B9CA-EE49F41D4225}"/>
              </a:ext>
            </a:extLst>
          </p:cNvPr>
          <p:cNvGrpSpPr/>
          <p:nvPr/>
        </p:nvGrpSpPr>
        <p:grpSpPr>
          <a:xfrm>
            <a:off x="707060" y="925974"/>
            <a:ext cx="6684340" cy="830997"/>
            <a:chOff x="707060" y="963828"/>
            <a:chExt cx="6684340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D55357-8D11-64FE-C047-852120BE7BB4}"/>
                    </a:ext>
                  </a:extLst>
                </p:cNvPr>
                <p:cNvSpPr txBox="1"/>
                <p:nvPr/>
              </p:nvSpPr>
              <p:spPr>
                <a:xfrm>
                  <a:off x="816249" y="963828"/>
                  <a:ext cx="121578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D55357-8D11-64FE-C047-852120BE7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49" y="963828"/>
                  <a:ext cx="1215782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4C67EE-E065-8094-3008-80FA08234DD7}"/>
                </a:ext>
              </a:extLst>
            </p:cNvPr>
            <p:cNvSpPr txBox="1"/>
            <p:nvPr/>
          </p:nvSpPr>
          <p:spPr>
            <a:xfrm>
              <a:off x="707060" y="1394715"/>
              <a:ext cx="6684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*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선형 회귀 모델이기 때문에 </a:t>
              </a:r>
              <a:r>
                <a:rPr lang="ko-KR" altLang="en-US" sz="2000" b="1" dirty="0" err="1">
                  <a:solidFill>
                    <a:schemeClr val="accent2"/>
                  </a:solidFill>
                </a:rPr>
                <a:t>실수값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 전체 예측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[-</a:t>
              </a:r>
              <a:r>
                <a:rPr lang="en-US" altLang="ko-KR" sz="2000" b="1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∞&lt;Y&lt;∞]</a:t>
              </a:r>
              <a:endParaRPr lang="en-US" altLang="ko-KR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C5695E-E83C-BBDC-178E-07B33AEDCEDB}"/>
              </a:ext>
            </a:extLst>
          </p:cNvPr>
          <p:cNvGrpSpPr/>
          <p:nvPr/>
        </p:nvGrpSpPr>
        <p:grpSpPr>
          <a:xfrm>
            <a:off x="707060" y="1959964"/>
            <a:ext cx="6684340" cy="1169551"/>
            <a:chOff x="707060" y="1923177"/>
            <a:chExt cx="6684340" cy="11695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E3C6B7-8356-4EAF-532A-A203DC80A26D}"/>
                </a:ext>
              </a:extLst>
            </p:cNvPr>
            <p:cNvSpPr txBox="1"/>
            <p:nvPr/>
          </p:nvSpPr>
          <p:spPr>
            <a:xfrm>
              <a:off x="707060" y="1923177"/>
              <a:ext cx="63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STEP 1) </a:t>
              </a:r>
              <a:r>
                <a:rPr lang="ko-KR" altLang="en-US" sz="2400" b="1" dirty="0">
                  <a:solidFill>
                    <a:schemeClr val="accent2"/>
                  </a:solidFill>
                </a:rPr>
                <a:t>각 클래스에 속할 확률 정의</a:t>
              </a:r>
              <a:r>
                <a:rPr lang="en-US" altLang="ko-KR" sz="2400" b="1" dirty="0">
                  <a:solidFill>
                    <a:schemeClr val="accent2"/>
                  </a:solidFill>
                </a:rPr>
                <a:t>[0&lt;p&lt;1]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CCDA2E-8C3B-44EB-BF82-C4F941ACC7D5}"/>
                </a:ext>
              </a:extLst>
            </p:cNvPr>
            <p:cNvSpPr txBox="1"/>
            <p:nvPr/>
          </p:nvSpPr>
          <p:spPr>
            <a:xfrm>
              <a:off x="707060" y="2384842"/>
              <a:ext cx="6684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class 1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에 속할 확률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: p                       class 0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에 속할 확률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: 1-p</a:t>
              </a:r>
            </a:p>
            <a:p>
              <a:r>
                <a:rPr lang="en-US" altLang="ko-KR" sz="2000" b="1" dirty="0">
                  <a:solidFill>
                    <a:schemeClr val="accent2"/>
                  </a:solidFill>
                </a:rPr>
                <a:t>p&gt;0.5: class 1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로 분류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                         p&lt;0.5: class 0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으로 분류</a:t>
              </a:r>
              <a:endParaRPr lang="en-US" altLang="ko-KR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0DAFCC-7CDB-4E56-3B47-D4081BAB3930}"/>
              </a:ext>
            </a:extLst>
          </p:cNvPr>
          <p:cNvGrpSpPr/>
          <p:nvPr/>
        </p:nvGrpSpPr>
        <p:grpSpPr>
          <a:xfrm>
            <a:off x="707060" y="3332508"/>
            <a:ext cx="8322640" cy="1707519"/>
            <a:chOff x="707060" y="3474649"/>
            <a:chExt cx="8322640" cy="1707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04B919-C733-AFE8-E870-AFACD5172690}"/>
                    </a:ext>
                  </a:extLst>
                </p:cNvPr>
                <p:cNvSpPr txBox="1"/>
                <p:nvPr/>
              </p:nvSpPr>
              <p:spPr>
                <a:xfrm>
                  <a:off x="707060" y="3474649"/>
                  <a:ext cx="8322640" cy="999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chemeClr val="accent2"/>
                      </a:solidFill>
                    </a:rPr>
                    <a:t>STEP 2) 0</a:t>
                  </a:r>
                  <a:r>
                    <a:rPr lang="ko-KR" altLang="en-US" sz="2400" b="1" dirty="0">
                      <a:solidFill>
                        <a:schemeClr val="accent2"/>
                      </a:solidFill>
                    </a:rPr>
                    <a:t>인 클래스 대비 </a:t>
                  </a:r>
                  <a:r>
                    <a:rPr lang="en-US" altLang="ko-KR" sz="2400" b="1" dirty="0">
                      <a:solidFill>
                        <a:schemeClr val="accent2"/>
                      </a:solidFill>
                    </a:rPr>
                    <a:t>1</a:t>
                  </a:r>
                  <a:r>
                    <a:rPr lang="ko-KR" altLang="en-US" sz="2400" b="1" dirty="0">
                      <a:solidFill>
                        <a:schemeClr val="accent2"/>
                      </a:solidFill>
                    </a:rPr>
                    <a:t>인 클래스가 될 확률의 크기</a:t>
                  </a:r>
                  <a:r>
                    <a:rPr lang="en-US" altLang="ko-KR" sz="2400" b="1" dirty="0">
                      <a:solidFill>
                        <a:schemeClr val="accent2"/>
                      </a:solidFill>
                    </a:rPr>
                    <a:t>(Odds)</a:t>
                  </a:r>
                  <a:r>
                    <a:rPr lang="ko-KR" altLang="en-US" sz="2400" b="1" dirty="0">
                      <a:solidFill>
                        <a:schemeClr val="accent2"/>
                      </a:solidFill>
                    </a:rPr>
                    <a:t>로 정의</a:t>
                  </a:r>
                  <a:r>
                    <a:rPr lang="en-US" altLang="ko-KR" sz="2400" b="1" dirty="0">
                      <a:solidFill>
                        <a:schemeClr val="accent2"/>
                      </a:solidFill>
                    </a:rPr>
                    <a:t>[0&lt;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a14:m>
                  <a:r>
                    <a:rPr lang="en-US" altLang="ko-KR" sz="2400" b="1" dirty="0">
                      <a:solidFill>
                        <a:schemeClr val="accent2"/>
                      </a:solidFill>
                    </a:rPr>
                    <a:t>&lt;</a:t>
                  </a:r>
                  <a:r>
                    <a:rPr lang="en-US" altLang="ko-KR" sz="2400" b="1" dirty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∞</a:t>
                  </a:r>
                  <a:r>
                    <a:rPr lang="en-US" altLang="ko-KR" sz="2400" b="1" dirty="0">
                      <a:solidFill>
                        <a:schemeClr val="accent2"/>
                      </a:solidFill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04B919-C733-AFE8-E870-AFACD5172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60" y="3474649"/>
                  <a:ext cx="8322640" cy="999633"/>
                </a:xfrm>
                <a:prstGeom prst="rect">
                  <a:avLst/>
                </a:prstGeom>
                <a:blipFill>
                  <a:blip r:embed="rId4"/>
                  <a:stretch>
                    <a:fillRect l="-1172" t="-6098" r="-806" b="-12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3D3379-ABC1-9A01-C354-25189F0629DD}"/>
                </a:ext>
              </a:extLst>
            </p:cNvPr>
            <p:cNvSpPr txBox="1"/>
            <p:nvPr/>
          </p:nvSpPr>
          <p:spPr>
            <a:xfrm>
              <a:off x="707060" y="4474282"/>
              <a:ext cx="7192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odds: 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클래스 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에 속할 확률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/class 1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에 속하지 않을 확률</a:t>
              </a:r>
              <a:endParaRPr lang="en-US" altLang="ko-KR" sz="2000" b="1" dirty="0">
                <a:solidFill>
                  <a:schemeClr val="accent2"/>
                </a:solidFill>
              </a:endParaRPr>
            </a:p>
            <a:p>
              <a:r>
                <a:rPr lang="en-US" altLang="ko-KR" sz="2000" b="1" dirty="0">
                  <a:solidFill>
                    <a:schemeClr val="accent2"/>
                  </a:solidFill>
                </a:rPr>
                <a:t>odds&gt;1: class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로 분류 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                     odds&lt;1: class 0</a:t>
              </a:r>
              <a:r>
                <a:rPr lang="ko-KR" altLang="en-US" sz="2000" b="1" dirty="0">
                  <a:solidFill>
                    <a:schemeClr val="accent2"/>
                  </a:solidFill>
                </a:rPr>
                <a:t>으로 분류</a:t>
              </a:r>
              <a:endParaRPr lang="en-US" altLang="ko-KR" sz="2000" b="1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7D2B5-1E8C-7DBB-3B78-118783BD0255}"/>
                  </a:ext>
                </a:extLst>
              </p:cNvPr>
              <p:cNvSpPr txBox="1"/>
              <p:nvPr/>
            </p:nvSpPr>
            <p:spPr>
              <a:xfrm>
                <a:off x="707060" y="5243020"/>
                <a:ext cx="6362608" cy="6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accent2"/>
                    </a:solidFill>
                  </a:rPr>
                  <a:t>STEP 3) </a:t>
                </a:r>
                <a:r>
                  <a:rPr lang="ko-KR" altLang="en-US" sz="2400" b="1" dirty="0">
                    <a:solidFill>
                      <a:schemeClr val="accent2"/>
                    </a:solidFill>
                  </a:rPr>
                  <a:t>자연로그 적용</a:t>
                </a:r>
                <a:r>
                  <a:rPr lang="en-US" altLang="ko-KR" sz="2400" b="1" dirty="0">
                    <a:solidFill>
                      <a:schemeClr val="accent2"/>
                    </a:solidFill>
                  </a:rPr>
                  <a:t>[-</a:t>
                </a:r>
                <a:r>
                  <a:rPr lang="en-US" altLang="ko-KR" sz="2400" b="1" dirty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∞</a:t>
                </a:r>
                <a:r>
                  <a:rPr lang="en-US" altLang="ko-KR" sz="2400" b="1" dirty="0">
                    <a:solidFill>
                      <a:schemeClr val="accent2"/>
                    </a:solidFill>
                  </a:rPr>
                  <a:t>&lt;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f>
                          <m:fPr>
                            <m:ctrlPr>
                              <a:rPr lang="en-US" altLang="ko-KR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r>
                              <a:rPr lang="en-US" altLang="ko-KR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e>
                    </m:func>
                    <m:r>
                      <a:rPr lang="en-US" altLang="ko-KR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1" dirty="0">
                    <a:solidFill>
                      <a:schemeClr val="accent2"/>
                    </a:solidFill>
                  </a:rPr>
                  <a:t>&lt;</a:t>
                </a:r>
                <a:r>
                  <a:rPr lang="en-US" altLang="ko-KR" sz="2400" b="1" dirty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∞</a:t>
                </a:r>
                <a:r>
                  <a:rPr lang="en-US" altLang="ko-KR" sz="2400" b="1" dirty="0">
                    <a:solidFill>
                      <a:schemeClr val="accent2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7D2B5-1E8C-7DBB-3B78-118783BD0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60" y="5243020"/>
                <a:ext cx="6362608" cy="631711"/>
              </a:xfrm>
              <a:prstGeom prst="rect">
                <a:avLst/>
              </a:prstGeom>
              <a:blipFill>
                <a:blip r:embed="rId5"/>
                <a:stretch>
                  <a:fillRect l="-1533" t="-1923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4F9D5BD-EEEF-2089-8DA4-522236DB8253}"/>
              </a:ext>
            </a:extLst>
          </p:cNvPr>
          <p:cNvSpPr txBox="1"/>
          <p:nvPr/>
        </p:nvSpPr>
        <p:spPr>
          <a:xfrm>
            <a:off x="707060" y="5874731"/>
            <a:ext cx="719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선형 회귀에서 분석할 수 있는 실수 값으로 변형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2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51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Sigmoid Function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B04A26-6026-CE7D-0804-F6D24333936B}"/>
                  </a:ext>
                </a:extLst>
              </p:cNvPr>
              <p:cNvSpPr txBox="1"/>
              <p:nvPr/>
            </p:nvSpPr>
            <p:spPr>
              <a:xfrm>
                <a:off x="990490" y="2351930"/>
                <a:ext cx="2492829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8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B04A26-6026-CE7D-0804-F6D243339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90" y="2351930"/>
                <a:ext cx="2492829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7D48B0-1CE7-00B5-44BF-6566D4919AF8}"/>
                  </a:ext>
                </a:extLst>
              </p:cNvPr>
              <p:cNvSpPr txBox="1"/>
              <p:nvPr/>
            </p:nvSpPr>
            <p:spPr>
              <a:xfrm>
                <a:off x="5931661" y="2503446"/>
                <a:ext cx="2492829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7D48B0-1CE7-00B5-44BF-6566D4919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61" y="2503446"/>
                <a:ext cx="2492829" cy="90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6F929D4-599C-891F-A880-7F59CCD1E362}"/>
              </a:ext>
            </a:extLst>
          </p:cNvPr>
          <p:cNvSpPr/>
          <p:nvPr/>
        </p:nvSpPr>
        <p:spPr>
          <a:xfrm>
            <a:off x="4130910" y="2882171"/>
            <a:ext cx="1153160" cy="165233"/>
          </a:xfrm>
          <a:prstGeom prst="rightArrow">
            <a:avLst>
              <a:gd name="adj1" fmla="val 22473"/>
              <a:gd name="adj2" fmla="val 702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79F4-B598-B6EC-54A4-5F0AF34022C7}"/>
              </a:ext>
            </a:extLst>
          </p:cNvPr>
          <p:cNvSpPr txBox="1"/>
          <p:nvPr/>
        </p:nvSpPr>
        <p:spPr>
          <a:xfrm>
            <a:off x="707060" y="4050081"/>
            <a:ext cx="832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</a:rPr>
              <a:t>기존에 사용한 회귀 모델에서 나온 선형 회귀 값을 </a:t>
            </a:r>
            <a:r>
              <a:rPr lang="en-US" altLang="ko-KR" sz="2400" b="1" dirty="0">
                <a:solidFill>
                  <a:schemeClr val="accent2"/>
                </a:solidFill>
              </a:rPr>
              <a:t>sigmoid </a:t>
            </a:r>
            <a:r>
              <a:rPr lang="ko-KR" altLang="en-US" sz="2400" b="1" dirty="0">
                <a:solidFill>
                  <a:schemeClr val="accent2"/>
                </a:solidFill>
              </a:rPr>
              <a:t>함수에 대입한 값이 </a:t>
            </a:r>
            <a:r>
              <a:rPr lang="en-US" altLang="ko-KR" sz="2400" b="1" dirty="0">
                <a:solidFill>
                  <a:schemeClr val="accent2"/>
                </a:solidFill>
              </a:rPr>
              <a:t>1</a:t>
            </a:r>
            <a:r>
              <a:rPr lang="ko-KR" altLang="en-US" sz="2400" b="1" dirty="0">
                <a:solidFill>
                  <a:schemeClr val="accent2"/>
                </a:solidFill>
              </a:rPr>
              <a:t>인 클래스에 속할 확률로서 정의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7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479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1.3 </a:t>
            </a:r>
            <a:r>
              <a:rPr lang="en-US" altLang="ko-KR" sz="2400" b="1" dirty="0" err="1">
                <a:solidFill>
                  <a:schemeClr val="accent1"/>
                </a:solidFill>
              </a:rPr>
              <a:t>Softmax</a:t>
            </a:r>
            <a:r>
              <a:rPr lang="en-US" altLang="ko-KR" sz="2400" b="1" dirty="0">
                <a:solidFill>
                  <a:schemeClr val="accent1"/>
                </a:solidFill>
              </a:rPr>
              <a:t> Function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D20DA-AC0E-CEF5-6680-9450FED077CE}"/>
              </a:ext>
            </a:extLst>
          </p:cNvPr>
          <p:cNvSpPr txBox="1"/>
          <p:nvPr/>
        </p:nvSpPr>
        <p:spPr>
          <a:xfrm>
            <a:off x="600734" y="1382791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</a:rPr>
              <a:t>Softmax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계산한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확률값들의</a:t>
            </a:r>
            <a:r>
              <a:rPr lang="ko-KR" altLang="en-US" sz="2400" b="1" dirty="0">
                <a:solidFill>
                  <a:schemeClr val="accent2"/>
                </a:solidFill>
              </a:rPr>
              <a:t> 총합이 항상 </a:t>
            </a:r>
            <a:r>
              <a:rPr lang="en-US" altLang="ko-KR" sz="2400" b="1" dirty="0">
                <a:solidFill>
                  <a:schemeClr val="accent2"/>
                </a:solidFill>
              </a:rPr>
              <a:t>1</a:t>
            </a:r>
            <a:r>
              <a:rPr lang="ko-KR" altLang="en-US" sz="2400" b="1" dirty="0">
                <a:solidFill>
                  <a:schemeClr val="accent2"/>
                </a:solidFill>
              </a:rPr>
              <a:t>이며</a:t>
            </a:r>
            <a:r>
              <a:rPr lang="en-US" altLang="ko-KR" sz="2400" b="1" dirty="0">
                <a:solidFill>
                  <a:schemeClr val="accent2"/>
                </a:solidFill>
              </a:rPr>
              <a:t>, 3</a:t>
            </a:r>
            <a:r>
              <a:rPr lang="ko-KR" altLang="en-US" sz="2400" b="1" dirty="0">
                <a:solidFill>
                  <a:schemeClr val="accent2"/>
                </a:solidFill>
              </a:rPr>
              <a:t>개 이상의 클래스에 해당하는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확률값을</a:t>
            </a:r>
            <a:r>
              <a:rPr lang="ko-KR" altLang="en-US" sz="2400" b="1" dirty="0">
                <a:solidFill>
                  <a:schemeClr val="accent2"/>
                </a:solidFill>
              </a:rPr>
              <a:t> 출력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4EC7D3-E902-1B5B-7155-85C11254A40C}"/>
              </a:ext>
            </a:extLst>
          </p:cNvPr>
          <p:cNvGrpSpPr/>
          <p:nvPr/>
        </p:nvGrpSpPr>
        <p:grpSpPr>
          <a:xfrm>
            <a:off x="665037" y="2888687"/>
            <a:ext cx="3913415" cy="3483605"/>
            <a:chOff x="2660774" y="2888687"/>
            <a:chExt cx="3913415" cy="3483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B8F28-5B3B-9E5F-67D4-958554E43EFD}"/>
                    </a:ext>
                  </a:extLst>
                </p:cNvPr>
                <p:cNvSpPr txBox="1"/>
                <p:nvPr/>
              </p:nvSpPr>
              <p:spPr>
                <a:xfrm>
                  <a:off x="2733557" y="4056365"/>
                  <a:ext cx="3597730" cy="10113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d>
                          <m:dPr>
                            <m:ctrlPr>
                              <a:rPr lang="en-US" altLang="ko-KR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ko-KR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𝒆𝒙𝒑</m:t>
                                </m:r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ko-KR" sz="28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B8F28-5B3B-9E5F-67D4-958554E43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3557" y="4056365"/>
                  <a:ext cx="3597730" cy="10113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AFCC43-CDE8-905E-D9FA-B2E37A93D524}"/>
                </a:ext>
              </a:extLst>
            </p:cNvPr>
            <p:cNvSpPr txBox="1"/>
            <p:nvPr/>
          </p:nvSpPr>
          <p:spPr>
            <a:xfrm>
              <a:off x="2660774" y="2888687"/>
              <a:ext cx="3913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</a:rPr>
                <a:t>Linear Regression Score</a:t>
              </a:r>
              <a:endParaRPr lang="en-US" altLang="ko-KR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9FDAD0-4EC9-BAB4-B8A8-E7AD92675FE4}"/>
                </a:ext>
              </a:extLst>
            </p:cNvPr>
            <p:cNvSpPr txBox="1"/>
            <p:nvPr/>
          </p:nvSpPr>
          <p:spPr>
            <a:xfrm>
              <a:off x="2660774" y="5849072"/>
              <a:ext cx="3913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</a:rPr>
                <a:t>Probability</a:t>
              </a:r>
              <a:endParaRPr lang="en-US" altLang="ko-KR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C1F30B4-1A59-5A92-E6EF-BF8982CCBFA6}"/>
                </a:ext>
              </a:extLst>
            </p:cNvPr>
            <p:cNvSpPr/>
            <p:nvPr/>
          </p:nvSpPr>
          <p:spPr>
            <a:xfrm>
              <a:off x="4532423" y="3485631"/>
              <a:ext cx="170121" cy="520937"/>
            </a:xfrm>
            <a:prstGeom prst="downArrow">
              <a:avLst>
                <a:gd name="adj1" fmla="val 27604"/>
                <a:gd name="adj2" fmla="val 7239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8E347CDD-3B06-E6A0-79C7-D23CA41A7D4F}"/>
                </a:ext>
              </a:extLst>
            </p:cNvPr>
            <p:cNvSpPr/>
            <p:nvPr/>
          </p:nvSpPr>
          <p:spPr>
            <a:xfrm>
              <a:off x="4532422" y="5278338"/>
              <a:ext cx="170121" cy="520937"/>
            </a:xfrm>
            <a:prstGeom prst="downArrow">
              <a:avLst>
                <a:gd name="adj1" fmla="val 27604"/>
                <a:gd name="adj2" fmla="val 7239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BC51D9B-62B2-43BD-DD59-3DF8FDD11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971" y="3376657"/>
            <a:ext cx="3367561" cy="26309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DAF050-7B37-2CFC-3061-2147EE626132}"/>
              </a:ext>
            </a:extLst>
          </p:cNvPr>
          <p:cNvSpPr txBox="1"/>
          <p:nvPr/>
        </p:nvSpPr>
        <p:spPr>
          <a:xfrm>
            <a:off x="5431971" y="6079139"/>
            <a:ext cx="3367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&lt;</a:t>
            </a:r>
            <a:r>
              <a:rPr lang="ko-KR" altLang="en-US" sz="2000" b="1" dirty="0">
                <a:solidFill>
                  <a:schemeClr val="accent2"/>
                </a:solidFill>
              </a:rPr>
              <a:t>지수 함수 그래프</a:t>
            </a:r>
            <a:r>
              <a:rPr lang="en-US" altLang="ko-KR" sz="2000" b="1" dirty="0">
                <a:solidFill>
                  <a:schemeClr val="accent2"/>
                </a:solidFill>
              </a:rPr>
              <a:t>&gt;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Loss Function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2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4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5279</TotalTime>
  <Words>1931</Words>
  <Application>Microsoft Office PowerPoint</Application>
  <PresentationFormat>화면 슬라이드 쇼(4:3)</PresentationFormat>
  <Paragraphs>158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Calibri Light</vt:lpstr>
      <vt:lpstr>맑은 고딕</vt:lpstr>
      <vt:lpstr>Cambria Math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김승한</cp:lastModifiedBy>
  <cp:revision>43</cp:revision>
  <dcterms:created xsi:type="dcterms:W3CDTF">2015-01-21T11:35:38Z</dcterms:created>
  <dcterms:modified xsi:type="dcterms:W3CDTF">2023-07-13T04:03:31Z</dcterms:modified>
</cp:coreProperties>
</file>