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61" r:id="rId2"/>
    <p:sldId id="263" r:id="rId3"/>
    <p:sldId id="275" r:id="rId4"/>
    <p:sldId id="262" r:id="rId5"/>
    <p:sldId id="277" r:id="rId6"/>
    <p:sldId id="278" r:id="rId7"/>
    <p:sldId id="279" r:id="rId8"/>
    <p:sldId id="280" r:id="rId9"/>
    <p:sldId id="281" r:id="rId10"/>
    <p:sldId id="282" r:id="rId11"/>
    <p:sldId id="287" r:id="rId12"/>
    <p:sldId id="292" r:id="rId13"/>
    <p:sldId id="285" r:id="rId14"/>
    <p:sldId id="286" r:id="rId15"/>
    <p:sldId id="288" r:id="rId16"/>
    <p:sldId id="290" r:id="rId17"/>
    <p:sldId id="289" r:id="rId18"/>
    <p:sldId id="283" r:id="rId19"/>
    <p:sldId id="284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Cambria Math" panose="02040503050406030204" pitchFamily="18" charset="0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6"/>
    <a:srgbClr val="F8F8F8"/>
    <a:srgbClr val="E0E0D8"/>
    <a:srgbClr val="FCFBFA"/>
    <a:srgbClr val="F4F3F2"/>
    <a:srgbClr val="F4F2F0"/>
    <a:srgbClr val="F1F0EF"/>
    <a:srgbClr val="ECEAE8"/>
    <a:srgbClr val="FBFBFB"/>
    <a:srgbClr val="E7E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72" autoAdjust="0"/>
  </p:normalViewPr>
  <p:slideViewPr>
    <p:cSldViewPr snapToGrid="0" showGuides="1">
      <p:cViewPr varScale="1">
        <p:scale>
          <a:sx n="57" d="100"/>
          <a:sy n="57" d="100"/>
        </p:scale>
        <p:origin x="156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2023-06-27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D706-A367-4061-8DF9-C9C3461D3472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F277D-F9D0-4516-9F85-559D4927E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5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번째로 </a:t>
            </a:r>
            <a:r>
              <a:rPr lang="en-US" altLang="ko-KR" dirty="0"/>
              <a:t>Ch.1</a:t>
            </a:r>
            <a:r>
              <a:rPr lang="ko-KR" altLang="en-US" dirty="0"/>
              <a:t>과 </a:t>
            </a:r>
            <a:r>
              <a:rPr lang="en-US" altLang="ko-KR" dirty="0"/>
              <a:t>Ch.2</a:t>
            </a:r>
            <a:r>
              <a:rPr lang="ko-KR" altLang="en-US" dirty="0"/>
              <a:t> 전반에 걸쳐서 사용하는</a:t>
            </a:r>
            <a:r>
              <a:rPr lang="en-US" altLang="ko-KR" dirty="0"/>
              <a:t>, </a:t>
            </a:r>
            <a:r>
              <a:rPr lang="ko-KR" altLang="en-US" dirty="0"/>
              <a:t>우리가 사용하는 첫 머신 러닝 알고리즘인 </a:t>
            </a:r>
            <a:r>
              <a:rPr lang="en-US" altLang="ko-KR" dirty="0"/>
              <a:t>K-Nearest Neighbor </a:t>
            </a:r>
            <a:r>
              <a:rPr lang="ko-KR" altLang="en-US" dirty="0"/>
              <a:t>알고리즘에 대해 간단히 설명합니다</a:t>
            </a:r>
            <a:r>
              <a:rPr lang="en-US" altLang="ko-KR" dirty="0"/>
              <a:t>. </a:t>
            </a:r>
            <a:r>
              <a:rPr lang="ko-KR" altLang="en-US" dirty="0"/>
              <a:t>다음에는 </a:t>
            </a: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 </a:t>
            </a:r>
            <a:r>
              <a:rPr lang="ko-KR" altLang="en-US" dirty="0"/>
              <a:t>각각에서 </a:t>
            </a:r>
            <a:r>
              <a:rPr lang="en-US" altLang="ko-KR" dirty="0"/>
              <a:t>dataset</a:t>
            </a:r>
            <a:r>
              <a:rPr lang="ko-KR" altLang="en-US" dirty="0"/>
              <a:t>을 구별하는 것에 대해서</a:t>
            </a:r>
            <a:r>
              <a:rPr lang="en-US" altLang="ko-KR" dirty="0"/>
              <a:t>, </a:t>
            </a:r>
            <a:r>
              <a:rPr lang="ko-KR" altLang="en-US" dirty="0"/>
              <a:t>그리고 마지막으로 </a:t>
            </a:r>
            <a:r>
              <a:rPr lang="en-US" altLang="ko-KR" dirty="0"/>
              <a:t>model</a:t>
            </a:r>
            <a:r>
              <a:rPr lang="ko-KR" altLang="en-US" dirty="0"/>
              <a:t>의 효과적인 </a:t>
            </a: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를 위해 </a:t>
            </a:r>
            <a:r>
              <a:rPr lang="en-US" altLang="ko-KR" dirty="0"/>
              <a:t>data</a:t>
            </a:r>
            <a:r>
              <a:rPr lang="ko-KR" altLang="en-US" dirty="0"/>
              <a:t>를 가공하는 전처리에 대해서 설명합니다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63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과정은 데이터를 분석하고 처리하는데 적합한 형태로 만드는 과정을 총칭합니다</a:t>
            </a:r>
            <a:r>
              <a:rPr lang="en-US" altLang="ko-KR" dirty="0"/>
              <a:t>. </a:t>
            </a:r>
            <a:r>
              <a:rPr lang="ko-KR" altLang="en-US" dirty="0"/>
              <a:t>이 사진에서는 데이터 과학자들이 데이터를 정제하는데 </a:t>
            </a:r>
            <a:r>
              <a:rPr lang="en-US" altLang="ko-KR" dirty="0"/>
              <a:t>60</a:t>
            </a:r>
            <a:r>
              <a:rPr lang="ko-KR" altLang="en-US" dirty="0" err="1"/>
              <a:t>퍼로</a:t>
            </a:r>
            <a:r>
              <a:rPr lang="ko-KR" altLang="en-US" dirty="0"/>
              <a:t> 가장 많은 시간을 할애하는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우리가 중요하게 생각하는 알고리즘은 고작 </a:t>
            </a:r>
            <a:r>
              <a:rPr lang="en-US" altLang="ko-KR" dirty="0"/>
              <a:t>4</a:t>
            </a:r>
            <a:r>
              <a:rPr lang="ko-KR" altLang="en-US" dirty="0" err="1"/>
              <a:t>퍼밖에</a:t>
            </a:r>
            <a:r>
              <a:rPr lang="ko-KR" altLang="en-US" dirty="0"/>
              <a:t> 되지 않죠</a:t>
            </a:r>
            <a:r>
              <a:rPr lang="en-US" altLang="ko-KR" dirty="0"/>
              <a:t>. </a:t>
            </a:r>
            <a:r>
              <a:rPr lang="ko-KR" altLang="en-US" dirty="0"/>
              <a:t>다만 이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ko-KR" altLang="en-US" dirty="0" err="1"/>
              <a:t>작업이라는게</a:t>
            </a:r>
            <a:r>
              <a:rPr lang="ko-KR" altLang="en-US" dirty="0"/>
              <a:t> 대부분이 상당히 지루하다고 느끼기 때문에 중요성이 간과될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11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과정이 중요한 이유는 전처리에 따라 데이터 분석의 질이 달라지기 때문입니다</a:t>
            </a:r>
            <a:r>
              <a:rPr lang="en-US" altLang="ko-KR" dirty="0"/>
              <a:t>. </a:t>
            </a:r>
            <a:r>
              <a:rPr lang="ko-KR" altLang="en-US" dirty="0"/>
              <a:t>전처리가 충분하지 않거나 잘못된 데이터를 사용할 경우 분석 결과의 신뢰도가 떨어지게 됩니다</a:t>
            </a:r>
            <a:r>
              <a:rPr lang="en-US" altLang="ko-KR" dirty="0"/>
              <a:t>. </a:t>
            </a:r>
            <a:r>
              <a:rPr lang="ko-KR" altLang="en-US" dirty="0"/>
              <a:t>실제로 </a:t>
            </a:r>
            <a:r>
              <a:rPr lang="ko-KR" altLang="en-US" dirty="0" err="1"/>
              <a:t>혼공머</a:t>
            </a:r>
            <a:r>
              <a:rPr lang="ko-KR" altLang="en-US" dirty="0"/>
              <a:t> 책에서도 빙어와 도미를 분류하는 알고리즘을 사용할 때 빙어와 도미 데이터셋의 무게</a:t>
            </a:r>
            <a:r>
              <a:rPr lang="en-US" altLang="ko-KR" dirty="0"/>
              <a:t>, </a:t>
            </a:r>
            <a:r>
              <a:rPr lang="ko-KR" altLang="en-US" dirty="0"/>
              <a:t>길이 특성 간에 불균형한 </a:t>
            </a:r>
            <a:r>
              <a:rPr lang="en-US" altLang="ko-KR" dirty="0"/>
              <a:t>scale </a:t>
            </a:r>
            <a:r>
              <a:rPr lang="ko-KR" altLang="en-US" dirty="0"/>
              <a:t>탓에 잘못된 </a:t>
            </a:r>
            <a:r>
              <a:rPr lang="ko-KR" altLang="en-US" dirty="0" err="1"/>
              <a:t>예측값을</a:t>
            </a:r>
            <a:r>
              <a:rPr lang="ko-KR" altLang="en-US" dirty="0"/>
              <a:t> 내놓는 것을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06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전처리는 여러 가지 종류가 있지만</a:t>
            </a:r>
            <a:r>
              <a:rPr lang="en-US" altLang="ko-KR" dirty="0"/>
              <a:t> </a:t>
            </a:r>
            <a:r>
              <a:rPr lang="ko-KR" altLang="en-US" dirty="0"/>
              <a:t>너무 많으니 책에서 나온 것만 설명하겠습니다</a:t>
            </a:r>
            <a:r>
              <a:rPr lang="en-US" altLang="ko-KR" dirty="0"/>
              <a:t>. </a:t>
            </a:r>
            <a:r>
              <a:rPr lang="ko-KR" altLang="en-US" dirty="0"/>
              <a:t>책에서는 서로 다른 두 특성의 </a:t>
            </a:r>
            <a:r>
              <a:rPr lang="en-US" altLang="ko-KR" dirty="0"/>
              <a:t>scale</a:t>
            </a:r>
            <a:r>
              <a:rPr lang="ko-KR" altLang="en-US" dirty="0"/>
              <a:t>을 조정하는 과정이 있었는데 이를 일정한 기준으로 맞춰주는 작업을 </a:t>
            </a:r>
            <a:r>
              <a:rPr lang="en-US" altLang="ko-KR" dirty="0"/>
              <a:t>Normalization</a:t>
            </a:r>
            <a:r>
              <a:rPr lang="ko-KR" altLang="en-US" dirty="0"/>
              <a:t>이라고 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88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정규화에 있어 흔히 사용하는 방법은 두 가지로</a:t>
            </a:r>
            <a:r>
              <a:rPr lang="en-US" altLang="ko-KR" dirty="0"/>
              <a:t>, min-max normalization</a:t>
            </a:r>
            <a:r>
              <a:rPr lang="ko-KR" altLang="en-US" dirty="0"/>
              <a:t>과 </a:t>
            </a:r>
            <a:r>
              <a:rPr lang="en-US" altLang="ko-KR" dirty="0"/>
              <a:t>z-score standardization</a:t>
            </a:r>
            <a:r>
              <a:rPr lang="ko-KR" altLang="en-US" dirty="0"/>
              <a:t>이 있습니다</a:t>
            </a:r>
            <a:r>
              <a:rPr lang="en-US" altLang="ko-KR" dirty="0"/>
              <a:t>. </a:t>
            </a:r>
            <a:r>
              <a:rPr lang="ko-KR" altLang="en-US" dirty="0"/>
              <a:t>최소</a:t>
            </a:r>
            <a:r>
              <a:rPr lang="en-US" altLang="ko-KR" dirty="0"/>
              <a:t>-</a:t>
            </a:r>
            <a:r>
              <a:rPr lang="ko-KR" altLang="en-US" dirty="0"/>
              <a:t>최대 정규화는 데이터의 범위를 </a:t>
            </a:r>
            <a:r>
              <a:rPr lang="en-US" altLang="ko-KR" dirty="0"/>
              <a:t>0%</a:t>
            </a:r>
            <a:r>
              <a:rPr lang="ko-KR" altLang="en-US" dirty="0"/>
              <a:t>에서</a:t>
            </a:r>
            <a:r>
              <a:rPr lang="en-US" altLang="ko-KR" dirty="0"/>
              <a:t> 100%</a:t>
            </a:r>
            <a:r>
              <a:rPr lang="ko-KR" altLang="en-US" dirty="0"/>
              <a:t>까지로 </a:t>
            </a:r>
            <a:r>
              <a:rPr lang="ko-KR" altLang="en-US" dirty="0" err="1"/>
              <a:t>가타내는</a:t>
            </a:r>
            <a:r>
              <a:rPr lang="ko-KR" altLang="en-US" dirty="0"/>
              <a:t> 방식이고</a:t>
            </a:r>
            <a:r>
              <a:rPr lang="en-US" altLang="ko-KR" dirty="0"/>
              <a:t>, z-</a:t>
            </a:r>
            <a:r>
              <a:rPr lang="ko-KR" altLang="en-US" dirty="0"/>
              <a:t>점수 표준화는 변수 데이터가 평균으로부터 얼마나 떨어져 있는지를 보는 방식입니다</a:t>
            </a:r>
            <a:r>
              <a:rPr lang="en-US" altLang="ko-KR" dirty="0"/>
              <a:t>. </a:t>
            </a:r>
            <a:r>
              <a:rPr lang="ko-KR" altLang="en-US" dirty="0"/>
              <a:t>두 방식 중에서는 </a:t>
            </a:r>
            <a:r>
              <a:rPr lang="en-US" altLang="ko-KR" dirty="0"/>
              <a:t>min-max</a:t>
            </a:r>
            <a:r>
              <a:rPr lang="ko-KR" altLang="en-US" dirty="0"/>
              <a:t> 방식은 테스트 과정에서 </a:t>
            </a:r>
            <a:r>
              <a:rPr lang="en-US" altLang="ko-KR" dirty="0"/>
              <a:t>dataset</a:t>
            </a:r>
            <a:r>
              <a:rPr lang="ko-KR" altLang="en-US" dirty="0"/>
              <a:t>이 훈련 과정에서의 최소</a:t>
            </a:r>
            <a:r>
              <a:rPr lang="en-US" altLang="ko-KR" dirty="0"/>
              <a:t>/</a:t>
            </a:r>
            <a:r>
              <a:rPr lang="ko-KR" altLang="en-US" dirty="0"/>
              <a:t>최대 범위를 벗어날 수 있기 때문에 </a:t>
            </a:r>
            <a:r>
              <a:rPr lang="en-US" altLang="ko-KR" dirty="0"/>
              <a:t>z-</a:t>
            </a:r>
            <a:r>
              <a:rPr lang="ko-KR" altLang="en-US" dirty="0"/>
              <a:t>점수 표준화 방식이 많이 쓰입니다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906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K-NN </a:t>
            </a:r>
            <a:r>
              <a:rPr lang="ko-KR" altLang="en-US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K-Nearest Neighbor </a:t>
            </a:r>
            <a:r>
              <a:rPr lang="ko-KR" altLang="en-US" dirty="0"/>
              <a:t>알고리즘은 가운데의 그림처럼 주변의 데이터를 보고 데이터가 속할 클래스를 판단하는 거리기반 분류분석 모델입니다</a:t>
            </a:r>
            <a:r>
              <a:rPr lang="en-US" altLang="ko-KR" dirty="0"/>
              <a:t>. </a:t>
            </a:r>
            <a:r>
              <a:rPr lang="ko-KR" altLang="en-US" dirty="0"/>
              <a:t>처음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알고리즘인 만큼</a:t>
            </a:r>
            <a:r>
              <a:rPr lang="en-US" altLang="ko-KR" dirty="0"/>
              <a:t>, </a:t>
            </a:r>
            <a:r>
              <a:rPr lang="ko-KR" altLang="en-US" dirty="0"/>
              <a:t>제일 간단한 알고리즘이죠</a:t>
            </a:r>
            <a:r>
              <a:rPr lang="en-US" altLang="ko-KR" dirty="0"/>
              <a:t>. </a:t>
            </a:r>
            <a:r>
              <a:rPr lang="ko-KR" altLang="en-US" dirty="0"/>
              <a:t>비슷한 특성을 가진 데이터는 거리가 가깝다</a:t>
            </a:r>
            <a:r>
              <a:rPr lang="en-US" altLang="ko-KR" dirty="0"/>
              <a:t>, </a:t>
            </a:r>
            <a:r>
              <a:rPr lang="ko-KR" altLang="en-US" dirty="0"/>
              <a:t>즉 비슷한 범주에 속한다는 가정하에 사용하는 모델입니다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6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알고리즘에서 유사도를 측정하는 방식</a:t>
            </a:r>
            <a:r>
              <a:rPr lang="en-US" altLang="ko-KR" dirty="0"/>
              <a:t>, </a:t>
            </a:r>
            <a:r>
              <a:rPr lang="ko-KR" altLang="en-US" dirty="0"/>
              <a:t>즉 데이터 간의 거리를 계산하는 방식에 여러 가지 방법이 있습니다</a:t>
            </a:r>
            <a:r>
              <a:rPr lang="en-US" altLang="ko-KR" dirty="0"/>
              <a:t>.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거리는 중학교 때 배우는 두 점 사이의 거리 공식입니다</a:t>
            </a:r>
            <a:r>
              <a:rPr lang="en-US" altLang="ko-KR" dirty="0"/>
              <a:t>. </a:t>
            </a:r>
            <a:r>
              <a:rPr lang="ko-KR" altLang="en-US" dirty="0"/>
              <a:t>가장 널리 쓰이기 때문에 </a:t>
            </a:r>
            <a:r>
              <a:rPr lang="en-US" altLang="ko-KR" dirty="0"/>
              <a:t>scikit-learn</a:t>
            </a:r>
            <a:r>
              <a:rPr lang="ko-KR" altLang="en-US" dirty="0"/>
              <a:t>의 </a:t>
            </a:r>
            <a:r>
              <a:rPr lang="en-US" altLang="ko-KR" dirty="0" err="1"/>
              <a:t>KNeighborsClassifer</a:t>
            </a:r>
            <a:r>
              <a:rPr lang="en-US" altLang="ko-KR" dirty="0"/>
              <a:t>() </a:t>
            </a:r>
            <a:r>
              <a:rPr lang="ko-KR" altLang="en-US" dirty="0"/>
              <a:t>클래스에서 </a:t>
            </a:r>
            <a:r>
              <a:rPr lang="en-US" altLang="ko-KR" dirty="0"/>
              <a:t>default</a:t>
            </a:r>
            <a:r>
              <a:rPr lang="ko-KR" altLang="en-US" dirty="0"/>
              <a:t>로 지정되어 있습니다</a:t>
            </a:r>
            <a:r>
              <a:rPr lang="en-US" altLang="ko-KR" dirty="0"/>
              <a:t>. </a:t>
            </a:r>
            <a:r>
              <a:rPr lang="ko-KR" altLang="en-US" dirty="0" err="1"/>
              <a:t>맨하탄</a:t>
            </a:r>
            <a:r>
              <a:rPr lang="ko-KR" altLang="en-US" dirty="0"/>
              <a:t> 거리는 각 차원의 차의 절대값을 합산합니다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9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KNeighborsClassifer</a:t>
            </a:r>
            <a:r>
              <a:rPr lang="en-US" altLang="ko-KR" dirty="0"/>
              <a:t>() </a:t>
            </a:r>
            <a:r>
              <a:rPr lang="ko-KR" altLang="en-US" dirty="0"/>
              <a:t>클래스에서는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거리와 맨해튼 거리를 </a:t>
            </a:r>
            <a:r>
              <a:rPr lang="en-US" altLang="ko-KR" dirty="0"/>
              <a:t>p </a:t>
            </a:r>
            <a:r>
              <a:rPr lang="ko-KR" altLang="en-US" dirty="0"/>
              <a:t>매개변수를 통해 지정할 수 있습니다</a:t>
            </a:r>
            <a:r>
              <a:rPr lang="en-US" altLang="ko-KR" dirty="0"/>
              <a:t>. </a:t>
            </a:r>
            <a:r>
              <a:rPr lang="ko-KR" altLang="en-US" dirty="0"/>
              <a:t>이 코드는 </a:t>
            </a:r>
            <a:r>
              <a:rPr lang="en-US" altLang="ko-KR" dirty="0"/>
              <a:t>p </a:t>
            </a:r>
            <a:r>
              <a:rPr lang="ko-KR" altLang="en-US" dirty="0"/>
              <a:t>매개변수가 각각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인 두 모델을 만들고 직접 거리를 출력하는 코드입니다</a:t>
            </a:r>
            <a:r>
              <a:rPr lang="en-US" altLang="ko-KR" dirty="0"/>
              <a:t>. (1, 1)</a:t>
            </a:r>
            <a:r>
              <a:rPr lang="ko-KR" altLang="en-US" dirty="0"/>
              <a:t>과 </a:t>
            </a:r>
            <a:r>
              <a:rPr lang="en-US" altLang="ko-KR" dirty="0"/>
              <a:t>(2, 2) </a:t>
            </a:r>
            <a:r>
              <a:rPr lang="ko-KR" altLang="en-US" dirty="0"/>
              <a:t>사이의 거리가 각각 루트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2</a:t>
            </a:r>
            <a:r>
              <a:rPr lang="ko-KR" altLang="en-US" dirty="0"/>
              <a:t>로 다른 결과가 나오는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97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이렇게 측정된 거리를 바탕으로 분류할 때 또 하나 고려할 점은 이웃의 개수를 적절하게 지정해야 한다는 것입니다</a:t>
            </a:r>
            <a:r>
              <a:rPr lang="en-US" altLang="ko-KR" dirty="0"/>
              <a:t>. </a:t>
            </a:r>
            <a:r>
              <a:rPr lang="ko-KR" altLang="en-US" dirty="0"/>
              <a:t>책에서 봤던 예제와 다르게 이 그림처럼 데이터의 분포가 애매하다면</a:t>
            </a:r>
            <a:r>
              <a:rPr lang="en-US" altLang="ko-KR" dirty="0"/>
              <a:t>, </a:t>
            </a:r>
            <a:r>
              <a:rPr lang="ko-KR" altLang="en-US" dirty="0"/>
              <a:t>이웃의 개수에 따라 분류 결과가 달라질 수 있기 때문입니다</a:t>
            </a:r>
            <a:r>
              <a:rPr lang="en-US" altLang="ko-KR" dirty="0"/>
              <a:t>. </a:t>
            </a:r>
            <a:r>
              <a:rPr lang="ko-KR" altLang="en-US" dirty="0"/>
              <a:t>그리고 항상 분류가 가능하도록 이웃의 개수는 홀수로 설정하는 것이 좋습니다</a:t>
            </a:r>
            <a:r>
              <a:rPr lang="en-US" altLang="ko-KR" dirty="0"/>
              <a:t>. </a:t>
            </a:r>
            <a:r>
              <a:rPr lang="ko-KR" altLang="en-US" dirty="0"/>
              <a:t>데이터셋마다 다르겠지만</a:t>
            </a:r>
            <a:r>
              <a:rPr lang="en-US" altLang="ko-KR" dirty="0"/>
              <a:t>, </a:t>
            </a:r>
            <a:r>
              <a:rPr lang="ko-KR" altLang="en-US" dirty="0"/>
              <a:t>일반적으로 최선의 값은 총 데이터수의 제곱근 값을 사용한다고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80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K-NN</a:t>
            </a:r>
            <a:r>
              <a:rPr lang="ko-KR" altLang="en-US" dirty="0"/>
              <a:t> 알고리즘의 장점은 알고리즘이 간단하여 구현하기 쉽다는 것입니다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다른 알고리즘과 달리 모델을 생성하지 않아 특성과 클래스 간 관계를 이해하는데 제한적입니다</a:t>
            </a:r>
            <a:r>
              <a:rPr lang="en-US" altLang="ko-KR" dirty="0"/>
              <a:t>. </a:t>
            </a:r>
            <a:r>
              <a:rPr lang="ko-KR" altLang="en-US" dirty="0"/>
              <a:t>이 점만 자세히 설명해보겠습니다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일반적으로 </a:t>
            </a:r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딥러닝에</a:t>
            </a:r>
            <a:r>
              <a:rPr lang="ko-KR" altLang="en-US" dirty="0"/>
              <a:t> 있어서 훈련 과정이라 함은 한 모델</a:t>
            </a:r>
            <a:r>
              <a:rPr lang="en-US" altLang="ko-KR" dirty="0"/>
              <a:t>(</a:t>
            </a:r>
            <a:r>
              <a:rPr lang="ko-KR" altLang="en-US" dirty="0"/>
              <a:t>혹은 객체</a:t>
            </a:r>
            <a:r>
              <a:rPr lang="en-US" altLang="ko-KR" dirty="0"/>
              <a:t>)</a:t>
            </a:r>
            <a:r>
              <a:rPr lang="ko-KR" altLang="en-US" dirty="0"/>
              <a:t>이 한 번이 아닌 여러 번의 결과값을 도출하고 수정되는 것을 의미합니다</a:t>
            </a:r>
            <a:r>
              <a:rPr lang="en-US" altLang="ko-KR" dirty="0"/>
              <a:t>. </a:t>
            </a:r>
            <a:r>
              <a:rPr lang="ko-KR" altLang="en-US" dirty="0"/>
              <a:t>처음에는 당연히 정확도가 낮겠지만</a:t>
            </a:r>
            <a:r>
              <a:rPr lang="en-US" altLang="ko-KR" dirty="0"/>
              <a:t>, </a:t>
            </a:r>
            <a:r>
              <a:rPr lang="ko-KR" altLang="en-US" dirty="0"/>
              <a:t>점차 나아지는 거죠</a:t>
            </a:r>
            <a:r>
              <a:rPr lang="en-US" altLang="ko-KR" dirty="0"/>
              <a:t>. </a:t>
            </a:r>
            <a:r>
              <a:rPr lang="ko-KR" altLang="en-US" dirty="0"/>
              <a:t>이 정확도를 개선하기 위해 모델 내에서는 파라미터를 지속적으로 수정합니다</a:t>
            </a:r>
            <a:r>
              <a:rPr lang="en-US" altLang="ko-KR" dirty="0"/>
              <a:t>. </a:t>
            </a:r>
            <a:r>
              <a:rPr lang="ko-KR" altLang="en-US" dirty="0"/>
              <a:t>이 파라미터</a:t>
            </a:r>
            <a:r>
              <a:rPr lang="en-US" altLang="ko-KR" dirty="0"/>
              <a:t>(</a:t>
            </a:r>
            <a:r>
              <a:rPr lang="ko-KR" altLang="en-US" dirty="0"/>
              <a:t>혹은 가중치</a:t>
            </a:r>
            <a:r>
              <a:rPr lang="en-US" altLang="ko-KR" dirty="0"/>
              <a:t>)</a:t>
            </a:r>
            <a:r>
              <a:rPr lang="ko-KR" altLang="en-US" dirty="0"/>
              <a:t>는 특성과 클래스 간의 관계를 나타내는 것이고</a:t>
            </a:r>
            <a:r>
              <a:rPr lang="en-US" altLang="ko-KR" dirty="0"/>
              <a:t>, </a:t>
            </a:r>
            <a:r>
              <a:rPr lang="ko-KR" altLang="en-US" dirty="0"/>
              <a:t>최적의 파라미터를 찾아가는 것이 곧 정확도를 높이는 것입니다</a:t>
            </a:r>
            <a:r>
              <a:rPr lang="en-US" altLang="ko-KR" dirty="0"/>
              <a:t>. </a:t>
            </a:r>
            <a:r>
              <a:rPr lang="ko-KR" altLang="en-US" dirty="0"/>
              <a:t>이 설명은 </a:t>
            </a:r>
            <a:r>
              <a:rPr lang="en-US" altLang="ko-KR" dirty="0"/>
              <a:t>Ch.3</a:t>
            </a:r>
            <a:r>
              <a:rPr lang="ko-KR" altLang="en-US" dirty="0"/>
              <a:t>부터 자세히 설명됩니다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K-NN</a:t>
            </a:r>
            <a:r>
              <a:rPr lang="ko-KR" altLang="en-US" dirty="0"/>
              <a:t> 알고리즘은 이러한 훈련 과정이 전무하고</a:t>
            </a:r>
            <a:r>
              <a:rPr lang="en-US" altLang="ko-KR" dirty="0"/>
              <a:t>, </a:t>
            </a:r>
            <a:r>
              <a:rPr lang="ko-KR" altLang="en-US" dirty="0"/>
              <a:t>단순히 데이터셋과 그 타겟을 저장하는 것이 끝입니다</a:t>
            </a:r>
            <a:r>
              <a:rPr lang="en-US" altLang="ko-KR" dirty="0"/>
              <a:t>. </a:t>
            </a:r>
            <a:r>
              <a:rPr lang="ko-KR" altLang="en-US" dirty="0"/>
              <a:t>그리고 테스트 과정에서는 거리를 계산하고 그 거리를 토대로 분류하는 것 뿐이니</a:t>
            </a:r>
            <a:r>
              <a:rPr lang="en-US" altLang="ko-KR" dirty="0"/>
              <a:t>, </a:t>
            </a:r>
            <a:r>
              <a:rPr lang="ko-KR" altLang="en-US" dirty="0"/>
              <a:t>파라미터가 등장할 일이 없는 것이죠</a:t>
            </a:r>
            <a:r>
              <a:rPr lang="en-US" altLang="ko-KR" dirty="0"/>
              <a:t>. </a:t>
            </a:r>
            <a:r>
              <a:rPr lang="ko-KR" altLang="en-US" dirty="0"/>
              <a:t>그러다 보니 특성과 클래스 간 관계 파악에 한계가 있을 수 밖에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5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 이후 모델을 실전에 투입할 때 정확도를 객관적으로 판단하기 위해서 </a:t>
            </a:r>
            <a:r>
              <a:rPr lang="en-US" altLang="ko-KR" dirty="0"/>
              <a:t>dataset</a:t>
            </a:r>
            <a:r>
              <a:rPr lang="ko-KR" altLang="en-US" dirty="0"/>
              <a:t>을 두 가지 종류로 나누게 됩니다</a:t>
            </a:r>
            <a:r>
              <a:rPr lang="en-US" altLang="ko-KR" dirty="0"/>
              <a:t>. train set</a:t>
            </a:r>
            <a:r>
              <a:rPr lang="ko-KR" altLang="en-US" dirty="0"/>
              <a:t>은 </a:t>
            </a:r>
            <a:r>
              <a:rPr lang="en-US" altLang="ko-KR" dirty="0"/>
              <a:t>model</a:t>
            </a:r>
            <a:r>
              <a:rPr lang="ko-KR" altLang="en-US" dirty="0"/>
              <a:t>이 답을 찾아가는 과정을 학습하는데 사용되며</a:t>
            </a:r>
            <a:r>
              <a:rPr lang="en-US" altLang="ko-KR" dirty="0"/>
              <a:t>, test set</a:t>
            </a:r>
            <a:r>
              <a:rPr lang="ko-KR" altLang="en-US" dirty="0"/>
              <a:t>은 실전에서 성능을 평가합니다</a:t>
            </a:r>
            <a:r>
              <a:rPr lang="en-US" altLang="ko-KR" dirty="0"/>
              <a:t>. </a:t>
            </a:r>
            <a:r>
              <a:rPr lang="ko-KR" altLang="en-US" dirty="0"/>
              <a:t>두 </a:t>
            </a:r>
            <a:r>
              <a:rPr lang="en-US" altLang="ko-KR" dirty="0"/>
              <a:t>dataset</a:t>
            </a:r>
            <a:r>
              <a:rPr lang="ko-KR" altLang="en-US" dirty="0"/>
              <a:t>은 대략 </a:t>
            </a:r>
            <a:r>
              <a:rPr lang="en-US" altLang="ko-KR" dirty="0"/>
              <a:t>7:3</a:t>
            </a:r>
            <a:r>
              <a:rPr lang="ko-KR" altLang="en-US" dirty="0"/>
              <a:t>으로 나눌 수 있습니다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202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en-US" altLang="ko-KR" dirty="0"/>
              <a:t>Dataset</a:t>
            </a:r>
            <a:r>
              <a:rPr lang="ko-KR" altLang="en-US" dirty="0"/>
              <a:t>을 </a:t>
            </a:r>
            <a:r>
              <a:rPr lang="en-US" altLang="ko-KR" dirty="0"/>
              <a:t>train set</a:t>
            </a:r>
            <a:r>
              <a:rPr lang="ko-KR" altLang="en-US" dirty="0"/>
              <a:t>과 </a:t>
            </a:r>
            <a:r>
              <a:rPr lang="en-US" altLang="ko-KR" dirty="0"/>
              <a:t>test set</a:t>
            </a:r>
            <a:r>
              <a:rPr lang="ko-KR" altLang="en-US" dirty="0"/>
              <a:t>으로 나눌 때는 몇 가지 규칙이 있습니다</a:t>
            </a:r>
            <a:r>
              <a:rPr lang="en-US" altLang="ko-KR" dirty="0"/>
              <a:t>. </a:t>
            </a:r>
            <a:r>
              <a:rPr lang="ko-KR" altLang="en-US" dirty="0"/>
              <a:t>우선 당연하지만 훈련 데이터가 테스트 데이터보다 많아야 합니다</a:t>
            </a:r>
            <a:r>
              <a:rPr lang="en-US" altLang="ko-KR" dirty="0"/>
              <a:t>. </a:t>
            </a:r>
            <a:r>
              <a:rPr lang="ko-KR" altLang="en-US" dirty="0"/>
              <a:t>그리고 훈련 세트와 테스트 세트의 특성 간 비율이 각각 동일해야 한다는 것입니다</a:t>
            </a:r>
            <a:r>
              <a:rPr lang="en-US" altLang="ko-KR" dirty="0"/>
              <a:t>. </a:t>
            </a: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비율이 동일하지 않다면 모델이 데이터의 규칙을 제대로 찾아내지 못하고</a:t>
            </a:r>
            <a:r>
              <a:rPr lang="en-US" altLang="ko-KR" dirty="0"/>
              <a:t>, </a:t>
            </a:r>
            <a:r>
              <a:rPr lang="ko-KR" altLang="en-US" dirty="0"/>
              <a:t>정확한 성능을 발휘하지 못할 수 있습니다</a:t>
            </a:r>
            <a:r>
              <a:rPr lang="en-US" altLang="ko-KR" dirty="0"/>
              <a:t>. </a:t>
            </a:r>
            <a:r>
              <a:rPr lang="ko-KR" altLang="en-US" dirty="0"/>
              <a:t>그리고 마지막으로 두 </a:t>
            </a:r>
            <a:r>
              <a:rPr lang="en-US" altLang="ko-KR" dirty="0"/>
              <a:t>dataset </a:t>
            </a:r>
            <a:r>
              <a:rPr lang="ko-KR" altLang="en-US" dirty="0"/>
              <a:t>간에 중복되는 데이터를 최대한 없애야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05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scikit-learn</a:t>
            </a:r>
            <a:r>
              <a:rPr lang="ko-KR" altLang="en-US" dirty="0"/>
              <a:t>에서는 </a:t>
            </a:r>
            <a:r>
              <a:rPr lang="en-US" altLang="ko-KR" dirty="0"/>
              <a:t>dataset</a:t>
            </a:r>
            <a:r>
              <a:rPr lang="ko-KR" altLang="en-US" dirty="0"/>
              <a:t>을 </a:t>
            </a:r>
            <a:r>
              <a:rPr lang="en-US" altLang="ko-KR" dirty="0"/>
              <a:t>train data</a:t>
            </a:r>
            <a:r>
              <a:rPr lang="ko-KR" altLang="en-US" dirty="0"/>
              <a:t>와 </a:t>
            </a:r>
            <a:r>
              <a:rPr lang="en-US" altLang="ko-KR" dirty="0"/>
              <a:t>test data</a:t>
            </a:r>
            <a:r>
              <a:rPr lang="ko-KR" altLang="en-US" dirty="0"/>
              <a:t>로 편하게 분리할 수 있도록 </a:t>
            </a:r>
            <a:r>
              <a:rPr lang="en-US" altLang="ko-KR" dirty="0" err="1"/>
              <a:t>train_test_split</a:t>
            </a:r>
            <a:r>
              <a:rPr lang="ko-KR" altLang="en-US" dirty="0"/>
              <a:t> 메서드를 제공합니다</a:t>
            </a:r>
            <a:r>
              <a:rPr lang="en-US" altLang="ko-KR" dirty="0"/>
              <a:t>. arrays</a:t>
            </a:r>
            <a:r>
              <a:rPr lang="ko-KR" altLang="en-US" dirty="0"/>
              <a:t>의 매개변수에 입력된 데이터를 분할시키며</a:t>
            </a:r>
            <a:r>
              <a:rPr lang="en-US" altLang="ko-KR" dirty="0"/>
              <a:t>, </a:t>
            </a:r>
            <a:r>
              <a:rPr lang="ko-KR" altLang="en-US" dirty="0"/>
              <a:t>여기에는 훈련용 </a:t>
            </a:r>
            <a:r>
              <a:rPr lang="en-US" altLang="ko-KR" dirty="0"/>
              <a:t>dataset</a:t>
            </a:r>
            <a:r>
              <a:rPr lang="ko-KR" altLang="en-US" dirty="0"/>
              <a:t>과 테스트용 </a:t>
            </a:r>
            <a:r>
              <a:rPr lang="en-US" altLang="ko-KR" dirty="0"/>
              <a:t>dataset </a:t>
            </a:r>
            <a:r>
              <a:rPr lang="ko-KR" altLang="en-US" dirty="0"/>
              <a:t>모두 입력될 수 있습니다</a:t>
            </a:r>
            <a:r>
              <a:rPr lang="en-US" altLang="ko-KR" dirty="0"/>
              <a:t>. </a:t>
            </a:r>
            <a:r>
              <a:rPr lang="ko-KR" altLang="en-US" dirty="0"/>
              <a:t>그리고 맨 뒤의 </a:t>
            </a:r>
            <a:r>
              <a:rPr lang="en-US" altLang="ko-KR" dirty="0"/>
              <a:t>stratify</a:t>
            </a:r>
            <a:r>
              <a:rPr lang="ko-KR" altLang="en-US" dirty="0"/>
              <a:t>의 매개변수에 </a:t>
            </a:r>
            <a:r>
              <a:rPr lang="en-US" altLang="ko-KR" dirty="0"/>
              <a:t>target dataset</a:t>
            </a:r>
            <a:r>
              <a:rPr lang="ko-KR" altLang="en-US" dirty="0"/>
              <a:t>을 전달하면 각각의 </a:t>
            </a:r>
            <a:r>
              <a:rPr lang="en-US" altLang="ko-KR" dirty="0"/>
              <a:t>class </a:t>
            </a:r>
            <a:r>
              <a:rPr lang="ko-KR" altLang="en-US" dirty="0"/>
              <a:t>비율을 </a:t>
            </a: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 </a:t>
            </a:r>
            <a:r>
              <a:rPr lang="ko-KR" altLang="en-US" dirty="0"/>
              <a:t>각각에 유지시켜줄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4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bestinall/221760380344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elog.io/@jklee1881/%EB%8D%B0%EC%9D%B4%ED%84%B0-%EC%A0%84%EC%B2%98%EB%A6%AC" TargetMode="External"/><Relationship Id="rId5" Type="http://schemas.openxmlformats.org/officeDocument/2006/relationships/hyperlink" Target="https://rebro.kr/183" TargetMode="External"/><Relationship Id="rId4" Type="http://schemas.openxmlformats.org/officeDocument/2006/relationships/hyperlink" Target="https://hleecaster.com/ml-knn-concep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10645" y="2875002"/>
            <a:ext cx="3722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Chapter2</a:t>
            </a:r>
          </a:p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Review</a:t>
            </a:r>
            <a:endParaRPr lang="ko-KR" altLang="en-US" sz="5400" b="1" dirty="0">
              <a:solidFill>
                <a:srgbClr val="F8F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054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2.1  Compositions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CBDE75-505D-E223-2B6F-50828A4030D1}"/>
              </a:ext>
            </a:extLst>
          </p:cNvPr>
          <p:cNvGrpSpPr/>
          <p:nvPr/>
        </p:nvGrpSpPr>
        <p:grpSpPr>
          <a:xfrm>
            <a:off x="1444826" y="1631813"/>
            <a:ext cx="2133475" cy="2216444"/>
            <a:chOff x="3640623" y="1141478"/>
            <a:chExt cx="2133475" cy="2216444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321AFA5-81ED-14ED-D4DA-AFCB4AD678EB}"/>
                </a:ext>
              </a:extLst>
            </p:cNvPr>
            <p:cNvSpPr/>
            <p:nvPr/>
          </p:nvSpPr>
          <p:spPr>
            <a:xfrm>
              <a:off x="3640623" y="1141478"/>
              <a:ext cx="2133475" cy="22164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7D17C8-BA0D-0819-01B1-AFE828ED6741}"/>
                </a:ext>
              </a:extLst>
            </p:cNvPr>
            <p:cNvSpPr txBox="1"/>
            <p:nvPr/>
          </p:nvSpPr>
          <p:spPr>
            <a:xfrm>
              <a:off x="3788147" y="1988090"/>
              <a:ext cx="1838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6">
                      <a:lumMod val="50000"/>
                    </a:schemeClr>
                  </a:solidFill>
                </a:rPr>
                <a:t>train set</a:t>
              </a:r>
              <a:endParaRPr lang="ko-KR" altLang="en-US" sz="28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C3ED52-2215-C6D5-CA16-E9E88827321A}"/>
              </a:ext>
            </a:extLst>
          </p:cNvPr>
          <p:cNvGrpSpPr/>
          <p:nvPr/>
        </p:nvGrpSpPr>
        <p:grpSpPr>
          <a:xfrm>
            <a:off x="5565701" y="1631813"/>
            <a:ext cx="2134800" cy="2217600"/>
            <a:chOff x="5564208" y="3974991"/>
            <a:chExt cx="2134800" cy="22176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BD0AC08-D77E-9F65-EAFA-2333C7AFF2FF}"/>
                </a:ext>
              </a:extLst>
            </p:cNvPr>
            <p:cNvSpPr/>
            <p:nvPr/>
          </p:nvSpPr>
          <p:spPr>
            <a:xfrm>
              <a:off x="5564208" y="3974991"/>
              <a:ext cx="2134800" cy="221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b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E581F2-B144-8C52-5938-22CDF8E71DE0}"/>
                </a:ext>
              </a:extLst>
            </p:cNvPr>
            <p:cNvSpPr txBox="1"/>
            <p:nvPr/>
          </p:nvSpPr>
          <p:spPr>
            <a:xfrm>
              <a:off x="5712395" y="4822181"/>
              <a:ext cx="1838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6">
                      <a:lumMod val="50000"/>
                    </a:schemeClr>
                  </a:solidFill>
                </a:rPr>
                <a:t>test set</a:t>
              </a:r>
              <a:endParaRPr lang="ko-KR" altLang="en-US" sz="28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7C1F34F-750B-870D-E6BF-08374EA90B1D}"/>
              </a:ext>
            </a:extLst>
          </p:cNvPr>
          <p:cNvSpPr txBox="1"/>
          <p:nvPr/>
        </p:nvSpPr>
        <p:spPr>
          <a:xfrm>
            <a:off x="1108120" y="4321429"/>
            <a:ext cx="3100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- model</a:t>
            </a:r>
            <a:r>
              <a:rPr lang="ko-KR" altLang="en-US" sz="2000" b="1" dirty="0">
                <a:solidFill>
                  <a:schemeClr val="accent2"/>
                </a:solidFill>
              </a:rPr>
              <a:t>이 </a:t>
            </a:r>
            <a:r>
              <a:rPr lang="en-US" altLang="ko-KR" sz="2000" b="1" dirty="0">
                <a:solidFill>
                  <a:schemeClr val="accent2"/>
                </a:solidFill>
              </a:rPr>
              <a:t>feature</a:t>
            </a:r>
            <a:r>
              <a:rPr lang="ko-KR" altLang="en-US" sz="2000" b="1" dirty="0">
                <a:solidFill>
                  <a:schemeClr val="accent2"/>
                </a:solidFill>
              </a:rPr>
              <a:t>을 통해 답을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찾아나가는</a:t>
            </a:r>
            <a:r>
              <a:rPr lang="ko-KR" altLang="en-US" sz="2000" b="1" dirty="0">
                <a:solidFill>
                  <a:schemeClr val="accent2"/>
                </a:solidFill>
              </a:rPr>
              <a:t> 과정을 학습하는데 사용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1265A-36F0-E1E5-4C7E-66E2E19A0F8A}"/>
              </a:ext>
            </a:extLst>
          </p:cNvPr>
          <p:cNvSpPr txBox="1"/>
          <p:nvPr/>
        </p:nvSpPr>
        <p:spPr>
          <a:xfrm>
            <a:off x="5188604" y="4321428"/>
            <a:ext cx="3100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</a:rPr>
              <a:t>- model</a:t>
            </a:r>
            <a:r>
              <a:rPr lang="ko-KR" altLang="en-US" sz="2000" b="1" dirty="0">
                <a:solidFill>
                  <a:schemeClr val="accent2"/>
                </a:solidFill>
              </a:rPr>
              <a:t>의 최종 성능 평가 지표</a:t>
            </a:r>
            <a:r>
              <a:rPr lang="en-US" altLang="ko-KR" sz="2000" b="1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430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00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2.2  Rules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38CC9-A84F-2092-2BBC-285F808E76DA}"/>
              </a:ext>
            </a:extLst>
          </p:cNvPr>
          <p:cNvSpPr txBox="1"/>
          <p:nvPr/>
        </p:nvSpPr>
        <p:spPr>
          <a:xfrm>
            <a:off x="600735" y="2641036"/>
            <a:ext cx="79554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1. </a:t>
            </a:r>
            <a:r>
              <a:rPr lang="ko-KR" altLang="en-US" sz="2400" b="1" dirty="0">
                <a:solidFill>
                  <a:schemeClr val="accent2"/>
                </a:solidFill>
              </a:rPr>
              <a:t>훈련 세트의 데이터가 테스트 세트의 데이터 보다 많아야 한다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endParaRPr lang="ko-KR" altLang="en-US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2. </a:t>
            </a:r>
            <a:r>
              <a:rPr lang="ko-KR" altLang="en-US" sz="2400" b="1" dirty="0">
                <a:solidFill>
                  <a:schemeClr val="accent2"/>
                </a:solidFill>
              </a:rPr>
              <a:t>훈련 세트와 테스트 세트가 동일한 비율의 데이터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</a:rPr>
              <a:t>클래스</a:t>
            </a:r>
            <a:r>
              <a:rPr lang="en-US" altLang="ko-KR" sz="2400" b="1" dirty="0">
                <a:solidFill>
                  <a:schemeClr val="accent2"/>
                </a:solidFill>
              </a:rPr>
              <a:t>) </a:t>
            </a:r>
            <a:r>
              <a:rPr lang="ko-KR" altLang="en-US" sz="2400" b="1" dirty="0">
                <a:solidFill>
                  <a:schemeClr val="accent2"/>
                </a:solidFill>
              </a:rPr>
              <a:t>분포를 가지고 있어야 한다</a:t>
            </a:r>
            <a:r>
              <a:rPr lang="en-US" altLang="ko-KR" sz="2400" b="1" dirty="0">
                <a:solidFill>
                  <a:schemeClr val="accent2"/>
                </a:solidFill>
              </a:rPr>
              <a:t> -&gt; </a:t>
            </a:r>
            <a:r>
              <a:rPr lang="ko-KR" altLang="en-US" sz="2400" b="1" dirty="0">
                <a:solidFill>
                  <a:schemeClr val="accent2"/>
                </a:solidFill>
              </a:rPr>
              <a:t>샘플링 편향 방지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3. </a:t>
            </a:r>
            <a:r>
              <a:rPr lang="ko-KR" altLang="en-US" sz="2400" b="1" dirty="0">
                <a:solidFill>
                  <a:schemeClr val="accent2"/>
                </a:solidFill>
              </a:rPr>
              <a:t>훈련 세트와 테스트 세트에 중복되는 데이터가 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</a:rPr>
              <a:t>최대한</a:t>
            </a:r>
            <a:r>
              <a:rPr lang="en-US" altLang="ko-KR" sz="2400" b="1" dirty="0">
                <a:solidFill>
                  <a:schemeClr val="accent2"/>
                </a:solidFill>
              </a:rPr>
              <a:t>) </a:t>
            </a:r>
            <a:r>
              <a:rPr lang="ko-KR" altLang="en-US" sz="2400" b="1" dirty="0">
                <a:solidFill>
                  <a:schemeClr val="accent2"/>
                </a:solidFill>
              </a:rPr>
              <a:t>없어야 합니다</a:t>
            </a:r>
            <a:r>
              <a:rPr lang="en-US" altLang="ko-KR" sz="24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AB8F0-CB3A-7F30-39B8-EA9619ACC882}"/>
              </a:ext>
            </a:extLst>
          </p:cNvPr>
          <p:cNvSpPr txBox="1"/>
          <p:nvPr/>
        </p:nvSpPr>
        <p:spPr>
          <a:xfrm>
            <a:off x="600734" y="1384312"/>
            <a:ext cx="7955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Train</a:t>
            </a:r>
            <a:r>
              <a:rPr lang="ko-KR" altLang="en-US" sz="2800" b="1" dirty="0">
                <a:solidFill>
                  <a:schemeClr val="accent2"/>
                </a:solidFill>
              </a:rPr>
              <a:t> </a:t>
            </a:r>
            <a:r>
              <a:rPr lang="en-US" altLang="ko-KR" sz="2800" b="1" dirty="0">
                <a:solidFill>
                  <a:schemeClr val="accent2"/>
                </a:solidFill>
              </a:rPr>
              <a:t>set</a:t>
            </a:r>
            <a:r>
              <a:rPr lang="ko-KR" altLang="en-US" sz="2800" b="1" dirty="0">
                <a:solidFill>
                  <a:schemeClr val="accent2"/>
                </a:solidFill>
              </a:rPr>
              <a:t>과 </a:t>
            </a:r>
            <a:r>
              <a:rPr lang="en-US" altLang="ko-KR" sz="2800" b="1" dirty="0">
                <a:solidFill>
                  <a:schemeClr val="accent2"/>
                </a:solidFill>
              </a:rPr>
              <a:t>Test set</a:t>
            </a:r>
            <a:r>
              <a:rPr lang="ko-KR" altLang="en-US" sz="2800" b="1" dirty="0">
                <a:solidFill>
                  <a:schemeClr val="accent2"/>
                </a:solidFill>
              </a:rPr>
              <a:t>을 나누는 규칙</a:t>
            </a:r>
            <a:endParaRPr lang="en-US" altLang="ko-KR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3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BBA2A3-7451-E2D7-8DF7-6414C9A6D96A}"/>
              </a:ext>
            </a:extLst>
          </p:cNvPr>
          <p:cNvSpPr txBox="1"/>
          <p:nvPr/>
        </p:nvSpPr>
        <p:spPr>
          <a:xfrm>
            <a:off x="587829" y="824006"/>
            <a:ext cx="7955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accent2"/>
                </a:solidFill>
              </a:rPr>
              <a:t>Train_test_split</a:t>
            </a:r>
            <a:r>
              <a:rPr lang="en-US" altLang="ko-KR" sz="2800" b="1" dirty="0">
                <a:solidFill>
                  <a:schemeClr val="accent2"/>
                </a:solidFill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42DDF-8A4F-ECB0-6A92-59906DB90284}"/>
              </a:ext>
            </a:extLst>
          </p:cNvPr>
          <p:cNvSpPr txBox="1"/>
          <p:nvPr/>
        </p:nvSpPr>
        <p:spPr>
          <a:xfrm>
            <a:off x="523875" y="113822"/>
            <a:ext cx="1841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2.1  Tool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A74950-F1D0-FA42-1A40-A50A717CCEAC}"/>
              </a:ext>
            </a:extLst>
          </p:cNvPr>
          <p:cNvSpPr txBox="1"/>
          <p:nvPr/>
        </p:nvSpPr>
        <p:spPr>
          <a:xfrm>
            <a:off x="600734" y="1289590"/>
            <a:ext cx="795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- dataset</a:t>
            </a:r>
            <a:r>
              <a:rPr lang="ko-KR" altLang="en-US" sz="2400" b="1" dirty="0">
                <a:solidFill>
                  <a:schemeClr val="accent2"/>
                </a:solidFill>
              </a:rPr>
              <a:t>을 </a:t>
            </a:r>
            <a:r>
              <a:rPr lang="en-US" altLang="ko-KR" sz="2400" b="1" dirty="0">
                <a:solidFill>
                  <a:schemeClr val="accent2"/>
                </a:solidFill>
              </a:rPr>
              <a:t>train data</a:t>
            </a:r>
            <a:r>
              <a:rPr lang="ko-KR" altLang="en-US" sz="2400" b="1" dirty="0">
                <a:solidFill>
                  <a:schemeClr val="accent2"/>
                </a:solidFill>
              </a:rPr>
              <a:t>와 </a:t>
            </a:r>
            <a:r>
              <a:rPr lang="en-US" altLang="ko-KR" sz="2400" b="1" dirty="0">
                <a:solidFill>
                  <a:schemeClr val="accent2"/>
                </a:solidFill>
              </a:rPr>
              <a:t>test data</a:t>
            </a:r>
            <a:r>
              <a:rPr lang="ko-KR" altLang="en-US" sz="2400" b="1" dirty="0">
                <a:solidFill>
                  <a:schemeClr val="accent2"/>
                </a:solidFill>
              </a:rPr>
              <a:t>로 나눠주는 함수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54034-A1DA-8459-FB79-B6C64F5ECC23}"/>
              </a:ext>
            </a:extLst>
          </p:cNvPr>
          <p:cNvSpPr txBox="1"/>
          <p:nvPr/>
        </p:nvSpPr>
        <p:spPr>
          <a:xfrm>
            <a:off x="523875" y="3217417"/>
            <a:ext cx="7955437" cy="3286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b="1" dirty="0">
                <a:solidFill>
                  <a:schemeClr val="accent2"/>
                </a:solidFill>
              </a:rPr>
              <a:t>- arrays : </a:t>
            </a:r>
            <a:r>
              <a:rPr lang="ko-KR" altLang="en-US" sz="2400" b="1" dirty="0">
                <a:solidFill>
                  <a:schemeClr val="accent2"/>
                </a:solidFill>
              </a:rPr>
              <a:t>분할시킬 데이터를 입력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en-US" altLang="ko-KR" sz="2400" b="1" dirty="0" err="1">
                <a:solidFill>
                  <a:schemeClr val="accent2"/>
                </a:solidFill>
              </a:rPr>
              <a:t>test_size</a:t>
            </a:r>
            <a:r>
              <a:rPr lang="en-US" altLang="ko-KR" sz="2400" b="1" dirty="0">
                <a:solidFill>
                  <a:schemeClr val="accent2"/>
                </a:solidFill>
              </a:rPr>
              <a:t> : </a:t>
            </a:r>
            <a:r>
              <a:rPr lang="ko-KR" altLang="en-US" sz="2400" b="1" dirty="0">
                <a:solidFill>
                  <a:schemeClr val="accent2"/>
                </a:solidFill>
              </a:rPr>
              <a:t>테스트 데이터셋의 비율</a:t>
            </a:r>
            <a:r>
              <a:rPr lang="en-US" altLang="ko-KR" sz="2400" b="1" dirty="0">
                <a:solidFill>
                  <a:schemeClr val="accent2"/>
                </a:solidFill>
              </a:rPr>
              <a:t>(float)</a:t>
            </a:r>
            <a:r>
              <a:rPr lang="ko-KR" altLang="en-US" sz="2400" b="1" dirty="0">
                <a:solidFill>
                  <a:schemeClr val="accent2"/>
                </a:solidFill>
              </a:rPr>
              <a:t>이나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갯수</a:t>
            </a:r>
            <a:r>
              <a:rPr lang="en-US" altLang="ko-KR" sz="2400" b="1" dirty="0">
                <a:solidFill>
                  <a:schemeClr val="accent2"/>
                </a:solidFill>
              </a:rPr>
              <a:t>(int)</a:t>
            </a:r>
          </a:p>
          <a:p>
            <a:pPr>
              <a:lnSpc>
                <a:spcPct val="125000"/>
              </a:lnSpc>
            </a:pPr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en-US" altLang="ko-KR" sz="2400" b="1" dirty="0" err="1">
                <a:solidFill>
                  <a:schemeClr val="accent2"/>
                </a:solidFill>
              </a:rPr>
              <a:t>train_size</a:t>
            </a:r>
            <a:r>
              <a:rPr lang="en-US" altLang="ko-KR" sz="2400" b="1" dirty="0">
                <a:solidFill>
                  <a:schemeClr val="accent2"/>
                </a:solidFill>
              </a:rPr>
              <a:t> : </a:t>
            </a:r>
            <a:r>
              <a:rPr lang="ko-KR" altLang="en-US" sz="2400" b="1" dirty="0">
                <a:solidFill>
                  <a:schemeClr val="accent2"/>
                </a:solidFill>
              </a:rPr>
              <a:t>학습 데이터셋의 비율</a:t>
            </a:r>
            <a:r>
              <a:rPr lang="en-US" altLang="ko-KR" sz="2400" b="1" dirty="0">
                <a:solidFill>
                  <a:schemeClr val="accent2"/>
                </a:solidFill>
              </a:rPr>
              <a:t>(float)</a:t>
            </a:r>
            <a:r>
              <a:rPr lang="ko-KR" altLang="en-US" sz="2400" b="1" dirty="0">
                <a:solidFill>
                  <a:schemeClr val="accent2"/>
                </a:solidFill>
              </a:rPr>
              <a:t>이나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갯수</a:t>
            </a:r>
            <a:r>
              <a:rPr lang="en-US" altLang="ko-KR" sz="2400" b="1" dirty="0">
                <a:solidFill>
                  <a:schemeClr val="accent2"/>
                </a:solidFill>
              </a:rPr>
              <a:t>(int)</a:t>
            </a:r>
          </a:p>
          <a:p>
            <a:pPr>
              <a:lnSpc>
                <a:spcPct val="125000"/>
              </a:lnSpc>
            </a:pPr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en-US" altLang="ko-KR" sz="2400" b="1" dirty="0" err="1">
                <a:solidFill>
                  <a:schemeClr val="accent2"/>
                </a:solidFill>
              </a:rPr>
              <a:t>random_state</a:t>
            </a:r>
            <a:r>
              <a:rPr lang="en-US" altLang="ko-KR" sz="2400" b="1" dirty="0">
                <a:solidFill>
                  <a:schemeClr val="accent2"/>
                </a:solidFill>
              </a:rPr>
              <a:t> : </a:t>
            </a:r>
            <a:r>
              <a:rPr lang="ko-KR" altLang="en-US" sz="2400" b="1" dirty="0">
                <a:solidFill>
                  <a:schemeClr val="accent2"/>
                </a:solidFill>
              </a:rPr>
              <a:t>데이터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분할시</a:t>
            </a:r>
            <a:r>
              <a:rPr lang="ko-KR" altLang="en-US" sz="2400" b="1" dirty="0">
                <a:solidFill>
                  <a:schemeClr val="accent2"/>
                </a:solidFill>
              </a:rPr>
              <a:t>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셔플이</a:t>
            </a:r>
            <a:r>
              <a:rPr lang="ko-KR" altLang="en-US" sz="2400" b="1" dirty="0">
                <a:solidFill>
                  <a:schemeClr val="accent2"/>
                </a:solidFill>
              </a:rPr>
              <a:t> 이루어지는데 이를 위한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시드값</a:t>
            </a:r>
            <a:r>
              <a:rPr lang="ko-KR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</a:rPr>
              <a:t>(int</a:t>
            </a:r>
            <a:r>
              <a:rPr lang="ko-KR" altLang="en-US" sz="2400" b="1" dirty="0">
                <a:solidFill>
                  <a:schemeClr val="accent2"/>
                </a:solidFill>
              </a:rPr>
              <a:t>나 </a:t>
            </a:r>
            <a:r>
              <a:rPr lang="en-US" altLang="ko-KR" sz="2400" b="1" dirty="0" err="1">
                <a:solidFill>
                  <a:schemeClr val="accent2"/>
                </a:solidFill>
              </a:rPr>
              <a:t>RandomState</a:t>
            </a:r>
            <a:r>
              <a:rPr lang="ko-KR" altLang="en-US" sz="2400" b="1" dirty="0">
                <a:solidFill>
                  <a:schemeClr val="accent2"/>
                </a:solidFill>
              </a:rPr>
              <a:t>로 입력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ko-KR" sz="2400" b="1" dirty="0">
                <a:solidFill>
                  <a:schemeClr val="accent2"/>
                </a:solidFill>
              </a:rPr>
              <a:t>- shuffle :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셔플</a:t>
            </a:r>
            <a:r>
              <a:rPr lang="ko-KR" altLang="en-US" sz="2400" b="1" dirty="0">
                <a:solidFill>
                  <a:schemeClr val="accent2"/>
                </a:solidFill>
              </a:rPr>
              <a:t> 여부 설정 </a:t>
            </a:r>
            <a:r>
              <a:rPr lang="en-US" altLang="ko-KR" sz="2400" b="1" dirty="0">
                <a:solidFill>
                  <a:schemeClr val="accent2"/>
                </a:solidFill>
              </a:rPr>
              <a:t>(default = True)</a:t>
            </a:r>
          </a:p>
          <a:p>
            <a:pPr>
              <a:lnSpc>
                <a:spcPct val="125000"/>
              </a:lnSpc>
            </a:pPr>
            <a:r>
              <a:rPr lang="en-US" altLang="ko-KR" sz="2400" b="1" dirty="0">
                <a:solidFill>
                  <a:schemeClr val="accent2"/>
                </a:solidFill>
              </a:rPr>
              <a:t>- stratify : </a:t>
            </a:r>
            <a:r>
              <a:rPr lang="ko-KR" altLang="en-US" sz="2400" b="1" dirty="0">
                <a:solidFill>
                  <a:schemeClr val="accent2"/>
                </a:solidFill>
              </a:rPr>
              <a:t>지정한 </a:t>
            </a:r>
            <a:r>
              <a:rPr lang="en-US" altLang="ko-KR" sz="2400" b="1" dirty="0">
                <a:solidFill>
                  <a:schemeClr val="accent2"/>
                </a:solidFill>
              </a:rPr>
              <a:t>Data</a:t>
            </a:r>
            <a:r>
              <a:rPr lang="ko-KR" altLang="en-US" sz="2400" b="1" dirty="0">
                <a:solidFill>
                  <a:schemeClr val="accent2"/>
                </a:solidFill>
              </a:rPr>
              <a:t>의 비율을 유지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13" name="그림 12" descr="텍스트, 스크린샷, 폰트, 명함이(가) 표시된 사진&#10;&#10;자동 생성된 설명">
            <a:extLst>
              <a:ext uri="{FF2B5EF4-FFF2-40B4-BE49-F238E27FC236}">
                <a16:creationId xmlns:a16="http://schemas.microsoft.com/office/drawing/2014/main" id="{22DEEAC2-CE4D-886B-A3CE-BAC639BD8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7" t="21788" r="6429" b="22662"/>
          <a:stretch/>
        </p:blipFill>
        <p:spPr>
          <a:xfrm>
            <a:off x="587827" y="1751255"/>
            <a:ext cx="7968345" cy="14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7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660542" y="4869429"/>
            <a:ext cx="382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Data preprocessing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3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0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995462"/>
            <a:ext cx="82537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Data Preprocessing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데이터를 분석 및 처리에 적합한 형태로 만드는 과정을 총칭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Time">
            <a:extLst>
              <a:ext uri="{FF2B5EF4-FFF2-40B4-BE49-F238E27FC236}">
                <a16:creationId xmlns:a16="http://schemas.microsoft.com/office/drawing/2014/main" id="{8770AB02-10E7-2E70-7DA7-0E992190D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9" y="1954102"/>
            <a:ext cx="4907598" cy="209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least enjoyable part of data science">
            <a:extLst>
              <a:ext uri="{FF2B5EF4-FFF2-40B4-BE49-F238E27FC236}">
                <a16:creationId xmlns:a16="http://schemas.microsoft.com/office/drawing/2014/main" id="{7B609A44-96BC-A77F-DF40-0EF0F552E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9" y="4233931"/>
            <a:ext cx="4907598" cy="217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35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995462"/>
            <a:ext cx="82537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Data Preprocessing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데이터 분석의 질이 달라짐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전처리가 충분하지 않을 경우 분석 결과의 신뢰도가 떨어짐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7A7277-AB34-A8FE-693A-62F69A07D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2552780"/>
            <a:ext cx="3974751" cy="26213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67CD3C9-FE71-968B-D9B8-AE28B5671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689" y="2552780"/>
            <a:ext cx="3974751" cy="26146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7C3282-BD06-142D-79A7-340F25DDC7E7}"/>
              </a:ext>
            </a:extLst>
          </p:cNvPr>
          <p:cNvSpPr txBox="1"/>
          <p:nvPr/>
        </p:nvSpPr>
        <p:spPr>
          <a:xfrm>
            <a:off x="1282842" y="5284933"/>
            <a:ext cx="265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&lt;</a:t>
            </a:r>
            <a:r>
              <a:rPr lang="ko-KR" altLang="en-US" b="1" dirty="0">
                <a:solidFill>
                  <a:schemeClr val="accent2"/>
                </a:solidFill>
              </a:rPr>
              <a:t>두 특성 간 </a:t>
            </a:r>
            <a:r>
              <a:rPr lang="en-US" altLang="ko-KR" b="1" dirty="0">
                <a:solidFill>
                  <a:schemeClr val="accent2"/>
                </a:solidFill>
              </a:rPr>
              <a:t>scale </a:t>
            </a:r>
            <a:r>
              <a:rPr lang="ko-KR" altLang="en-US" b="1" dirty="0">
                <a:solidFill>
                  <a:schemeClr val="accent2"/>
                </a:solidFill>
              </a:rPr>
              <a:t>조정 </a:t>
            </a:r>
            <a:r>
              <a:rPr lang="en-US" altLang="ko-KR" b="1" dirty="0">
                <a:solidFill>
                  <a:schemeClr val="accent2"/>
                </a:solidFill>
              </a:rPr>
              <a:t>X&gt;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C3ABD-D929-89C7-5CA1-07FA26799369}"/>
              </a:ext>
            </a:extLst>
          </p:cNvPr>
          <p:cNvSpPr txBox="1"/>
          <p:nvPr/>
        </p:nvSpPr>
        <p:spPr>
          <a:xfrm>
            <a:off x="5750278" y="5284933"/>
            <a:ext cx="275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&lt;</a:t>
            </a:r>
            <a:r>
              <a:rPr lang="ko-KR" altLang="en-US" b="1" dirty="0">
                <a:solidFill>
                  <a:schemeClr val="accent2"/>
                </a:solidFill>
              </a:rPr>
              <a:t>두 특성 간 </a:t>
            </a:r>
            <a:r>
              <a:rPr lang="en-US" altLang="ko-KR" b="1" dirty="0">
                <a:solidFill>
                  <a:schemeClr val="accent2"/>
                </a:solidFill>
              </a:rPr>
              <a:t>scale </a:t>
            </a:r>
            <a:r>
              <a:rPr lang="ko-KR" altLang="en-US" b="1" dirty="0">
                <a:solidFill>
                  <a:schemeClr val="accent2"/>
                </a:solidFill>
              </a:rPr>
              <a:t>조정 </a:t>
            </a:r>
            <a:r>
              <a:rPr lang="en-US" altLang="ko-KR" b="1" dirty="0">
                <a:solidFill>
                  <a:schemeClr val="accent2"/>
                </a:solidFill>
              </a:rPr>
              <a:t>O&gt;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8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11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3.2  Normalization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995462"/>
            <a:ext cx="8253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Normalization</a:t>
            </a:r>
          </a:p>
        </p:txBody>
      </p:sp>
      <p:pic>
        <p:nvPicPr>
          <p:cNvPr id="2050" name="Picture 2" descr="데이터 일반화 vs 표준화 (Normalization and Standardization of Data)">
            <a:extLst>
              <a:ext uri="{FF2B5EF4-FFF2-40B4-BE49-F238E27FC236}">
                <a16:creationId xmlns:a16="http://schemas.microsoft.com/office/drawing/2014/main" id="{77BF2D25-5109-DCB8-0281-268717BEB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7" y="2859749"/>
            <a:ext cx="8001000" cy="27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FDA82-EBF8-553A-2F01-FC1CB60130E5}"/>
              </a:ext>
            </a:extLst>
          </p:cNvPr>
          <p:cNvSpPr txBox="1"/>
          <p:nvPr/>
        </p:nvSpPr>
        <p:spPr>
          <a:xfrm>
            <a:off x="600735" y="1576377"/>
            <a:ext cx="7955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두 특성의 값의 범위가 매우 다른 경우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</a:rPr>
              <a:t>데이터를 표현하는 기준이 다른 경우</a:t>
            </a:r>
            <a:r>
              <a:rPr lang="en-US" altLang="ko-KR" sz="2400" b="1" dirty="0">
                <a:solidFill>
                  <a:schemeClr val="accent2"/>
                </a:solidFill>
              </a:rPr>
              <a:t>), </a:t>
            </a:r>
            <a:r>
              <a:rPr lang="ko-KR" altLang="en-US" sz="2400" b="1" dirty="0">
                <a:solidFill>
                  <a:schemeClr val="accent2"/>
                </a:solidFill>
              </a:rPr>
              <a:t>일정한 기준으로 맞춰주는 작업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472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11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3.2  Normalization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1301617"/>
            <a:ext cx="82537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1. min-max Normalization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변수 </a:t>
            </a:r>
            <a:r>
              <a:rPr lang="en-US" altLang="ko-KR" sz="2400" b="1" dirty="0">
                <a:solidFill>
                  <a:schemeClr val="accent2"/>
                </a:solidFill>
              </a:rPr>
              <a:t>X</a:t>
            </a:r>
            <a:r>
              <a:rPr lang="ko-KR" altLang="en-US" sz="2400" b="1" dirty="0">
                <a:solidFill>
                  <a:schemeClr val="accent2"/>
                </a:solidFill>
              </a:rPr>
              <a:t>의 범위를 </a:t>
            </a:r>
            <a:r>
              <a:rPr lang="en-US" altLang="ko-KR" sz="2400" b="1" dirty="0">
                <a:solidFill>
                  <a:schemeClr val="accent2"/>
                </a:solidFill>
              </a:rPr>
              <a:t>0%</a:t>
            </a:r>
            <a:r>
              <a:rPr lang="ko-KR" altLang="en-US" sz="2400" b="1" dirty="0">
                <a:solidFill>
                  <a:schemeClr val="accent2"/>
                </a:solidFill>
              </a:rPr>
              <a:t>에서 </a:t>
            </a:r>
            <a:r>
              <a:rPr lang="en-US" altLang="ko-KR" sz="2400" b="1" dirty="0">
                <a:solidFill>
                  <a:schemeClr val="accent2"/>
                </a:solidFill>
              </a:rPr>
              <a:t>100%</a:t>
            </a:r>
            <a:r>
              <a:rPr lang="ko-KR" altLang="en-US" sz="2400" b="1" dirty="0">
                <a:solidFill>
                  <a:schemeClr val="accent2"/>
                </a:solidFill>
              </a:rPr>
              <a:t>까지로 나타내는 방식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696EBA-4B09-7342-03D8-3B230C61947D}"/>
                  </a:ext>
                </a:extLst>
              </p:cNvPr>
              <p:cNvSpPr txBox="1"/>
              <p:nvPr/>
            </p:nvSpPr>
            <p:spPr>
              <a:xfrm>
                <a:off x="901700" y="2325679"/>
                <a:ext cx="4483100" cy="897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696EBA-4B09-7342-03D8-3B230C619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2325679"/>
                <a:ext cx="4483100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7018DB-0C8E-F406-D69E-9276AF7799F3}"/>
              </a:ext>
            </a:extLst>
          </p:cNvPr>
          <p:cNvSpPr txBox="1"/>
          <p:nvPr/>
        </p:nvSpPr>
        <p:spPr>
          <a:xfrm>
            <a:off x="600734" y="3708103"/>
            <a:ext cx="82537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2. z-score standardization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변수 </a:t>
            </a:r>
            <a:r>
              <a:rPr lang="en-US" altLang="ko-KR" sz="2400" b="1" dirty="0">
                <a:solidFill>
                  <a:schemeClr val="accent2"/>
                </a:solidFill>
              </a:rPr>
              <a:t>X</a:t>
            </a:r>
            <a:r>
              <a:rPr lang="ko-KR" altLang="en-US" sz="2400" b="1" dirty="0">
                <a:solidFill>
                  <a:schemeClr val="accent2"/>
                </a:solidFill>
              </a:rPr>
              <a:t>의 범위를 평균으로부터 몇 표준편차만큼 떨어져 있는지를 관점으로 변수를 확대</a:t>
            </a:r>
            <a:r>
              <a:rPr lang="en-US" altLang="ko-KR" sz="2400" b="1" dirty="0">
                <a:solidFill>
                  <a:schemeClr val="accent2"/>
                </a:solidFill>
              </a:rPr>
              <a:t>/</a:t>
            </a:r>
            <a:r>
              <a:rPr lang="ko-KR" altLang="en-US" sz="2400" b="1" dirty="0">
                <a:solidFill>
                  <a:schemeClr val="accent2"/>
                </a:solidFill>
              </a:rPr>
              <a:t>축소시키는 방식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008B33-E12B-ED02-DB95-B717419C3F14}"/>
                  </a:ext>
                </a:extLst>
              </p:cNvPr>
              <p:cNvSpPr txBox="1"/>
              <p:nvPr/>
            </p:nvSpPr>
            <p:spPr>
              <a:xfrm>
                <a:off x="901700" y="5101498"/>
                <a:ext cx="3851275" cy="897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mean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StdDev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008B33-E12B-ED02-DB95-B717419C3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5101498"/>
                <a:ext cx="3851275" cy="897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64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1266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6B750-E292-1DD0-D8D3-33377C77AB3B}"/>
              </a:ext>
            </a:extLst>
          </p:cNvPr>
          <p:cNvSpPr txBox="1"/>
          <p:nvPr/>
        </p:nvSpPr>
        <p:spPr>
          <a:xfrm>
            <a:off x="267629" y="310244"/>
            <a:ext cx="660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8F8F6"/>
                </a:solidFill>
              </a:rPr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F801B-043A-72B8-7002-DA29C09BCAC7}"/>
              </a:ext>
            </a:extLst>
          </p:cNvPr>
          <p:cNvSpPr txBox="1"/>
          <p:nvPr/>
        </p:nvSpPr>
        <p:spPr>
          <a:xfrm>
            <a:off x="395251" y="1476928"/>
            <a:ext cx="7955437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3"/>
              </a:rPr>
              <a:t>https://m.blog.naver.com/bestinall/221760380344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4"/>
              </a:rPr>
              <a:t>https://hleecaster.com/ml-knn-concept/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5"/>
              </a:rPr>
              <a:t>https://rebro.kr/183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6"/>
              </a:rPr>
              <a:t>https://velog.io/@jklee1881/%EB%8D%B0%EC%9D%B4%ED%84%B0-%EC%A0%84%EC%B2%98%EB%A6%AC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046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10645" y="2875002"/>
            <a:ext cx="3722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you</a:t>
            </a:r>
            <a:endParaRPr lang="ko-KR" altLang="en-US" sz="5400" b="1" dirty="0">
              <a:solidFill>
                <a:srgbClr val="F8F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1266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6B750-E292-1DD0-D8D3-33377C77AB3B}"/>
              </a:ext>
            </a:extLst>
          </p:cNvPr>
          <p:cNvSpPr txBox="1"/>
          <p:nvPr/>
        </p:nvSpPr>
        <p:spPr>
          <a:xfrm>
            <a:off x="267629" y="498140"/>
            <a:ext cx="66054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 dirty="0">
                <a:solidFill>
                  <a:srgbClr val="F8F8F6"/>
                </a:solidFill>
              </a:rPr>
              <a:t>&gt;&gt; Table of 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BE859-E5F0-69D6-CC56-25B98C120EF6}"/>
              </a:ext>
            </a:extLst>
          </p:cNvPr>
          <p:cNvSpPr txBox="1"/>
          <p:nvPr/>
        </p:nvSpPr>
        <p:spPr>
          <a:xfrm>
            <a:off x="1567196" y="2354785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1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CD7A3-E8A2-373B-5C9F-C1B1EDB5DFB8}"/>
              </a:ext>
            </a:extLst>
          </p:cNvPr>
          <p:cNvSpPr txBox="1"/>
          <p:nvPr/>
        </p:nvSpPr>
        <p:spPr>
          <a:xfrm>
            <a:off x="3035441" y="2447118"/>
            <a:ext cx="401850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K-Nearest Neighbor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DD590-1BA5-8968-D999-9E72D38B8CDA}"/>
              </a:ext>
            </a:extLst>
          </p:cNvPr>
          <p:cNvSpPr txBox="1"/>
          <p:nvPr/>
        </p:nvSpPr>
        <p:spPr>
          <a:xfrm>
            <a:off x="1567196" y="3629722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2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E892B5-9DB9-9982-D1DF-48F1860A4F43}"/>
              </a:ext>
            </a:extLst>
          </p:cNvPr>
          <p:cNvSpPr txBox="1"/>
          <p:nvPr/>
        </p:nvSpPr>
        <p:spPr>
          <a:xfrm>
            <a:off x="3035440" y="3722055"/>
            <a:ext cx="4407239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Dataset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9CF4D4-6D5E-F92D-A8EE-EBAAD90513A5}"/>
              </a:ext>
            </a:extLst>
          </p:cNvPr>
          <p:cNvSpPr txBox="1"/>
          <p:nvPr/>
        </p:nvSpPr>
        <p:spPr>
          <a:xfrm>
            <a:off x="1567196" y="4812326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3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19836-C7F2-955C-EE98-745ABC50D04B}"/>
              </a:ext>
            </a:extLst>
          </p:cNvPr>
          <p:cNvSpPr txBox="1"/>
          <p:nvPr/>
        </p:nvSpPr>
        <p:spPr>
          <a:xfrm>
            <a:off x="3035441" y="4904659"/>
            <a:ext cx="474748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Data preprocessing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F83A5C-2CB0-220D-A2C1-777B7E2D309A}"/>
              </a:ext>
            </a:extLst>
          </p:cNvPr>
          <p:cNvCxnSpPr>
            <a:cxnSpLocks/>
          </p:cNvCxnSpPr>
          <p:nvPr/>
        </p:nvCxnSpPr>
        <p:spPr>
          <a:xfrm>
            <a:off x="267629" y="323385"/>
            <a:ext cx="8876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34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660542" y="4869429"/>
            <a:ext cx="382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K-Nearest Neighbor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1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92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995462"/>
            <a:ext cx="79554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K-NN(K-Nearest Neighbor)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주변의 가장 가까운 </a:t>
            </a:r>
            <a:r>
              <a:rPr lang="en-US" altLang="ko-KR" sz="2400" b="1" dirty="0">
                <a:solidFill>
                  <a:schemeClr val="accent2"/>
                </a:solidFill>
              </a:rPr>
              <a:t>K</a:t>
            </a:r>
            <a:r>
              <a:rPr lang="ko-KR" altLang="en-US" sz="2400" b="1" dirty="0">
                <a:solidFill>
                  <a:schemeClr val="accent2"/>
                </a:solidFill>
              </a:rPr>
              <a:t>개의 데이터를 보고 데이터가 속할 그룹을 판단하는 알고리즘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97094-0F07-D9DC-FCA9-830D927F34FB}"/>
              </a:ext>
            </a:extLst>
          </p:cNvPr>
          <p:cNvSpPr txBox="1"/>
          <p:nvPr/>
        </p:nvSpPr>
        <p:spPr>
          <a:xfrm>
            <a:off x="600732" y="5601043"/>
            <a:ext cx="84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비슷한 특성을 가진 데이터는 비슷한 범주에 속하는 경향이 있다는 가정 하에 사용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0A35391-D221-7DFC-F026-298C23A2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558" y="2298965"/>
            <a:ext cx="4558046" cy="31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408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1.2  Features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5" y="1361046"/>
            <a:ext cx="795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- Euclidean Distance(</a:t>
            </a:r>
            <a:r>
              <a:rPr lang="ko-KR" altLang="en-US" sz="2400" b="1" dirty="0">
                <a:solidFill>
                  <a:schemeClr val="accent2"/>
                </a:solidFill>
              </a:rPr>
              <a:t>유클리드 거리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97094-0F07-D9DC-FCA9-830D927F34FB}"/>
              </a:ext>
            </a:extLst>
          </p:cNvPr>
          <p:cNvSpPr txBox="1"/>
          <p:nvPr/>
        </p:nvSpPr>
        <p:spPr>
          <a:xfrm>
            <a:off x="600735" y="3959400"/>
            <a:ext cx="473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- Manhattan Distance(</a:t>
            </a:r>
            <a:r>
              <a:rPr lang="ko-KR" altLang="en-US" sz="2400" b="1" dirty="0" err="1">
                <a:solidFill>
                  <a:schemeClr val="accent2"/>
                </a:solidFill>
              </a:rPr>
              <a:t>맨하탄</a:t>
            </a:r>
            <a:r>
              <a:rPr lang="ko-KR" altLang="en-US" sz="2400" b="1" dirty="0">
                <a:solidFill>
                  <a:schemeClr val="accent2"/>
                </a:solidFill>
              </a:rPr>
              <a:t> 거리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1DB8C3-0072-2E19-282D-903E495DE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57" y="1850151"/>
            <a:ext cx="2841391" cy="19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7365503-99AD-CE10-CE0F-7CDBADE3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2" y="4444260"/>
            <a:ext cx="2817826" cy="188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65C02-E1DE-D72C-99CF-90AC05F7F986}"/>
                  </a:ext>
                </a:extLst>
              </p:cNvPr>
              <p:cNvSpPr txBox="1"/>
              <p:nvPr/>
            </p:nvSpPr>
            <p:spPr>
              <a:xfrm>
                <a:off x="3932605" y="2644529"/>
                <a:ext cx="2900666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65C02-E1DE-D72C-99CF-90AC05F7F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605" y="2644529"/>
                <a:ext cx="2900666" cy="335413"/>
              </a:xfrm>
              <a:prstGeom prst="rect">
                <a:avLst/>
              </a:prstGeom>
              <a:blipFill>
                <a:blip r:embed="rId5"/>
                <a:stretch>
                  <a:fillRect l="-1471" r="-630" b="-2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9FD282-F162-DCDB-4B8D-EACABBB799CD}"/>
                  </a:ext>
                </a:extLst>
              </p:cNvPr>
              <p:cNvSpPr txBox="1"/>
              <p:nvPr/>
            </p:nvSpPr>
            <p:spPr>
              <a:xfrm>
                <a:off x="4017272" y="5219955"/>
                <a:ext cx="2524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9FD282-F162-DCDB-4B8D-EACABBB79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272" y="5219955"/>
                <a:ext cx="2524537" cy="276999"/>
              </a:xfrm>
              <a:prstGeom prst="rect">
                <a:avLst/>
              </a:prstGeom>
              <a:blipFill>
                <a:blip r:embed="rId6"/>
                <a:stretch>
                  <a:fillRect l="-1932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5FD1FF9-FC79-530C-EEE5-20420BC5C29F}"/>
              </a:ext>
            </a:extLst>
          </p:cNvPr>
          <p:cNvSpPr txBox="1"/>
          <p:nvPr/>
        </p:nvSpPr>
        <p:spPr>
          <a:xfrm>
            <a:off x="587829" y="824006"/>
            <a:ext cx="7955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1. Distance</a:t>
            </a:r>
            <a:r>
              <a:rPr lang="ko-KR" altLang="en-US" sz="2800" b="1" dirty="0">
                <a:solidFill>
                  <a:schemeClr val="accent2"/>
                </a:solidFill>
              </a:rPr>
              <a:t> </a:t>
            </a:r>
            <a:r>
              <a:rPr lang="en-US" altLang="ko-KR" sz="2800" b="1" dirty="0">
                <a:solidFill>
                  <a:schemeClr val="accent2"/>
                </a:solidFill>
              </a:rPr>
              <a:t>Formula(Similarity)</a:t>
            </a:r>
          </a:p>
        </p:txBody>
      </p:sp>
    </p:spTree>
    <p:extLst>
      <p:ext uri="{BB962C8B-B14F-4D97-AF65-F5344CB8AC3E}">
        <p14:creationId xmlns:p14="http://schemas.microsoft.com/office/powerpoint/2010/main" val="357260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408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1.2  Features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9" name="그림 8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6469E529-6619-857D-24E2-E9054149BC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" t="9675" r="6448" b="10402"/>
          <a:stretch/>
        </p:blipFill>
        <p:spPr>
          <a:xfrm>
            <a:off x="767899" y="1520423"/>
            <a:ext cx="7621105" cy="4799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BBA2A3-7451-E2D7-8DF7-6414C9A6D96A}"/>
              </a:ext>
            </a:extLst>
          </p:cNvPr>
          <p:cNvSpPr txBox="1"/>
          <p:nvPr/>
        </p:nvSpPr>
        <p:spPr>
          <a:xfrm>
            <a:off x="587829" y="824006"/>
            <a:ext cx="7955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accent2"/>
                </a:solidFill>
              </a:rPr>
              <a:t>KNeighborsClassifier</a:t>
            </a:r>
            <a:r>
              <a:rPr lang="en-US" altLang="ko-KR" sz="2800" b="1" dirty="0">
                <a:solidFill>
                  <a:schemeClr val="accent2"/>
                </a:solidFill>
              </a:rPr>
              <a:t>(p: int, default=2)</a:t>
            </a:r>
          </a:p>
        </p:txBody>
      </p:sp>
    </p:spTree>
    <p:extLst>
      <p:ext uri="{BB962C8B-B14F-4D97-AF65-F5344CB8AC3E}">
        <p14:creationId xmlns:p14="http://schemas.microsoft.com/office/powerpoint/2010/main" val="171953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408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1.2  Features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5C46E4F-8A27-1E5C-0E4D-85A1548F0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37" y="1960465"/>
            <a:ext cx="5312229" cy="374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1E7EDF-B79F-1A89-F42F-B3C6AD0CF15C}"/>
              </a:ext>
            </a:extLst>
          </p:cNvPr>
          <p:cNvSpPr txBox="1"/>
          <p:nvPr/>
        </p:nvSpPr>
        <p:spPr>
          <a:xfrm>
            <a:off x="600735" y="1437245"/>
            <a:ext cx="795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- neighbor</a:t>
            </a:r>
            <a:r>
              <a:rPr lang="ko-KR" altLang="en-US" sz="2400" b="1" dirty="0">
                <a:solidFill>
                  <a:schemeClr val="accent2"/>
                </a:solidFill>
              </a:rPr>
              <a:t>의 개수에 따라 분류가 달라질 수 있다</a:t>
            </a:r>
            <a:r>
              <a:rPr lang="en-US" altLang="ko-KR" sz="24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8F529-543B-41ED-FC0C-7D032E379A34}"/>
              </a:ext>
            </a:extLst>
          </p:cNvPr>
          <p:cNvSpPr txBox="1"/>
          <p:nvPr/>
        </p:nvSpPr>
        <p:spPr>
          <a:xfrm>
            <a:off x="600734" y="995462"/>
            <a:ext cx="7955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2. The number of neighbors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90CD8-F3FB-8750-F258-B53556448C32}"/>
              </a:ext>
            </a:extLst>
          </p:cNvPr>
          <p:cNvSpPr txBox="1"/>
          <p:nvPr/>
        </p:nvSpPr>
        <p:spPr>
          <a:xfrm>
            <a:off x="606177" y="5765481"/>
            <a:ext cx="7955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- neighbor</a:t>
            </a:r>
            <a:r>
              <a:rPr lang="ko-KR" altLang="en-US" sz="2400" b="1" dirty="0">
                <a:solidFill>
                  <a:schemeClr val="accent2"/>
                </a:solidFill>
              </a:rPr>
              <a:t>의 개수는 홀수로 설정</a:t>
            </a:r>
            <a:r>
              <a:rPr lang="en-US" altLang="ko-KR" sz="2400" b="1" dirty="0">
                <a:solidFill>
                  <a:schemeClr val="accent2"/>
                </a:solidFill>
              </a:rPr>
              <a:t> 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일반적으로 총 데이터 개수의 제곱근 값을 사용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1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10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1.3  Pros and Cons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B1A9AE29-496C-0054-B91C-B4DE90CC7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89832"/>
              </p:ext>
            </p:extLst>
          </p:nvPr>
        </p:nvGraphicFramePr>
        <p:xfrm>
          <a:off x="621694" y="1577709"/>
          <a:ext cx="8130420" cy="3897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210">
                  <a:extLst>
                    <a:ext uri="{9D8B030D-6E8A-4147-A177-3AD203B41FA5}">
                      <a16:colId xmlns:a16="http://schemas.microsoft.com/office/drawing/2014/main" val="431051263"/>
                    </a:ext>
                  </a:extLst>
                </a:gridCol>
                <a:gridCol w="4065210">
                  <a:extLst>
                    <a:ext uri="{9D8B030D-6E8A-4147-A177-3AD203B41FA5}">
                      <a16:colId xmlns:a16="http://schemas.microsoft.com/office/drawing/2014/main" val="2133448449"/>
                    </a:ext>
                  </a:extLst>
                </a:gridCol>
              </a:tblGrid>
              <a:tr h="601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879002"/>
                  </a:ext>
                </a:extLst>
              </a:tr>
              <a:tr h="3296680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단순하고 효율적이다</a:t>
                      </a:r>
                      <a:endParaRPr lang="en-US" altLang="ko-KR" sz="24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훈련 단계가 빠르다</a:t>
                      </a:r>
                      <a:endParaRPr lang="en-US" altLang="ko-KR" sz="24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수치 기반 데이터 분류 작업에서 성능이 우수하다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b="1" u="sng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모델을 생성하지 않아 특성과 클래스 간 관계를 이해하는 데 제한적</a:t>
                      </a:r>
                      <a:r>
                        <a:rPr lang="ko-KR" altLang="en-US" sz="2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이다</a:t>
                      </a:r>
                      <a:endParaRPr lang="en-US" altLang="ko-KR" sz="24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적절한 </a:t>
                      </a:r>
                      <a:r>
                        <a:rPr lang="en-US" altLang="ko-KR" sz="2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K(</a:t>
                      </a:r>
                      <a:r>
                        <a:rPr lang="ko-KR" altLang="en-US" sz="2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이웃의 개수</a:t>
                      </a:r>
                      <a:r>
                        <a:rPr lang="en-US" altLang="ko-KR" sz="2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2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의 선택이 필요하다</a:t>
                      </a:r>
                      <a:endParaRPr lang="en-US" altLang="ko-KR" sz="24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데이터가 많아지면 분류 단계가 느리다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681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99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660542" y="4869429"/>
            <a:ext cx="382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Dataset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2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4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2539</TotalTime>
  <Words>1366</Words>
  <Application>Microsoft Office PowerPoint</Application>
  <PresentationFormat>화면 슬라이드 쇼(4:3)</PresentationFormat>
  <Paragraphs>117</Paragraphs>
  <Slides>19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Cambria Math</vt:lpstr>
      <vt:lpstr>Arial</vt:lpstr>
      <vt:lpstr>Calibri</vt:lpstr>
      <vt:lpstr>맑은 고딕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김승한</cp:lastModifiedBy>
  <cp:revision>31</cp:revision>
  <dcterms:created xsi:type="dcterms:W3CDTF">2015-01-21T11:35:38Z</dcterms:created>
  <dcterms:modified xsi:type="dcterms:W3CDTF">2023-06-27T13:52:37Z</dcterms:modified>
</cp:coreProperties>
</file>