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29"/>
  </p:notesMasterIdLst>
  <p:handoutMasterIdLst>
    <p:handoutMasterId r:id="rId30"/>
  </p:handoutMasterIdLst>
  <p:sldIdLst>
    <p:sldId id="261" r:id="rId2"/>
    <p:sldId id="263" r:id="rId3"/>
    <p:sldId id="275" r:id="rId4"/>
    <p:sldId id="262" r:id="rId5"/>
    <p:sldId id="277" r:id="rId6"/>
    <p:sldId id="293" r:id="rId7"/>
    <p:sldId id="281" r:id="rId8"/>
    <p:sldId id="282" r:id="rId9"/>
    <p:sldId id="294" r:id="rId10"/>
    <p:sldId id="295" r:id="rId11"/>
    <p:sldId id="285" r:id="rId12"/>
    <p:sldId id="286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283" r:id="rId27"/>
    <p:sldId id="284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Cambria Math" panose="02040503050406030204" pitchFamily="18" charset="0"/>
      <p:regular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6"/>
    <a:srgbClr val="F8F8F8"/>
    <a:srgbClr val="E0E0D8"/>
    <a:srgbClr val="FCFBFA"/>
    <a:srgbClr val="F4F3F2"/>
    <a:srgbClr val="F4F2F0"/>
    <a:srgbClr val="F1F0EF"/>
    <a:srgbClr val="ECEAE8"/>
    <a:srgbClr val="FBFBFB"/>
    <a:srgbClr val="E7E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211" autoAdjust="0"/>
  </p:normalViewPr>
  <p:slideViewPr>
    <p:cSldViewPr snapToGrid="0" showGuides="1">
      <p:cViewPr varScale="1">
        <p:scale>
          <a:sx n="58" d="100"/>
          <a:sy n="58" d="100"/>
        </p:scale>
        <p:origin x="154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2023-07-09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D706-A367-4061-8DF9-C9C3461D3472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F277D-F9D0-4516-9F85-559D4927E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5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번째로 </a:t>
            </a:r>
            <a:r>
              <a:rPr lang="en-US" altLang="ko-KR" dirty="0"/>
              <a:t>Ch.3</a:t>
            </a:r>
            <a:r>
              <a:rPr lang="ko-KR" altLang="en-US" dirty="0"/>
              <a:t>에서 처음 등장한 회귀 알고리즘인 </a:t>
            </a:r>
            <a:r>
              <a:rPr lang="en-US" altLang="ko-KR" dirty="0"/>
              <a:t>K-NN Regression</a:t>
            </a:r>
            <a:r>
              <a:rPr lang="ko-KR" altLang="en-US" dirty="0"/>
              <a:t>에 대해서 설명하고</a:t>
            </a:r>
            <a:r>
              <a:rPr lang="en-US" altLang="ko-KR" dirty="0"/>
              <a:t>, </a:t>
            </a:r>
            <a:r>
              <a:rPr lang="ko-KR" altLang="en-US" dirty="0"/>
              <a:t>두 번째로 학습에 있어서 중요한 요소인 </a:t>
            </a:r>
            <a:r>
              <a:rPr lang="en-US" altLang="ko-KR" dirty="0"/>
              <a:t>overfitting</a:t>
            </a:r>
            <a:r>
              <a:rPr lang="ko-KR" altLang="en-US" dirty="0"/>
              <a:t>과 </a:t>
            </a:r>
            <a:r>
              <a:rPr lang="en-US" altLang="ko-KR" dirty="0"/>
              <a:t>underfitting</a:t>
            </a:r>
            <a:r>
              <a:rPr lang="ko-KR" altLang="en-US" dirty="0"/>
              <a:t>에 대해서 설명합니다</a:t>
            </a:r>
            <a:r>
              <a:rPr lang="en-US" altLang="ko-KR" dirty="0"/>
              <a:t>. 3</a:t>
            </a:r>
            <a:r>
              <a:rPr lang="ko-KR" altLang="en-US" dirty="0"/>
              <a:t>번째로 </a:t>
            </a:r>
            <a:r>
              <a:rPr lang="en-US" altLang="ko-KR" dirty="0"/>
              <a:t>Linear Regression</a:t>
            </a:r>
            <a:r>
              <a:rPr lang="ko-KR" altLang="en-US" dirty="0"/>
              <a:t>을</a:t>
            </a:r>
            <a:r>
              <a:rPr lang="en-US" altLang="ko-KR" dirty="0"/>
              <a:t>, 4</a:t>
            </a:r>
            <a:r>
              <a:rPr lang="ko-KR" altLang="en-US" dirty="0"/>
              <a:t>번째에서는 특성</a:t>
            </a:r>
            <a:r>
              <a:rPr lang="en-US" altLang="ko-KR" dirty="0"/>
              <a:t>, </a:t>
            </a:r>
            <a:r>
              <a:rPr lang="ko-KR" altLang="en-US" dirty="0"/>
              <a:t>즉 파라미터에 대해서</a:t>
            </a:r>
            <a:r>
              <a:rPr lang="en-US" altLang="ko-KR" dirty="0"/>
              <a:t>, </a:t>
            </a:r>
            <a:r>
              <a:rPr lang="ko-KR" altLang="en-US" dirty="0"/>
              <a:t>마지막에는 </a:t>
            </a:r>
            <a:r>
              <a:rPr lang="en-US" altLang="ko-KR" dirty="0"/>
              <a:t>overfitting</a:t>
            </a:r>
            <a:r>
              <a:rPr lang="ko-KR" altLang="en-US" dirty="0"/>
              <a:t>을 방지하는 </a:t>
            </a:r>
            <a:r>
              <a:rPr lang="en-US" altLang="ko-KR" dirty="0"/>
              <a:t>Regularization</a:t>
            </a:r>
            <a:r>
              <a:rPr lang="ko-KR" altLang="en-US" dirty="0"/>
              <a:t>에 대해서 설명합니다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63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직선을 구성하는 요소는 변수들 외에 기울기와 </a:t>
            </a:r>
            <a:r>
              <a:rPr lang="en-US" altLang="ko-KR" dirty="0"/>
              <a:t>y</a:t>
            </a:r>
            <a:r>
              <a:rPr lang="ko-KR" altLang="en-US" dirty="0"/>
              <a:t>절편이 있습니다</a:t>
            </a:r>
            <a:r>
              <a:rPr lang="en-US" altLang="ko-KR" dirty="0"/>
              <a:t>. dataset</a:t>
            </a:r>
            <a:r>
              <a:rPr lang="ko-KR" altLang="en-US" dirty="0"/>
              <a:t>을 통해 일반화를 시키는 과정에서 머신 러닝 모델은 이 </a:t>
            </a: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최적의 값으로 결정 해 나갑니다</a:t>
            </a:r>
            <a:r>
              <a:rPr lang="en-US" altLang="ko-KR" dirty="0"/>
              <a:t>. </a:t>
            </a:r>
            <a:r>
              <a:rPr lang="ko-KR" altLang="en-US" dirty="0"/>
              <a:t>우리가 학습이라고 불렀던 과정은 이 최적의 파라미터 값을 찾는 것입니다</a:t>
            </a:r>
            <a:r>
              <a:rPr lang="en-US" altLang="ko-KR" dirty="0"/>
              <a:t>. </a:t>
            </a:r>
            <a:r>
              <a:rPr lang="ko-KR" altLang="en-US" dirty="0"/>
              <a:t>하지만 우리가 책에서의 코드를 실습하면</a:t>
            </a:r>
            <a:r>
              <a:rPr lang="en-US" altLang="ko-KR" dirty="0"/>
              <a:t>, </a:t>
            </a:r>
            <a:r>
              <a:rPr lang="ko-KR" altLang="en-US" dirty="0"/>
              <a:t>단번에 최적의 모델을 얻을 수 있습니다</a:t>
            </a:r>
            <a:r>
              <a:rPr lang="en-US" altLang="ko-KR" dirty="0"/>
              <a:t>. </a:t>
            </a:r>
            <a:r>
              <a:rPr lang="ko-KR" altLang="en-US" dirty="0"/>
              <a:t>그 코드를 돌리는 과정에서 모델은 수많은 시도를 거듭해 최적의 파라미터 값을 찾는 것입니다</a:t>
            </a:r>
            <a:r>
              <a:rPr lang="en-US" altLang="ko-KR" dirty="0"/>
              <a:t>. </a:t>
            </a:r>
            <a:r>
              <a:rPr lang="ko-KR" altLang="en-US" dirty="0"/>
              <a:t>이 과정은 뒤에서 나옵니다</a:t>
            </a:r>
            <a:r>
              <a:rPr lang="en-US" altLang="ko-KR" dirty="0"/>
              <a:t>. </a:t>
            </a:r>
            <a:r>
              <a:rPr lang="ko-KR" altLang="en-US" dirty="0"/>
              <a:t>일단은 머신 러닝 모델에서는 모델을 결정하는 파라미터가 있고</a:t>
            </a:r>
            <a:r>
              <a:rPr lang="en-US" altLang="ko-KR" dirty="0"/>
              <a:t>, </a:t>
            </a:r>
            <a:r>
              <a:rPr lang="ko-KR" altLang="en-US" dirty="0"/>
              <a:t>그 파라미터를 최적의 값으로 만들어 가는 것이 학습이라는 것을 알면 되겠죠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238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선형 회귀 다음에 나오는 다항 회귀도 맥락은 비슷합니다</a:t>
            </a:r>
            <a:r>
              <a:rPr lang="en-US" altLang="ko-KR" dirty="0"/>
              <a:t>. </a:t>
            </a:r>
            <a:r>
              <a:rPr lang="ko-KR" altLang="en-US" dirty="0"/>
              <a:t>단지 차수가 늘어나면서 좀 더 복잡한 모델을 표현할 수 있게 된 것 뿐이죠</a:t>
            </a:r>
            <a:r>
              <a:rPr lang="en-US" altLang="ko-KR" dirty="0"/>
              <a:t>. </a:t>
            </a:r>
            <a:r>
              <a:rPr lang="ko-KR" altLang="en-US" dirty="0"/>
              <a:t>이 그림처럼 단순히 직선으로는 설명할 수 없는 </a:t>
            </a:r>
            <a:r>
              <a:rPr lang="en-US" altLang="ko-KR" dirty="0"/>
              <a:t>dataset</a:t>
            </a:r>
            <a:r>
              <a:rPr lang="ko-KR" altLang="en-US" dirty="0"/>
              <a:t>도 원활하게 표현이 가능하며 기존의 </a:t>
            </a:r>
            <a:r>
              <a:rPr lang="en-US" altLang="ko-KR" dirty="0"/>
              <a:t>dataset</a:t>
            </a:r>
            <a:r>
              <a:rPr lang="ko-KR" altLang="en-US" dirty="0"/>
              <a:t> 또한 상세하게 분석할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7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책에서 여러 번 특성이라는 단어를 다뤘습니다</a:t>
            </a:r>
            <a:r>
              <a:rPr lang="en-US" altLang="ko-KR" dirty="0"/>
              <a:t>. </a:t>
            </a:r>
            <a:r>
              <a:rPr lang="ko-KR" altLang="en-US" dirty="0"/>
              <a:t>이 특성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feature</a:t>
            </a:r>
            <a:r>
              <a:rPr lang="ko-KR" altLang="en-US" dirty="0"/>
              <a:t>는 데이터의 관찰 가능한 속성 또는 입력 변수를 의미합니다</a:t>
            </a:r>
            <a:r>
              <a:rPr lang="en-US" altLang="ko-KR" dirty="0"/>
              <a:t>. </a:t>
            </a:r>
            <a:r>
              <a:rPr lang="ko-KR" altLang="en-US" dirty="0"/>
              <a:t>각각의 데이터 포인트는 여러 개의 특성으로 구성되며</a:t>
            </a:r>
            <a:r>
              <a:rPr lang="en-US" altLang="ko-KR" dirty="0"/>
              <a:t>, </a:t>
            </a:r>
            <a:r>
              <a:rPr lang="ko-KR" altLang="en-US" dirty="0"/>
              <a:t>이러한 특성들은 모델의 입력으로 사용됩니다</a:t>
            </a:r>
            <a:r>
              <a:rPr lang="en-US" altLang="ko-KR" dirty="0"/>
              <a:t>. </a:t>
            </a:r>
            <a:r>
              <a:rPr lang="ko-KR" altLang="en-US" dirty="0"/>
              <a:t>우리가 모델이라고 부르는 것은 특성 산의 관계를 정의한 수식이며 머신 러닝에 있어서 최종 목적인 학습은 최종적으로 이 특성으로 이루어진 모델을 만들거나 배우는 것입니다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240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우리가 </a:t>
            </a:r>
            <a:r>
              <a:rPr lang="en-US" altLang="ko-KR" dirty="0"/>
              <a:t>3</a:t>
            </a:r>
            <a:r>
              <a:rPr lang="ko-KR" altLang="en-US" dirty="0"/>
              <a:t>장에서 처음으로 나온 </a:t>
            </a:r>
            <a:r>
              <a:rPr lang="en-US" altLang="ko-KR" dirty="0"/>
              <a:t>parameter</a:t>
            </a:r>
            <a:r>
              <a:rPr lang="ko-KR" altLang="en-US" dirty="0"/>
              <a:t>라는 단어가 있습니다</a:t>
            </a:r>
            <a:r>
              <a:rPr lang="en-US" altLang="ko-KR" dirty="0"/>
              <a:t>. </a:t>
            </a:r>
            <a:r>
              <a:rPr lang="ko-KR" altLang="en-US" dirty="0"/>
              <a:t>선형 회귀를 배우면서 기울기</a:t>
            </a:r>
            <a:r>
              <a:rPr lang="en-US" altLang="ko-KR" dirty="0"/>
              <a:t>, y</a:t>
            </a:r>
            <a:r>
              <a:rPr lang="ko-KR" altLang="en-US" dirty="0"/>
              <a:t>절편과 같은 값을 </a:t>
            </a:r>
            <a:r>
              <a:rPr lang="en-US" altLang="ko-KR" dirty="0"/>
              <a:t>parameter, </a:t>
            </a:r>
            <a:r>
              <a:rPr lang="ko-KR" altLang="en-US" dirty="0"/>
              <a:t>즉 가중치라고 불렀죠</a:t>
            </a:r>
            <a:r>
              <a:rPr lang="en-US" altLang="ko-KR" dirty="0"/>
              <a:t>. </a:t>
            </a:r>
            <a:r>
              <a:rPr lang="ko-KR" altLang="en-US" dirty="0"/>
              <a:t>그렇다면 정확히 이 </a:t>
            </a:r>
            <a:r>
              <a:rPr lang="en-US" altLang="ko-KR" dirty="0"/>
              <a:t>parameter</a:t>
            </a:r>
            <a:r>
              <a:rPr lang="ko-KR" altLang="en-US" dirty="0"/>
              <a:t>라는 것은 무엇일까요</a:t>
            </a:r>
            <a:r>
              <a:rPr lang="en-US" altLang="ko-KR" dirty="0"/>
              <a:t>. </a:t>
            </a:r>
            <a:r>
              <a:rPr lang="ko-KR" altLang="en-US" dirty="0"/>
              <a:t>가중치 또는 파라미터는 학습 과정에서 조정되는 변수입니다</a:t>
            </a:r>
            <a:r>
              <a:rPr lang="en-US" altLang="ko-KR" dirty="0"/>
              <a:t>. </a:t>
            </a:r>
            <a:r>
              <a:rPr lang="ko-KR" altLang="en-US" dirty="0"/>
              <a:t>가중치는 각각의 특성에 대해 중요도나 영향력을 나타내는 값으로 이해할 수 있습니다</a:t>
            </a:r>
            <a:r>
              <a:rPr lang="en-US" altLang="ko-KR" dirty="0"/>
              <a:t>. </a:t>
            </a:r>
            <a:r>
              <a:rPr lang="ko-KR" altLang="en-US" dirty="0"/>
              <a:t>모델은 초기에 임의의 가중치로 시작하고</a:t>
            </a:r>
            <a:r>
              <a:rPr lang="en-US" altLang="ko-KR" dirty="0"/>
              <a:t>, </a:t>
            </a:r>
            <a:r>
              <a:rPr lang="ko-KR" altLang="en-US" dirty="0"/>
              <a:t>학습 과정에서 입력 데이터와 실제 결과 사이의 오차를 최소화하기 위해 이 가중치를 </a:t>
            </a:r>
            <a:r>
              <a:rPr lang="ko-KR" altLang="en-US" dirty="0" err="1"/>
              <a:t>조정해나갑니다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90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우리 책에 잠깐 나온 특성 공학은 머신 러닝 모델의 성능을 향상시키기 위해 입력 데이터로부터 유용한 특성을 생성하거나 선택하는 과정입니다</a:t>
            </a:r>
            <a:r>
              <a:rPr lang="en-US" altLang="ko-KR" dirty="0"/>
              <a:t>. </a:t>
            </a:r>
            <a:r>
              <a:rPr lang="ko-KR" altLang="en-US" dirty="0"/>
              <a:t>이는 원본 데이터로부터 적절한 특성을 추출하거나 기존의 특성을 변환하여 모델에 더 의미 있는 입력을 제공하는 작업을 말합니다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다양한 특성 공학 기법 중 하나는 특성 추출로</a:t>
            </a:r>
            <a:r>
              <a:rPr lang="en-US" altLang="ko-KR" dirty="0"/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원본 데이터로부터 유용한 정보를 추출하여 새로운 특성을 생성하는 과정입니다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이미지 데이터에서 특징을 추출하기 위해 컴퓨터 비전 기술인 픽셀 값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텍스쳐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엣지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등의 특성을 추출할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두 번째는 특성 변환으로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혼공머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책에서도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사이킷런의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변환기를 통해 새로운 특성을 생성하는 과정이 있었습니다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기법들을 통해 특성들을 좀 더 학습에 도움이 되도록 가공할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10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규제란</a:t>
            </a:r>
            <a:r>
              <a:rPr lang="ko-KR" altLang="en-US" dirty="0"/>
              <a:t> 머신 러닝에서 모델의 복잡성을 제어하고 일반화 성능을 향상시키기 위해 사용되는 기법을 의미합니다</a:t>
            </a:r>
            <a:r>
              <a:rPr lang="en-US" altLang="ko-KR" dirty="0"/>
              <a:t>. </a:t>
            </a:r>
            <a:r>
              <a:rPr lang="ko-KR" altLang="en-US" dirty="0"/>
              <a:t>규제는 주로 선형 회귀와 같은 모델에서 사용되며</a:t>
            </a:r>
            <a:r>
              <a:rPr lang="en-US" altLang="ko-KR" dirty="0"/>
              <a:t>, </a:t>
            </a:r>
            <a:r>
              <a:rPr lang="ko-KR" altLang="en-US" dirty="0"/>
              <a:t>모델의 가중치 값을 제한하거나 조정하여 과적합을 방지합니다</a:t>
            </a:r>
            <a:r>
              <a:rPr lang="en-US" altLang="ko-KR" dirty="0"/>
              <a:t>. </a:t>
            </a:r>
            <a:r>
              <a:rPr lang="ko-KR" altLang="en-US" dirty="0"/>
              <a:t>그렇다면 어떻게 과적합을 방지하는 걸까요</a:t>
            </a:r>
            <a:r>
              <a:rPr lang="en-US" altLang="ko-KR" dirty="0"/>
              <a:t>? </a:t>
            </a:r>
            <a:r>
              <a:rPr lang="ko-KR" altLang="en-US" dirty="0"/>
              <a:t>우리가 선형 회귀 모델로부터 얻을 수 있는 데이터와 </a:t>
            </a:r>
            <a:r>
              <a:rPr lang="ko-KR" altLang="en-US" dirty="0" err="1"/>
              <a:t>예측값의</a:t>
            </a:r>
            <a:r>
              <a:rPr lang="ko-KR" altLang="en-US" dirty="0"/>
              <a:t> 오차</a:t>
            </a:r>
            <a:r>
              <a:rPr lang="en-US" altLang="ko-KR" dirty="0"/>
              <a:t>, </a:t>
            </a:r>
            <a:r>
              <a:rPr lang="ko-KR" altLang="en-US" dirty="0"/>
              <a:t>즉 손실함수는 아래와 같이 정의됩니다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MSE </a:t>
            </a:r>
            <a:r>
              <a:rPr lang="ko-KR" altLang="en-US" dirty="0"/>
              <a:t>식은 편향과 분산</a:t>
            </a:r>
            <a:r>
              <a:rPr lang="en-US" altLang="ko-KR" dirty="0"/>
              <a:t>, </a:t>
            </a:r>
            <a:r>
              <a:rPr lang="ko-KR" altLang="en-US" dirty="0"/>
              <a:t>그리고 자연적 </a:t>
            </a:r>
            <a:r>
              <a:rPr lang="en-US" altLang="ko-KR" dirty="0"/>
              <a:t>noise </a:t>
            </a:r>
            <a:r>
              <a:rPr lang="ko-KR" altLang="en-US" dirty="0"/>
              <a:t>값으로 분해됩니다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71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편향은 상수 값으로 파라미터를 변수로 가지고 있는 항은 </a:t>
            </a:r>
            <a:r>
              <a:rPr lang="ko-KR" altLang="en-US" dirty="0" err="1"/>
              <a:t>분산항</a:t>
            </a:r>
            <a:r>
              <a:rPr lang="ko-KR" altLang="en-US" dirty="0"/>
              <a:t> 밖에 없습니다</a:t>
            </a:r>
            <a:r>
              <a:rPr lang="en-US" altLang="ko-KR" dirty="0"/>
              <a:t>. </a:t>
            </a:r>
            <a:r>
              <a:rPr lang="ko-KR" altLang="en-US" dirty="0"/>
              <a:t>그렇다면 여기서 편향과 분산은 </a:t>
            </a:r>
            <a:r>
              <a:rPr lang="ko-KR" altLang="en-US" dirty="0" err="1"/>
              <a:t>뭘까요</a:t>
            </a:r>
            <a:r>
              <a:rPr lang="en-US" altLang="ko-KR" dirty="0"/>
              <a:t>? </a:t>
            </a:r>
            <a:r>
              <a:rPr lang="ko-KR" altLang="en-US" dirty="0" err="1"/>
              <a:t>머신러닝에서</a:t>
            </a:r>
            <a:r>
              <a:rPr lang="ko-KR" altLang="en-US" dirty="0"/>
              <a:t> 편향과 분산이란 둘 다 오차의 유형으로</a:t>
            </a:r>
            <a:r>
              <a:rPr lang="en-US" altLang="ko-KR" dirty="0"/>
              <a:t>, </a:t>
            </a:r>
            <a:r>
              <a:rPr lang="ko-KR" altLang="en-US" dirty="0"/>
              <a:t>편향은 실제 데이터들과 </a:t>
            </a:r>
            <a:r>
              <a:rPr lang="ko-KR" altLang="en-US" dirty="0" err="1"/>
              <a:t>예측값들이</a:t>
            </a:r>
            <a:r>
              <a:rPr lang="ko-KR" altLang="en-US" dirty="0"/>
              <a:t> 멀리 떨어져 있는 정도를 나타내며</a:t>
            </a:r>
            <a:r>
              <a:rPr lang="en-US" altLang="ko-KR" dirty="0"/>
              <a:t>, </a:t>
            </a:r>
            <a:r>
              <a:rPr lang="ko-KR" altLang="en-US" dirty="0"/>
              <a:t>분산은 </a:t>
            </a:r>
            <a:r>
              <a:rPr lang="ko-KR" altLang="en-US" dirty="0" err="1"/>
              <a:t>예측값들이</a:t>
            </a:r>
            <a:r>
              <a:rPr lang="ko-KR" altLang="en-US" dirty="0"/>
              <a:t> 자기들끼리 </a:t>
            </a:r>
            <a:r>
              <a:rPr lang="ko-KR" altLang="en-US" dirty="0" err="1"/>
              <a:t>흩어져있는</a:t>
            </a:r>
            <a:r>
              <a:rPr lang="ko-KR" altLang="en-US" dirty="0"/>
              <a:t> 정도를 말합니다</a:t>
            </a:r>
            <a:r>
              <a:rPr lang="en-US" altLang="ko-KR" dirty="0"/>
              <a:t>. </a:t>
            </a:r>
            <a:r>
              <a:rPr lang="ko-KR" altLang="en-US" dirty="0"/>
              <a:t>그리고 위 수식을 보면 두 항에 공통적으로 </a:t>
            </a:r>
            <a:r>
              <a:rPr lang="ko-KR" altLang="en-US" dirty="0" err="1"/>
              <a:t>예측값들의</a:t>
            </a:r>
            <a:r>
              <a:rPr lang="ko-KR" altLang="en-US" dirty="0"/>
              <a:t> 평균이 들어가 있기 때문에 반비례 관계임을 알 수 있습니다</a:t>
            </a:r>
            <a:r>
              <a:rPr lang="en-US" altLang="ko-KR" dirty="0"/>
              <a:t>. </a:t>
            </a:r>
            <a:r>
              <a:rPr lang="ko-KR" altLang="en-US" dirty="0"/>
              <a:t>그리고 아래 그림에서 볼 수 있듯이 분산이 높을 수록 실제 데이터의 디테일한 부분까지 포함시킬 수 있기에 분산항이 과대적합과 관련이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바로 여기서 파라미터에 관한 수식을 </a:t>
            </a:r>
            <a:r>
              <a:rPr lang="ko-KR" altLang="en-US" dirty="0" err="1"/>
              <a:t>넣어줌으로써</a:t>
            </a:r>
            <a:r>
              <a:rPr lang="ko-KR" altLang="en-US" dirty="0"/>
              <a:t> 분산항을 억제하고 이로써 과대적합을 </a:t>
            </a:r>
            <a:r>
              <a:rPr lang="ko-KR" altLang="en-US" dirty="0" err="1"/>
              <a:t>방지한다는게</a:t>
            </a:r>
            <a:r>
              <a:rPr lang="ko-KR" altLang="en-US" dirty="0"/>
              <a:t> </a:t>
            </a:r>
            <a:r>
              <a:rPr lang="en-US" altLang="ko-KR" dirty="0"/>
              <a:t>L1, L2 </a:t>
            </a:r>
            <a:r>
              <a:rPr lang="ko-KR" altLang="en-US" dirty="0"/>
              <a:t>규제의 </a:t>
            </a:r>
            <a:r>
              <a:rPr lang="en-US" altLang="ko-KR" dirty="0"/>
              <a:t>concept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편향은 </a:t>
            </a:r>
            <a:r>
              <a:rPr lang="ko-KR" altLang="en-US" dirty="0" err="1"/>
              <a:t>상수항이기</a:t>
            </a:r>
            <a:r>
              <a:rPr lang="ko-KR" altLang="en-US" dirty="0"/>
              <a:t> 때문에 영향을 받지 않죠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en-US" altLang="ko-KR" dirty="0" err="1"/>
              <a:t>Lidge</a:t>
            </a:r>
            <a:r>
              <a:rPr lang="ko-KR" altLang="en-US" dirty="0"/>
              <a:t>냐 </a:t>
            </a:r>
            <a:r>
              <a:rPr lang="en-US" altLang="ko-KR" dirty="0"/>
              <a:t>Lasso</a:t>
            </a:r>
            <a:r>
              <a:rPr lang="ko-KR" altLang="en-US" dirty="0"/>
              <a:t>냐는 규제항에서 절댓값을 더해줬는지 </a:t>
            </a:r>
            <a:r>
              <a:rPr lang="ko-KR" altLang="en-US" dirty="0" err="1"/>
              <a:t>제곱값을</a:t>
            </a:r>
            <a:r>
              <a:rPr lang="ko-KR" altLang="en-US" dirty="0"/>
              <a:t> 더해줬는지에 따라 갈립니다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486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Lasso </a:t>
            </a:r>
            <a:r>
              <a:rPr lang="ko-KR" altLang="en-US" dirty="0"/>
              <a:t>규제를 직접 실험한 결과로 기존 </a:t>
            </a:r>
            <a:r>
              <a:rPr lang="en-US" altLang="ko-KR" dirty="0"/>
              <a:t>MSE</a:t>
            </a:r>
            <a:r>
              <a:rPr lang="ko-KR" altLang="en-US" dirty="0"/>
              <a:t>보다 규제항을 추가한 </a:t>
            </a:r>
            <a:r>
              <a:rPr lang="en-US" altLang="ko-KR" dirty="0"/>
              <a:t>MSE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규제항을 </a:t>
            </a:r>
            <a:r>
              <a:rPr lang="ko-KR" altLang="en-US" dirty="0" err="1"/>
              <a:t>최소화시키는</a:t>
            </a:r>
            <a:r>
              <a:rPr lang="ko-KR" altLang="en-US" dirty="0"/>
              <a:t> 방향의 크기가 작은 가중치는 </a:t>
            </a:r>
            <a:r>
              <a:rPr lang="en-US" altLang="ko-KR" dirty="0"/>
              <a:t>0</a:t>
            </a:r>
            <a:r>
              <a:rPr lang="ko-KR" altLang="en-US" dirty="0"/>
              <a:t>으로 만들어버리는 경향이 생겨 특성의 일부만을 선별하는 효과를 갖게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3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</a:t>
            </a:r>
            <a:r>
              <a:rPr lang="en-US" altLang="ko-KR" dirty="0"/>
              <a:t>Ridge </a:t>
            </a:r>
            <a:r>
              <a:rPr lang="ko-KR" altLang="en-US" dirty="0"/>
              <a:t>규제를 가한 실험으로</a:t>
            </a:r>
            <a:r>
              <a:rPr lang="en-US" altLang="ko-KR" dirty="0"/>
              <a:t>, </a:t>
            </a:r>
            <a:r>
              <a:rPr lang="ko-KR" altLang="en-US" dirty="0"/>
              <a:t>가중치들이 전체적으로 균등한 크기로 작아지는 효과를 가지게 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07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K-NN </a:t>
            </a:r>
            <a:r>
              <a:rPr lang="ko-KR" altLang="en-US" dirty="0"/>
              <a:t>분류 알고리즘은 이웃의 클래스를 확인해서 다수결로 정했지만</a:t>
            </a:r>
            <a:r>
              <a:rPr lang="en-US" altLang="ko-KR" dirty="0"/>
              <a:t>, </a:t>
            </a:r>
            <a:r>
              <a:rPr lang="ko-KR" altLang="en-US" dirty="0"/>
              <a:t>회귀 알고리즘에서는 이웃들의 평균을 계산하다는 점에서 차이가 있습니다</a:t>
            </a:r>
            <a:r>
              <a:rPr lang="en-US" altLang="ko-KR" dirty="0"/>
              <a:t>. </a:t>
            </a:r>
            <a:r>
              <a:rPr lang="ko-KR" altLang="en-US" dirty="0"/>
              <a:t>회귀는 예측하고자 하는 </a:t>
            </a:r>
            <a:r>
              <a:rPr lang="ko-KR" altLang="en-US" dirty="0" err="1"/>
              <a:t>타겟값이</a:t>
            </a:r>
            <a:r>
              <a:rPr lang="ko-KR" altLang="en-US" dirty="0"/>
              <a:t> 실수</a:t>
            </a:r>
            <a:r>
              <a:rPr lang="en-US" altLang="ko-KR" dirty="0"/>
              <a:t>, </a:t>
            </a:r>
            <a:r>
              <a:rPr lang="ko-KR" altLang="en-US" dirty="0"/>
              <a:t>즉 숫자인 경우이며 손해액</a:t>
            </a:r>
            <a:r>
              <a:rPr lang="en-US" altLang="ko-KR" dirty="0"/>
              <a:t>, </a:t>
            </a:r>
            <a:r>
              <a:rPr lang="ko-KR" altLang="en-US" dirty="0" err="1"/>
              <a:t>매출량</a:t>
            </a:r>
            <a:r>
              <a:rPr lang="en-US" altLang="ko-KR" dirty="0"/>
              <a:t>, </a:t>
            </a:r>
            <a:r>
              <a:rPr lang="ko-KR" altLang="en-US" dirty="0"/>
              <a:t>확률 등을 예측할 수 있죠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6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9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이전에 분류 알고리즘에서는 테스트 세트에 있는 샘플을 정확하게 분류한 개수의 비율인 정확도를 사용하여 모델의 성능을 측정했습니다</a:t>
            </a:r>
            <a:r>
              <a:rPr lang="en-US" altLang="ko-KR" dirty="0"/>
              <a:t>. </a:t>
            </a:r>
            <a:r>
              <a:rPr lang="ko-KR" altLang="en-US" dirty="0"/>
              <a:t>하지만 회귀에서는 다른 지표를 사용하는데</a:t>
            </a:r>
            <a:r>
              <a:rPr lang="en-US" altLang="ko-KR" dirty="0"/>
              <a:t>, </a:t>
            </a:r>
            <a:r>
              <a:rPr lang="ko-KR" altLang="en-US" dirty="0"/>
              <a:t>바로 결정 계수입니다</a:t>
            </a:r>
            <a:r>
              <a:rPr lang="en-US" altLang="ko-KR" dirty="0"/>
              <a:t>. </a:t>
            </a:r>
            <a:r>
              <a:rPr lang="ko-KR" altLang="en-US" dirty="0"/>
              <a:t>회귀 알고리즘은 근본적으로 변수들 간에 상관 관계를 파악하여 샘플의 수치를 예측합니다</a:t>
            </a:r>
            <a:r>
              <a:rPr lang="en-US" altLang="ko-KR" dirty="0"/>
              <a:t>. </a:t>
            </a:r>
            <a:r>
              <a:rPr lang="ko-KR" altLang="en-US" dirty="0"/>
              <a:t>그리고 이 결정 계수는 </a:t>
            </a:r>
            <a:r>
              <a:rPr lang="ko-KR" altLang="en-US" dirty="0" err="1"/>
              <a:t>변수끼리의</a:t>
            </a:r>
            <a:r>
              <a:rPr lang="ko-KR" altLang="en-US" dirty="0"/>
              <a:t> 변동 비율을 의미합니다</a:t>
            </a:r>
            <a:r>
              <a:rPr lang="en-US" altLang="ko-KR" dirty="0"/>
              <a:t>. </a:t>
            </a:r>
            <a:r>
              <a:rPr lang="ko-KR" altLang="en-US" dirty="0"/>
              <a:t>이는 아래 그림처럼 </a:t>
            </a:r>
            <a:r>
              <a:rPr lang="ko-KR" altLang="en-US" dirty="0" err="1"/>
              <a:t>타깃값에서</a:t>
            </a:r>
            <a:r>
              <a:rPr lang="ko-KR" altLang="en-US" dirty="0"/>
              <a:t> 데이터들의 평균만큼 떨어진 거리와 회귀 모델이 예측한 값과 평균 사이의 거리의 비를 통해 성능을 측정한다는 뜻입니다</a:t>
            </a:r>
            <a:r>
              <a:rPr lang="en-US" altLang="ko-KR" dirty="0"/>
              <a:t>. </a:t>
            </a:r>
            <a:r>
              <a:rPr lang="ko-KR" altLang="en-US" dirty="0"/>
              <a:t>당연히 저 보라색 부분이 커질수록</a:t>
            </a:r>
            <a:r>
              <a:rPr lang="en-US" altLang="ko-KR" dirty="0"/>
              <a:t>, </a:t>
            </a:r>
            <a:r>
              <a:rPr lang="ko-KR" altLang="en-US" dirty="0"/>
              <a:t>위로 갈수록 </a:t>
            </a:r>
            <a:r>
              <a:rPr lang="ko-KR" altLang="en-US" dirty="0" err="1"/>
              <a:t>타깃값에</a:t>
            </a:r>
            <a:r>
              <a:rPr lang="ko-KR" altLang="en-US" dirty="0"/>
              <a:t> 근접하니 결정계수가 커지는 방향으로 가야 성능이 좋다는 뜻이겠죠</a:t>
            </a:r>
            <a:r>
              <a:rPr lang="en-US" altLang="ko-KR" dirty="0"/>
              <a:t>. </a:t>
            </a:r>
            <a:r>
              <a:rPr lang="ko-KR" altLang="en-US" dirty="0"/>
              <a:t>그리고 아래는 수식은 </a:t>
            </a:r>
            <a:r>
              <a:rPr lang="ko-KR" altLang="en-US" dirty="0" err="1"/>
              <a:t>혼공머</a:t>
            </a:r>
            <a:r>
              <a:rPr lang="ko-KR" altLang="en-US" dirty="0"/>
              <a:t> 책에 나와있는 수식인데 수학적으로 따져보면 동일한 수식입니다</a:t>
            </a:r>
            <a:r>
              <a:rPr lang="en-US" altLang="ko-KR" dirty="0"/>
              <a:t>. </a:t>
            </a:r>
            <a:r>
              <a:rPr lang="ko-KR" altLang="en-US" dirty="0"/>
              <a:t>증명은 생략하겠습니다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9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다른 성능 지표로는 </a:t>
            </a:r>
            <a:r>
              <a:rPr lang="en-US" altLang="ko-KR" dirty="0"/>
              <a:t>MAE</a:t>
            </a:r>
            <a:r>
              <a:rPr lang="ko-KR" altLang="en-US" dirty="0"/>
              <a:t>나 </a:t>
            </a:r>
            <a:r>
              <a:rPr lang="en-US" altLang="ko-KR" dirty="0"/>
              <a:t>MSE</a:t>
            </a:r>
            <a:r>
              <a:rPr lang="ko-KR" altLang="en-US" dirty="0"/>
              <a:t>와 같은 오차를 계산하는 방법들이 있으며</a:t>
            </a:r>
            <a:r>
              <a:rPr lang="en-US" altLang="ko-KR" dirty="0"/>
              <a:t>, </a:t>
            </a:r>
            <a:r>
              <a:rPr lang="ko-KR" altLang="en-US" dirty="0"/>
              <a:t>이 방법들은 당연히 작을수록 해당 모델이 우수합니다</a:t>
            </a:r>
            <a:r>
              <a:rPr lang="en-US" altLang="ko-KR" dirty="0"/>
              <a:t>. </a:t>
            </a:r>
            <a:r>
              <a:rPr lang="ko-KR" altLang="en-US" dirty="0"/>
              <a:t>또한 회귀에서 정확도를 사용하지 않는 이유는 정확도는 일치 여부를 판단한 후 비율을 구하지만</a:t>
            </a:r>
            <a:r>
              <a:rPr lang="en-US" altLang="ko-KR" dirty="0"/>
              <a:t>, </a:t>
            </a:r>
            <a:r>
              <a:rPr lang="ko-KR" altLang="en-US" dirty="0"/>
              <a:t>회귀 모델은 근사치를 구하고 오차가 발생하기 때문에 적합하지 않습니다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70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머신 러닝의 궁극적인 목표는 </a:t>
            </a:r>
            <a:r>
              <a:rPr lang="en-US" altLang="ko-KR" dirty="0"/>
              <a:t>training dataset</a:t>
            </a:r>
            <a:r>
              <a:rPr lang="ko-KR" altLang="en-US" dirty="0"/>
              <a:t>을 이용하여 학습한 모델을 가지고 </a:t>
            </a:r>
            <a:r>
              <a:rPr lang="en-US" altLang="ko-KR" dirty="0"/>
              <a:t>test dataset</a:t>
            </a:r>
            <a:r>
              <a:rPr lang="ko-KR" altLang="en-US" dirty="0"/>
              <a:t>을 예측하는 것입니다</a:t>
            </a:r>
            <a:r>
              <a:rPr lang="en-US" altLang="ko-KR" dirty="0"/>
              <a:t>. </a:t>
            </a:r>
            <a:r>
              <a:rPr lang="ko-KR" altLang="en-US" dirty="0"/>
              <a:t>아래 그림과 같이 </a:t>
            </a:r>
            <a:r>
              <a:rPr lang="en-US" altLang="ko-KR" dirty="0"/>
              <a:t>decision boundary</a:t>
            </a:r>
            <a:r>
              <a:rPr lang="ko-KR" altLang="en-US" dirty="0"/>
              <a:t>가 점점 학습 과정 동안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모델의 </a:t>
            </a:r>
            <a:r>
              <a:rPr lang="en-US" altLang="ko-KR" dirty="0"/>
              <a:t>decision boundary</a:t>
            </a:r>
            <a:r>
              <a:rPr lang="ko-KR" altLang="en-US" dirty="0"/>
              <a:t>는 점점 </a:t>
            </a:r>
            <a:r>
              <a:rPr lang="en-US" altLang="ko-KR" dirty="0"/>
              <a:t>training dataset</a:t>
            </a:r>
            <a:r>
              <a:rPr lang="ko-KR" altLang="en-US" dirty="0"/>
              <a:t>에 </a:t>
            </a:r>
            <a:r>
              <a:rPr lang="en-US" altLang="ko-KR" dirty="0"/>
              <a:t>fitting</a:t>
            </a:r>
            <a:r>
              <a:rPr lang="ko-KR" altLang="en-US" dirty="0"/>
              <a:t>되고 이러한 학습 결과는 모델이 </a:t>
            </a:r>
            <a:r>
              <a:rPr lang="en-US" altLang="ko-KR" dirty="0"/>
              <a:t>dataset</a:t>
            </a:r>
            <a:r>
              <a:rPr lang="ko-KR" altLang="en-US" dirty="0"/>
              <a:t>에 내재된 구조나 패턴을 일반화한 것이 아니라</a:t>
            </a:r>
            <a:r>
              <a:rPr lang="en-US" altLang="ko-KR" dirty="0"/>
              <a:t>, training dataset</a:t>
            </a:r>
            <a:r>
              <a:rPr lang="ko-KR" altLang="en-US" dirty="0"/>
              <a:t>을 그대로 외운 것과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20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training dataset</a:t>
            </a:r>
            <a:r>
              <a:rPr lang="ko-KR" altLang="en-US" dirty="0"/>
              <a:t>과 </a:t>
            </a:r>
            <a:r>
              <a:rPr lang="en-US" altLang="ko-KR" dirty="0"/>
              <a:t>test dataset</a:t>
            </a:r>
            <a:r>
              <a:rPr lang="ko-KR" altLang="en-US" dirty="0"/>
              <a:t>이 정확히 일치한다면</a:t>
            </a:r>
            <a:r>
              <a:rPr lang="en-US" altLang="ko-KR" dirty="0"/>
              <a:t>, </a:t>
            </a:r>
            <a:r>
              <a:rPr lang="ko-KR" altLang="en-US" dirty="0"/>
              <a:t>학습이 진행될 수록 모델의 예측 정확도는 증가할 것입니다</a:t>
            </a:r>
            <a:r>
              <a:rPr lang="en-US" altLang="ko-KR" dirty="0"/>
              <a:t>. </a:t>
            </a:r>
            <a:r>
              <a:rPr lang="ko-KR" altLang="en-US" dirty="0"/>
              <a:t>그러나 대부분의 문제에서는 그렇지 않죠</a:t>
            </a:r>
            <a:r>
              <a:rPr lang="en-US" altLang="ko-KR" dirty="0"/>
              <a:t>. </a:t>
            </a:r>
            <a:r>
              <a:rPr lang="ko-KR" altLang="en-US" dirty="0"/>
              <a:t>실제 적용에서는 매우 다른 경우도 많습니다</a:t>
            </a:r>
            <a:r>
              <a:rPr lang="en-US" altLang="ko-KR" dirty="0"/>
              <a:t>. </a:t>
            </a:r>
            <a:r>
              <a:rPr lang="ko-KR" altLang="en-US" dirty="0"/>
              <a:t>이러한 경우에는 이 그림처럼 </a:t>
            </a:r>
            <a:r>
              <a:rPr lang="en-US" altLang="ko-KR" dirty="0"/>
              <a:t>training dataset</a:t>
            </a:r>
            <a:r>
              <a:rPr lang="ko-KR" altLang="en-US" dirty="0"/>
              <a:t>에 조금은 덜 </a:t>
            </a:r>
            <a:r>
              <a:rPr lang="en-US" altLang="ko-KR" dirty="0"/>
              <a:t>fitting</a:t>
            </a:r>
            <a:r>
              <a:rPr lang="ko-KR" altLang="en-US" dirty="0"/>
              <a:t>된 모델이 </a:t>
            </a:r>
            <a:r>
              <a:rPr lang="en-US" altLang="ko-KR" dirty="0"/>
              <a:t>test dataset</a:t>
            </a:r>
            <a:r>
              <a:rPr lang="ko-KR" altLang="en-US" dirty="0"/>
              <a:t>에 대해 더 높은 정확도를 보일 수 있죠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322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그림은 </a:t>
            </a:r>
            <a:r>
              <a:rPr lang="en-US" altLang="ko-KR" dirty="0"/>
              <a:t>Loss</a:t>
            </a:r>
            <a:r>
              <a:rPr lang="ko-KR" altLang="en-US" dirty="0"/>
              <a:t>라는 머신 러닝의 성능 지표의 관점에서 본 그림입니다</a:t>
            </a:r>
            <a:r>
              <a:rPr lang="en-US" altLang="ko-KR" dirty="0"/>
              <a:t>. Loss</a:t>
            </a:r>
            <a:r>
              <a:rPr lang="ko-KR" altLang="en-US" dirty="0"/>
              <a:t>는 </a:t>
            </a:r>
            <a:r>
              <a:rPr lang="ko-KR" altLang="en-US" dirty="0" err="1"/>
              <a:t>타깃값과</a:t>
            </a:r>
            <a:r>
              <a:rPr lang="ko-KR" altLang="en-US" dirty="0"/>
              <a:t> </a:t>
            </a:r>
            <a:r>
              <a:rPr lang="ko-KR" altLang="en-US" dirty="0" err="1"/>
              <a:t>예측값의</a:t>
            </a:r>
            <a:r>
              <a:rPr lang="ko-KR" altLang="en-US" dirty="0"/>
              <a:t> 차이</a:t>
            </a:r>
            <a:r>
              <a:rPr lang="en-US" altLang="ko-KR" dirty="0"/>
              <a:t>, </a:t>
            </a:r>
            <a:r>
              <a:rPr lang="ko-KR" altLang="en-US" dirty="0"/>
              <a:t>즉 오차이기 때문에 작을 수록 좋습니다</a:t>
            </a:r>
            <a:r>
              <a:rPr lang="en-US" altLang="ko-KR" dirty="0"/>
              <a:t>. </a:t>
            </a:r>
            <a:r>
              <a:rPr lang="ko-KR" altLang="en-US" dirty="0"/>
              <a:t>이 그래프는 두 가지 구간으로 나눌 수 있는데</a:t>
            </a:r>
            <a:r>
              <a:rPr lang="en-US" altLang="ko-KR" dirty="0"/>
              <a:t>, training loss</a:t>
            </a:r>
            <a:r>
              <a:rPr lang="ko-KR" altLang="en-US" dirty="0"/>
              <a:t>와 </a:t>
            </a:r>
            <a:r>
              <a:rPr lang="en-US" altLang="ko-KR" dirty="0"/>
              <a:t>test loss</a:t>
            </a:r>
            <a:r>
              <a:rPr lang="ko-KR" altLang="en-US" dirty="0"/>
              <a:t>가 같이 감소하는 구간은 </a:t>
            </a:r>
            <a:r>
              <a:rPr lang="en-US" altLang="ko-KR" dirty="0"/>
              <a:t>Underfitting </a:t>
            </a:r>
            <a:r>
              <a:rPr lang="ko-KR" altLang="en-US" dirty="0"/>
              <a:t>구간이고</a:t>
            </a:r>
            <a:r>
              <a:rPr lang="en-US" altLang="ko-KR" dirty="0"/>
              <a:t>, training loss</a:t>
            </a:r>
            <a:r>
              <a:rPr lang="ko-KR" altLang="en-US" dirty="0"/>
              <a:t>는 감소하지만</a:t>
            </a:r>
            <a:r>
              <a:rPr lang="en-US" altLang="ko-KR" dirty="0"/>
              <a:t>, test loss</a:t>
            </a:r>
            <a:r>
              <a:rPr lang="ko-KR" altLang="en-US" dirty="0"/>
              <a:t>는 증가하는 구간을 </a:t>
            </a:r>
            <a:r>
              <a:rPr lang="en-US" altLang="ko-KR" dirty="0"/>
              <a:t>Overfitting </a:t>
            </a:r>
            <a:r>
              <a:rPr lang="ko-KR" altLang="en-US" dirty="0"/>
              <a:t>구간으로 볼 수 있습니다</a:t>
            </a:r>
            <a:r>
              <a:rPr lang="en-US" altLang="ko-KR" dirty="0"/>
              <a:t>. </a:t>
            </a:r>
            <a:r>
              <a:rPr lang="ko-KR" altLang="en-US" dirty="0"/>
              <a:t>우리의 목적은 학습을 통해 머신 러닝 모델의 </a:t>
            </a:r>
            <a:r>
              <a:rPr lang="en-US" altLang="ko-KR" dirty="0"/>
              <a:t>underfitting</a:t>
            </a:r>
            <a:r>
              <a:rPr lang="ko-KR" altLang="en-US" dirty="0"/>
              <a:t>된 부분을 </a:t>
            </a:r>
            <a:r>
              <a:rPr lang="ko-KR" altLang="en-US" dirty="0" err="1"/>
              <a:t>제거해나가면서</a:t>
            </a:r>
            <a:r>
              <a:rPr lang="ko-KR" altLang="en-US" dirty="0"/>
              <a:t> </a:t>
            </a:r>
            <a:r>
              <a:rPr lang="en-US" altLang="ko-KR" dirty="0"/>
              <a:t>overfitting</a:t>
            </a:r>
            <a:r>
              <a:rPr lang="ko-KR" altLang="en-US" dirty="0"/>
              <a:t>하기 직전에 학습을 멈추는 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4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지금까지 사용한 </a:t>
            </a:r>
            <a:r>
              <a:rPr lang="en-US" altLang="ko-KR" dirty="0"/>
              <a:t>K-NN </a:t>
            </a:r>
            <a:r>
              <a:rPr lang="ko-KR" altLang="en-US" dirty="0"/>
              <a:t>회귀는 직관적이고 단순한 만큼 한계가 있습니다</a:t>
            </a:r>
            <a:r>
              <a:rPr lang="en-US" altLang="ko-KR" dirty="0"/>
              <a:t>. </a:t>
            </a:r>
            <a:r>
              <a:rPr lang="ko-KR" altLang="en-US" dirty="0"/>
              <a:t>새로운 데이터에 인접한 이웃으로 예측하는 만큼</a:t>
            </a:r>
            <a:r>
              <a:rPr lang="en-US" altLang="ko-KR" dirty="0"/>
              <a:t>, </a:t>
            </a:r>
            <a:r>
              <a:rPr lang="ko-KR" altLang="en-US" dirty="0"/>
              <a:t>기존 데이터셋과 새로운 샘플의 차이가 크다면 제대로 된 예측이 불가능하다는 점입니다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K-NN </a:t>
            </a:r>
            <a:r>
              <a:rPr lang="ko-KR" altLang="en-US" dirty="0"/>
              <a:t>알고리즘이 모델을 </a:t>
            </a:r>
            <a:r>
              <a:rPr lang="ko-KR" altLang="en-US" dirty="0" err="1"/>
              <a:t>일반화하는게</a:t>
            </a:r>
            <a:r>
              <a:rPr lang="ko-KR" altLang="en-US" dirty="0"/>
              <a:t> 아니라 데이터셋을 외우기에 발생하는 한계점입니다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11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회귀 문제를 푸는데 있어 가장 큰 목적은 실제 데이터를 바탕으로 모델을 생성하여 값을 예측하는 것입니다</a:t>
            </a:r>
            <a:r>
              <a:rPr lang="en-US" altLang="ko-KR" dirty="0"/>
              <a:t>. </a:t>
            </a:r>
            <a:r>
              <a:rPr lang="ko-KR" altLang="en-US" dirty="0"/>
              <a:t>이 때 우리가 찾아낼 수 있는 가장 직관적이고 간단한 모델은 선입니다</a:t>
            </a:r>
            <a:r>
              <a:rPr lang="en-US" altLang="ko-KR" dirty="0"/>
              <a:t>. </a:t>
            </a:r>
            <a:r>
              <a:rPr lang="ko-KR" altLang="en-US" dirty="0"/>
              <a:t>그래서 데이터를 놓고 그걸 가장 잘 설명할 수 있는 선을 찾는 분석 방법을 선형 회귀 분석이라 부릅니다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F277D-F9D0-4516-9F85-559D4927E07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61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labbit.tistory.com/54" TargetMode="External"/><Relationship Id="rId7" Type="http://schemas.openxmlformats.org/officeDocument/2006/relationships/hyperlink" Target="https://steadiness-193.tistory.com/262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ungkee-book.tistory.com/6" TargetMode="External"/><Relationship Id="rId5" Type="http://schemas.openxmlformats.org/officeDocument/2006/relationships/hyperlink" Target="https://mazdah.tistory.com/845#recentEntries" TargetMode="External"/><Relationship Id="rId4" Type="http://schemas.openxmlformats.org/officeDocument/2006/relationships/hyperlink" Target="https://hleecaster.com/ml-knn-concep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10645" y="2875002"/>
            <a:ext cx="3722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Chapter3</a:t>
            </a:r>
          </a:p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Review</a:t>
            </a:r>
            <a:endParaRPr lang="ko-KR" altLang="en-US" sz="5400" b="1" dirty="0">
              <a:solidFill>
                <a:srgbClr val="F8F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4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2.1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6D783-708D-5843-788D-EA92F982DC15}"/>
              </a:ext>
            </a:extLst>
          </p:cNvPr>
          <p:cNvSpPr txBox="1"/>
          <p:nvPr/>
        </p:nvSpPr>
        <p:spPr>
          <a:xfrm>
            <a:off x="600734" y="1447153"/>
            <a:ext cx="79554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accent2"/>
                </a:solidFill>
              </a:rPr>
              <a:t>Overfitting&amp;Underfitting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training dataset</a:t>
            </a:r>
            <a:r>
              <a:rPr lang="ko-KR" altLang="en-US" sz="2400" b="1" dirty="0">
                <a:solidFill>
                  <a:schemeClr val="accent2"/>
                </a:solidFill>
              </a:rPr>
              <a:t>과 </a:t>
            </a:r>
            <a:r>
              <a:rPr lang="en-US" altLang="ko-KR" sz="2400" b="1" dirty="0">
                <a:solidFill>
                  <a:schemeClr val="accent2"/>
                </a:solidFill>
              </a:rPr>
              <a:t>test dataset</a:t>
            </a:r>
            <a:r>
              <a:rPr lang="ko-KR" altLang="en-US" sz="2400" b="1" dirty="0">
                <a:solidFill>
                  <a:schemeClr val="accent2"/>
                </a:solidFill>
              </a:rPr>
              <a:t>은 대부분의 경우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조금씩 다른 경향을 보임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training </a:t>
            </a:r>
            <a:r>
              <a:rPr lang="en-US" altLang="ko-KR" sz="2400" b="1" dirty="0" err="1">
                <a:solidFill>
                  <a:schemeClr val="accent2"/>
                </a:solidFill>
              </a:rPr>
              <a:t>datset</a:t>
            </a:r>
            <a:r>
              <a:rPr lang="ko-KR" altLang="en-US" sz="2400" b="1" dirty="0">
                <a:solidFill>
                  <a:schemeClr val="accent2"/>
                </a:solidFill>
              </a:rPr>
              <a:t>에 덜 </a:t>
            </a:r>
            <a:r>
              <a:rPr lang="en-US" altLang="ko-KR" sz="2400" b="1" dirty="0">
                <a:solidFill>
                  <a:schemeClr val="accent2"/>
                </a:solidFill>
              </a:rPr>
              <a:t>fitting</a:t>
            </a:r>
            <a:r>
              <a:rPr lang="ko-KR" altLang="en-US" sz="2400" b="1" dirty="0">
                <a:solidFill>
                  <a:schemeClr val="accent2"/>
                </a:solidFill>
              </a:rPr>
              <a:t>된 모델이 더 효율적일 수 있음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6A5E4D-1697-0D64-42C6-6A16F7402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14" y="3144415"/>
            <a:ext cx="3712372" cy="308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11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2660542" y="4869429"/>
            <a:ext cx="382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Linear Regression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4072983" y="4510638"/>
            <a:ext cx="9701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3980819" y="1549990"/>
            <a:ext cx="1154483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925" b="1" dirty="0">
                <a:solidFill>
                  <a:schemeClr val="accent2"/>
                </a:solidFill>
              </a:rPr>
              <a:t>3</a:t>
            </a:r>
            <a:endParaRPr lang="ko-KR" altLang="en-US" sz="14925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0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872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3.1  </a:t>
            </a:r>
            <a:r>
              <a:rPr lang="en-US" altLang="ko-KR" sz="2400" b="1" dirty="0" err="1">
                <a:solidFill>
                  <a:schemeClr val="accent1"/>
                </a:solidFill>
              </a:rPr>
              <a:t>BackGround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15141-9BE6-9DFA-8DC1-CFE690F6099A}"/>
              </a:ext>
            </a:extLst>
          </p:cNvPr>
          <p:cNvSpPr txBox="1"/>
          <p:nvPr/>
        </p:nvSpPr>
        <p:spPr>
          <a:xfrm>
            <a:off x="600734" y="1382776"/>
            <a:ext cx="82537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K-NN</a:t>
            </a:r>
            <a:r>
              <a:rPr lang="ko-KR" altLang="en-US" sz="2800" b="1" dirty="0">
                <a:solidFill>
                  <a:schemeClr val="accent2"/>
                </a:solidFill>
              </a:rPr>
              <a:t>의 한계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새로운 샘플이 훈련 세트의 범위를 벗어나면 정확한 값을 예측할 수 없음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B5C62A-B1F1-03CB-7672-A0D6A75FB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2644660"/>
            <a:ext cx="49339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3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15141-9BE6-9DFA-8DC1-CFE690F6099A}"/>
              </a:ext>
            </a:extLst>
          </p:cNvPr>
          <p:cNvSpPr txBox="1"/>
          <p:nvPr/>
        </p:nvSpPr>
        <p:spPr>
          <a:xfrm>
            <a:off x="600734" y="1106600"/>
            <a:ext cx="82537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Linear Regression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가장 직관적이고 간단한 모델인 선을 이용하여 실제 데이터에서 값을 예측하는 분석 방법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4098" name="Picture 2" descr="선형 회귀">
            <a:extLst>
              <a:ext uri="{FF2B5EF4-FFF2-40B4-BE49-F238E27FC236}">
                <a16:creationId xmlns:a16="http://schemas.microsoft.com/office/drawing/2014/main" id="{63786EA2-EC1D-C73B-22F4-9B32040AD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07" y="2501064"/>
            <a:ext cx="4982185" cy="390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02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003FAB1-3B83-E970-897B-F5E0920FB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34" y="1987187"/>
            <a:ext cx="5764106" cy="422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A9ED16-3039-C66E-E335-2462C386736B}"/>
                  </a:ext>
                </a:extLst>
              </p:cNvPr>
              <p:cNvSpPr txBox="1"/>
              <p:nvPr/>
            </p:nvSpPr>
            <p:spPr>
              <a:xfrm>
                <a:off x="3519724" y="1301617"/>
                <a:ext cx="24157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A9ED16-3039-C66E-E335-2462C3867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724" y="1301617"/>
                <a:ext cx="241572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6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3.1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15141-9BE6-9DFA-8DC1-CFE690F6099A}"/>
              </a:ext>
            </a:extLst>
          </p:cNvPr>
          <p:cNvSpPr txBox="1"/>
          <p:nvPr/>
        </p:nvSpPr>
        <p:spPr>
          <a:xfrm>
            <a:off x="600734" y="1106600"/>
            <a:ext cx="82537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Polynomial Regression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Linear Regression</a:t>
            </a:r>
            <a:r>
              <a:rPr lang="ko-KR" altLang="en-US" sz="2400" b="1" dirty="0">
                <a:solidFill>
                  <a:schemeClr val="accent2"/>
                </a:solidFill>
              </a:rPr>
              <a:t>에서 나아가 차수가 </a:t>
            </a:r>
            <a:r>
              <a:rPr lang="en-US" altLang="ko-KR" sz="2400" b="1" dirty="0">
                <a:solidFill>
                  <a:schemeClr val="accent2"/>
                </a:solidFill>
              </a:rPr>
              <a:t>2</a:t>
            </a:r>
            <a:r>
              <a:rPr lang="ko-KR" altLang="en-US" sz="2400" b="1" dirty="0">
                <a:solidFill>
                  <a:schemeClr val="accent2"/>
                </a:solidFill>
              </a:rPr>
              <a:t>차 이상이 되는 방정식을 사용하는 분석 방법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82E152E-7B3F-CC11-519D-912CC3C1E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05" y="2523611"/>
            <a:ext cx="5532189" cy="42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47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2140011" y="4869429"/>
            <a:ext cx="486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Parameter &amp; Feature Engineering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4072983" y="4510638"/>
            <a:ext cx="9701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3980819" y="1549990"/>
            <a:ext cx="1154483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925" b="1" dirty="0">
                <a:solidFill>
                  <a:schemeClr val="accent2"/>
                </a:solidFill>
              </a:rPr>
              <a:t>4</a:t>
            </a:r>
            <a:endParaRPr lang="ko-KR" altLang="en-US" sz="14925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48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285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4.1  Feature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15141-9BE6-9DFA-8DC1-CFE690F6099A}"/>
              </a:ext>
            </a:extLst>
          </p:cNvPr>
          <p:cNvSpPr txBox="1"/>
          <p:nvPr/>
        </p:nvSpPr>
        <p:spPr>
          <a:xfrm>
            <a:off x="600734" y="802050"/>
            <a:ext cx="82537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Feature(</a:t>
            </a:r>
            <a:r>
              <a:rPr lang="ko-KR" altLang="en-US" sz="2800" b="1" dirty="0">
                <a:solidFill>
                  <a:schemeClr val="accent2"/>
                </a:solidFill>
              </a:rPr>
              <a:t>특성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데이터의 관찰 가능한 속성 또는 입력 변수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800" b="1" dirty="0">
                <a:solidFill>
                  <a:schemeClr val="accent2"/>
                </a:solidFill>
              </a:rPr>
              <a:t>Model(</a:t>
            </a:r>
            <a:r>
              <a:rPr lang="ko-KR" altLang="en-US" sz="2800" b="1" dirty="0">
                <a:solidFill>
                  <a:schemeClr val="accent2"/>
                </a:solidFill>
              </a:rPr>
              <a:t>모델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특성 간의 관계를 정의한 수식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800" b="1" dirty="0">
                <a:solidFill>
                  <a:schemeClr val="accent2"/>
                </a:solidFill>
              </a:rPr>
              <a:t>Training(</a:t>
            </a:r>
            <a:r>
              <a:rPr lang="ko-KR" altLang="en-US" sz="2800" b="1" dirty="0">
                <a:solidFill>
                  <a:schemeClr val="accent2"/>
                </a:solidFill>
              </a:rPr>
              <a:t>학습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Model</a:t>
            </a:r>
            <a:r>
              <a:rPr lang="ko-KR" altLang="en-US" sz="2400" b="1" dirty="0">
                <a:solidFill>
                  <a:schemeClr val="accent2"/>
                </a:solidFill>
              </a:rPr>
              <a:t>을 만들거나 배우는 것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머신러닝 용어(Machine Learning Glossary)">
            <a:extLst>
              <a:ext uri="{FF2B5EF4-FFF2-40B4-BE49-F238E27FC236}">
                <a16:creationId xmlns:a16="http://schemas.microsoft.com/office/drawing/2014/main" id="{0C817214-A059-7F6E-5767-7B696FCF6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637" y="3300635"/>
            <a:ext cx="5775900" cy="33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40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64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4.1  Parameter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15141-9BE6-9DFA-8DC1-CFE690F6099A}"/>
              </a:ext>
            </a:extLst>
          </p:cNvPr>
          <p:cNvSpPr txBox="1"/>
          <p:nvPr/>
        </p:nvSpPr>
        <p:spPr>
          <a:xfrm>
            <a:off x="600734" y="1226295"/>
            <a:ext cx="8253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Parameter(</a:t>
            </a:r>
            <a:r>
              <a:rPr lang="ko-KR" altLang="en-US" sz="2800" b="1" dirty="0">
                <a:solidFill>
                  <a:schemeClr val="accent2"/>
                </a:solidFill>
              </a:rPr>
              <a:t>가중치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학습 과정에서 조정되는 변수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각각의 특성에 대해 중요도나 영향력을 나타내는 값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초기에 임의의 가중치로 시작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430867-35B0-D046-9983-E95F0435B6CF}"/>
                  </a:ext>
                </a:extLst>
              </p:cNvPr>
              <p:cNvSpPr txBox="1"/>
              <p:nvPr/>
            </p:nvSpPr>
            <p:spPr>
              <a:xfrm>
                <a:off x="3519724" y="3569603"/>
                <a:ext cx="24157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430867-35B0-D046-9983-E95F0435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724" y="3569603"/>
                <a:ext cx="24157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C13873-AFDB-39A4-4650-5611643ADBBA}"/>
              </a:ext>
            </a:extLst>
          </p:cNvPr>
          <p:cNvSpPr txBox="1"/>
          <p:nvPr/>
        </p:nvSpPr>
        <p:spPr>
          <a:xfrm>
            <a:off x="600734" y="4000490"/>
            <a:ext cx="825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- 1</a:t>
            </a:r>
            <a:r>
              <a:rPr lang="ko-KR" altLang="en-US" sz="2400" b="1" dirty="0">
                <a:solidFill>
                  <a:schemeClr val="accent2"/>
                </a:solidFill>
              </a:rPr>
              <a:t>차 함수의 경우 </a:t>
            </a:r>
            <a:r>
              <a:rPr lang="en-US" altLang="ko-KR" sz="2400" b="1" dirty="0">
                <a:solidFill>
                  <a:schemeClr val="accent2"/>
                </a:solidFill>
              </a:rPr>
              <a:t>x</a:t>
            </a:r>
            <a:r>
              <a:rPr lang="ko-KR" altLang="en-US" sz="2400" b="1" dirty="0">
                <a:solidFill>
                  <a:schemeClr val="accent2"/>
                </a:solidFill>
              </a:rPr>
              <a:t>는 특성</a:t>
            </a:r>
            <a:r>
              <a:rPr lang="en-US" altLang="ko-KR" sz="2400" b="1" dirty="0">
                <a:solidFill>
                  <a:schemeClr val="accent2"/>
                </a:solidFill>
              </a:rPr>
              <a:t>, w</a:t>
            </a:r>
            <a:r>
              <a:rPr lang="ko-KR" altLang="en-US" sz="2400" b="1" dirty="0">
                <a:solidFill>
                  <a:schemeClr val="accent2"/>
                </a:solidFill>
              </a:rPr>
              <a:t>와 </a:t>
            </a:r>
            <a:r>
              <a:rPr lang="en-US" altLang="ko-KR" sz="2400" b="1" dirty="0">
                <a:solidFill>
                  <a:schemeClr val="accent2"/>
                </a:solidFill>
              </a:rPr>
              <a:t>b</a:t>
            </a:r>
            <a:r>
              <a:rPr lang="ko-KR" altLang="en-US" sz="2400" b="1" dirty="0">
                <a:solidFill>
                  <a:schemeClr val="accent2"/>
                </a:solidFill>
              </a:rPr>
              <a:t>는 가중치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가중치를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조절함으로서</a:t>
            </a:r>
            <a:r>
              <a:rPr lang="ko-KR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</a:rPr>
              <a:t>x</a:t>
            </a:r>
            <a:r>
              <a:rPr lang="ko-KR" altLang="en-US" sz="2400" b="1" dirty="0">
                <a:solidFill>
                  <a:schemeClr val="accent2"/>
                </a:solidFill>
              </a:rPr>
              <a:t>의 영향력을 조정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477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3862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4.3  Feature Engineering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15141-9BE6-9DFA-8DC1-CFE690F6099A}"/>
              </a:ext>
            </a:extLst>
          </p:cNvPr>
          <p:cNvSpPr txBox="1"/>
          <p:nvPr/>
        </p:nvSpPr>
        <p:spPr>
          <a:xfrm>
            <a:off x="600734" y="802050"/>
            <a:ext cx="8253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Feature Engineering(</a:t>
            </a:r>
            <a:r>
              <a:rPr lang="ko-KR" altLang="en-US" sz="2800" b="1" dirty="0">
                <a:solidFill>
                  <a:schemeClr val="accent2"/>
                </a:solidFill>
              </a:rPr>
              <a:t>특성 공학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모델 성능 향상을 위해 데이터로부터 유용한 특성을 생성하거나 선택하는 과정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다양한 방법과 기법으로 수행될 수 있음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080D4-D8E0-F942-2995-7C30A01E5AD1}"/>
              </a:ext>
            </a:extLst>
          </p:cNvPr>
          <p:cNvSpPr txBox="1"/>
          <p:nvPr/>
        </p:nvSpPr>
        <p:spPr>
          <a:xfrm>
            <a:off x="600734" y="2793519"/>
            <a:ext cx="82537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1. Feature</a:t>
            </a:r>
            <a:r>
              <a:rPr lang="ko-KR" altLang="en-US" sz="2800" b="1" dirty="0">
                <a:solidFill>
                  <a:schemeClr val="accent2"/>
                </a:solidFill>
              </a:rPr>
              <a:t> </a:t>
            </a:r>
            <a:r>
              <a:rPr lang="en-US" altLang="ko-KR" sz="2800" b="1" dirty="0">
                <a:solidFill>
                  <a:schemeClr val="accent2"/>
                </a:solidFill>
              </a:rPr>
              <a:t>Extraction(</a:t>
            </a:r>
            <a:r>
              <a:rPr lang="ko-KR" altLang="en-US" sz="2800" b="1" dirty="0">
                <a:solidFill>
                  <a:schemeClr val="accent2"/>
                </a:solidFill>
              </a:rPr>
              <a:t>특성 추출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원본 데이터로부터 유용한 정보를 추출하여 새로운 특성을 생성하는 과정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이미지 데이터에서 추출할 수 있는 픽셀 값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텍스쳐</a:t>
            </a:r>
            <a:r>
              <a:rPr lang="ko-KR" altLang="en-US" sz="2400" b="1" dirty="0">
                <a:solidFill>
                  <a:schemeClr val="accent2"/>
                </a:solidFill>
              </a:rPr>
              <a:t> 등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800" b="1" dirty="0">
                <a:solidFill>
                  <a:schemeClr val="accent2"/>
                </a:solidFill>
              </a:rPr>
              <a:t>2. Feature Transformation(</a:t>
            </a:r>
            <a:r>
              <a:rPr lang="ko-KR" altLang="en-US" sz="2800" b="1" dirty="0">
                <a:solidFill>
                  <a:schemeClr val="accent2"/>
                </a:solidFill>
              </a:rPr>
              <a:t>특성 변환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기존의 특성을 변환하여 새로운 특성을 생성하는 과정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기존의 수치형 특성을 변환하거나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범주형 특성을 원</a:t>
            </a:r>
            <a:r>
              <a:rPr lang="en-US" altLang="ko-KR" sz="2400" b="1" dirty="0">
                <a:solidFill>
                  <a:schemeClr val="accent2"/>
                </a:solidFill>
              </a:rPr>
              <a:t>-</a:t>
            </a:r>
            <a:r>
              <a:rPr lang="ko-KR" altLang="en-US" sz="2400" b="1" dirty="0">
                <a:solidFill>
                  <a:schemeClr val="accent2"/>
                </a:solidFill>
              </a:rPr>
              <a:t>핫 인코딩으로 변환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3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1266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6B750-E292-1DD0-D8D3-33377C77AB3B}"/>
              </a:ext>
            </a:extLst>
          </p:cNvPr>
          <p:cNvSpPr txBox="1"/>
          <p:nvPr/>
        </p:nvSpPr>
        <p:spPr>
          <a:xfrm>
            <a:off x="267629" y="498140"/>
            <a:ext cx="66054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 dirty="0">
                <a:solidFill>
                  <a:srgbClr val="F8F8F6"/>
                </a:solidFill>
              </a:rPr>
              <a:t>&gt;&gt; Table of 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BE859-E5F0-69D6-CC56-25B98C120EF6}"/>
              </a:ext>
            </a:extLst>
          </p:cNvPr>
          <p:cNvSpPr txBox="1"/>
          <p:nvPr/>
        </p:nvSpPr>
        <p:spPr>
          <a:xfrm>
            <a:off x="1567196" y="1517835"/>
            <a:ext cx="105936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1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CD7A3-E8A2-373B-5C9F-C1B1EDB5DFB8}"/>
              </a:ext>
            </a:extLst>
          </p:cNvPr>
          <p:cNvSpPr txBox="1"/>
          <p:nvPr/>
        </p:nvSpPr>
        <p:spPr>
          <a:xfrm>
            <a:off x="3035441" y="1610168"/>
            <a:ext cx="401850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K-NN Regression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DD590-1BA5-8968-D999-9E72D38B8CDA}"/>
              </a:ext>
            </a:extLst>
          </p:cNvPr>
          <p:cNvSpPr txBox="1"/>
          <p:nvPr/>
        </p:nvSpPr>
        <p:spPr>
          <a:xfrm>
            <a:off x="1567196" y="2595059"/>
            <a:ext cx="105936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2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E892B5-9DB9-9982-D1DF-48F1860A4F43}"/>
              </a:ext>
            </a:extLst>
          </p:cNvPr>
          <p:cNvSpPr txBox="1"/>
          <p:nvPr/>
        </p:nvSpPr>
        <p:spPr>
          <a:xfrm>
            <a:off x="3035440" y="2687392"/>
            <a:ext cx="4407239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Overfitting &amp; Underfitting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9CF4D4-6D5E-F92D-A8EE-EBAAD90513A5}"/>
              </a:ext>
            </a:extLst>
          </p:cNvPr>
          <p:cNvSpPr txBox="1"/>
          <p:nvPr/>
        </p:nvSpPr>
        <p:spPr>
          <a:xfrm>
            <a:off x="1567196" y="3672282"/>
            <a:ext cx="105936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3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19836-C7F2-955C-EE98-745ABC50D04B}"/>
              </a:ext>
            </a:extLst>
          </p:cNvPr>
          <p:cNvSpPr txBox="1"/>
          <p:nvPr/>
        </p:nvSpPr>
        <p:spPr>
          <a:xfrm>
            <a:off x="3035441" y="3764615"/>
            <a:ext cx="474748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Linear Regression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F83A5C-2CB0-220D-A2C1-777B7E2D309A}"/>
              </a:ext>
            </a:extLst>
          </p:cNvPr>
          <p:cNvCxnSpPr>
            <a:cxnSpLocks/>
          </p:cNvCxnSpPr>
          <p:nvPr/>
        </p:nvCxnSpPr>
        <p:spPr>
          <a:xfrm>
            <a:off x="267629" y="323385"/>
            <a:ext cx="8876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67AA425-7140-7A94-3C35-9114730E0BB6}"/>
              </a:ext>
            </a:extLst>
          </p:cNvPr>
          <p:cNvSpPr txBox="1"/>
          <p:nvPr/>
        </p:nvSpPr>
        <p:spPr>
          <a:xfrm>
            <a:off x="1567195" y="4749505"/>
            <a:ext cx="105936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4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48CB4-CCA7-9E5A-D816-06704A94EC0C}"/>
              </a:ext>
            </a:extLst>
          </p:cNvPr>
          <p:cNvSpPr txBox="1"/>
          <p:nvPr/>
        </p:nvSpPr>
        <p:spPr>
          <a:xfrm>
            <a:off x="3035439" y="4841838"/>
            <a:ext cx="50603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Parameter &amp; Feature Engineering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52456-9E57-D435-93F5-6AF637BBCE0E}"/>
              </a:ext>
            </a:extLst>
          </p:cNvPr>
          <p:cNvSpPr txBox="1"/>
          <p:nvPr/>
        </p:nvSpPr>
        <p:spPr>
          <a:xfrm>
            <a:off x="1567195" y="5826729"/>
            <a:ext cx="105936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</a:rPr>
              <a:t>5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B85F9-D910-7C7A-467B-83D19B8DFA52}"/>
              </a:ext>
            </a:extLst>
          </p:cNvPr>
          <p:cNvSpPr txBox="1"/>
          <p:nvPr/>
        </p:nvSpPr>
        <p:spPr>
          <a:xfrm>
            <a:off x="3035439" y="5919062"/>
            <a:ext cx="5060345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Regularization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40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2140011" y="4869429"/>
            <a:ext cx="486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Regularization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4072983" y="4510638"/>
            <a:ext cx="9701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3980819" y="1549990"/>
            <a:ext cx="1154483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925" b="1" dirty="0">
                <a:solidFill>
                  <a:schemeClr val="accent2"/>
                </a:solidFill>
              </a:rPr>
              <a:t>5</a:t>
            </a:r>
            <a:endParaRPr lang="ko-KR" altLang="en-US" sz="14925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8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5.1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15141-9BE6-9DFA-8DC1-CFE690F6099A}"/>
              </a:ext>
            </a:extLst>
          </p:cNvPr>
          <p:cNvSpPr txBox="1"/>
          <p:nvPr/>
        </p:nvSpPr>
        <p:spPr>
          <a:xfrm>
            <a:off x="600734" y="1226295"/>
            <a:ext cx="82537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Regularization(</a:t>
            </a:r>
            <a:r>
              <a:rPr lang="ko-KR" altLang="en-US" sz="2800" b="1" dirty="0">
                <a:solidFill>
                  <a:schemeClr val="accent2"/>
                </a:solidFill>
              </a:rPr>
              <a:t>규제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모델의 가중치 값을 제한하거나 조정하여 과적합을 방지하는 기법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D7DD3-E12E-A419-26B0-E02234D4A722}"/>
              </a:ext>
            </a:extLst>
          </p:cNvPr>
          <p:cNvSpPr txBox="1"/>
          <p:nvPr/>
        </p:nvSpPr>
        <p:spPr>
          <a:xfrm>
            <a:off x="600734" y="2913581"/>
            <a:ext cx="82537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Loss </a:t>
            </a:r>
            <a:r>
              <a:rPr lang="en-US" altLang="ko-KR" sz="2800" b="1" dirty="0" err="1">
                <a:solidFill>
                  <a:schemeClr val="accent2"/>
                </a:solidFill>
              </a:rPr>
              <a:t>Fuction</a:t>
            </a:r>
            <a:r>
              <a:rPr lang="en-US" altLang="ko-KR" sz="2800" b="1" dirty="0">
                <a:solidFill>
                  <a:schemeClr val="accent2"/>
                </a:solidFill>
              </a:rPr>
              <a:t> at Linear Regression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선형 회귀 모델에서 실제 데이터와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예측값과의</a:t>
            </a:r>
            <a:r>
              <a:rPr lang="ko-KR" altLang="en-US" sz="2400" b="1" dirty="0">
                <a:solidFill>
                  <a:schemeClr val="accent2"/>
                </a:solidFill>
              </a:rPr>
              <a:t> 차이인 오차를 </a:t>
            </a:r>
            <a:r>
              <a:rPr lang="en-US" altLang="ko-KR" sz="2400" b="1" dirty="0">
                <a:solidFill>
                  <a:schemeClr val="accent2"/>
                </a:solidFill>
              </a:rPr>
              <a:t>MSE(mean</a:t>
            </a:r>
            <a:r>
              <a:rPr lang="ko-KR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</a:rPr>
              <a:t>squared</a:t>
            </a:r>
            <a:r>
              <a:rPr lang="ko-KR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</a:rPr>
              <a:t>error)</a:t>
            </a:r>
            <a:r>
              <a:rPr lang="ko-KR" altLang="en-US" sz="2400" b="1" dirty="0">
                <a:solidFill>
                  <a:schemeClr val="accent2"/>
                </a:solidFill>
              </a:rPr>
              <a:t>로 나타내면 다음과 같음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076ECF-9B3D-CD44-75F0-DE38F1FC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4175465"/>
            <a:ext cx="3838575" cy="1047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5AF469-825B-87AD-257C-20C75C11C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02" y="5223215"/>
            <a:ext cx="7762195" cy="14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21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5.1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15141-9BE6-9DFA-8DC1-CFE690F6099A}"/>
              </a:ext>
            </a:extLst>
          </p:cNvPr>
          <p:cNvSpPr txBox="1"/>
          <p:nvPr/>
        </p:nvSpPr>
        <p:spPr>
          <a:xfrm>
            <a:off x="600734" y="833895"/>
            <a:ext cx="82537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Bias(</a:t>
            </a:r>
            <a:r>
              <a:rPr lang="ko-KR" altLang="en-US" sz="2800" b="1" dirty="0">
                <a:solidFill>
                  <a:schemeClr val="accent2"/>
                </a:solidFill>
              </a:rPr>
              <a:t>편향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추정값들의</a:t>
            </a:r>
            <a:r>
              <a:rPr lang="ko-KR" altLang="en-US" sz="2400" b="1" dirty="0">
                <a:solidFill>
                  <a:schemeClr val="accent2"/>
                </a:solidFill>
              </a:rPr>
              <a:t> 중심이 얼마나 실제 데이터의 중심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ko-KR" altLang="en-US" sz="2400" b="1" dirty="0">
                <a:solidFill>
                  <a:schemeClr val="accent2"/>
                </a:solidFill>
              </a:rPr>
              <a:t>정답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  <a:r>
              <a:rPr lang="ko-KR" altLang="en-US" sz="2400" b="1" dirty="0">
                <a:solidFill>
                  <a:schemeClr val="accent2"/>
                </a:solidFill>
              </a:rPr>
              <a:t>과 떨어져 있는가를 의미하는 것</a:t>
            </a:r>
            <a:r>
              <a:rPr lang="en-US" altLang="ko-KR" sz="2400" b="1" dirty="0">
                <a:solidFill>
                  <a:schemeClr val="accent2"/>
                </a:solidFill>
              </a:rPr>
              <a:t> -&gt; </a:t>
            </a:r>
            <a:r>
              <a:rPr lang="ko-KR" altLang="en-US" sz="2400" b="1" dirty="0">
                <a:solidFill>
                  <a:schemeClr val="accent2"/>
                </a:solidFill>
              </a:rPr>
              <a:t>과소적합 관련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6AEF576-B3DB-A152-8C6E-87C78E6460F7}"/>
              </a:ext>
            </a:extLst>
          </p:cNvPr>
          <p:cNvGrpSpPr/>
          <p:nvPr/>
        </p:nvGrpSpPr>
        <p:grpSpPr>
          <a:xfrm>
            <a:off x="1275360" y="3212752"/>
            <a:ext cx="6593280" cy="1375706"/>
            <a:chOff x="989919" y="3090862"/>
            <a:chExt cx="5514975" cy="114928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CAF4030-FDF0-0357-3F87-BA9C7383D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919" y="3090862"/>
              <a:ext cx="1743075" cy="67627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3341D19-F2E3-A68E-E545-2060C4470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2994" y="3201921"/>
              <a:ext cx="3228975" cy="10382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23A1535-1CE3-37F4-606A-745652BF0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969" y="3238499"/>
              <a:ext cx="542925" cy="3810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38E3452-E574-78D2-F7FA-8C4F58A33464}"/>
              </a:ext>
            </a:extLst>
          </p:cNvPr>
          <p:cNvSpPr txBox="1"/>
          <p:nvPr/>
        </p:nvSpPr>
        <p:spPr>
          <a:xfrm>
            <a:off x="600734" y="2095779"/>
            <a:ext cx="82537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Variance(</a:t>
            </a:r>
            <a:r>
              <a:rPr lang="ko-KR" altLang="en-US" sz="2800" b="1" dirty="0">
                <a:solidFill>
                  <a:schemeClr val="accent2"/>
                </a:solidFill>
              </a:rPr>
              <a:t>분산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추정한 결과들이 그 결과들의 평균과 비교했을 때 얼마나 퍼져 있는가 </a:t>
            </a:r>
            <a:r>
              <a:rPr lang="en-US" altLang="ko-KR" sz="2400" b="1" dirty="0">
                <a:solidFill>
                  <a:schemeClr val="accent2"/>
                </a:solidFill>
              </a:rPr>
              <a:t>-&gt; </a:t>
            </a:r>
            <a:r>
              <a:rPr lang="ko-KR" altLang="en-US" sz="2400" b="1" dirty="0">
                <a:solidFill>
                  <a:schemeClr val="accent2"/>
                </a:solidFill>
              </a:rPr>
              <a:t>과대적합 관련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34F1C2E-D969-4444-B20F-AB406521D1D4}"/>
              </a:ext>
            </a:extLst>
          </p:cNvPr>
          <p:cNvCxnSpPr/>
          <p:nvPr/>
        </p:nvCxnSpPr>
        <p:spPr>
          <a:xfrm>
            <a:off x="5229014" y="3558199"/>
            <a:ext cx="0" cy="1486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700B5A10-912E-0A40-30CE-CD47A0A38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562" y="4588458"/>
            <a:ext cx="7232049" cy="22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31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5.1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15141-9BE6-9DFA-8DC1-CFE690F6099A}"/>
              </a:ext>
            </a:extLst>
          </p:cNvPr>
          <p:cNvSpPr txBox="1"/>
          <p:nvPr/>
        </p:nvSpPr>
        <p:spPr>
          <a:xfrm>
            <a:off x="600734" y="1226295"/>
            <a:ext cx="82537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Lasso(least absolute shrinkage and selection operator)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MSE(</a:t>
            </a:r>
            <a:r>
              <a:rPr lang="ko-KR" altLang="en-US" sz="2400" b="1" dirty="0">
                <a:solidFill>
                  <a:schemeClr val="accent2"/>
                </a:solidFill>
              </a:rPr>
              <a:t>손실함수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  <a:r>
              <a:rPr lang="ko-KR" altLang="en-US" sz="2400" b="1" dirty="0">
                <a:solidFill>
                  <a:schemeClr val="accent2"/>
                </a:solidFill>
              </a:rPr>
              <a:t>에 </a:t>
            </a:r>
            <a:r>
              <a:rPr lang="en-US" altLang="ko-KR" sz="2400" b="1" dirty="0">
                <a:solidFill>
                  <a:schemeClr val="accent2"/>
                </a:solidFill>
              </a:rPr>
              <a:t>L1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규제항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ko-KR" altLang="en-US" sz="2400" b="1" dirty="0">
                <a:solidFill>
                  <a:schemeClr val="accent2"/>
                </a:solidFill>
              </a:rPr>
              <a:t>가중치 파라미터의 절댓값을 모두 합한 형태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  <a:r>
              <a:rPr lang="ko-KR" altLang="en-US" sz="2400" b="1" dirty="0">
                <a:solidFill>
                  <a:schemeClr val="accent2"/>
                </a:solidFill>
              </a:rPr>
              <a:t>을 더한 것</a:t>
            </a:r>
            <a:endParaRPr lang="en-US" altLang="ko-KR" sz="2800" b="1" dirty="0">
              <a:solidFill>
                <a:schemeClr val="accent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A426A2-8386-0538-6B4E-019159559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4" y="2488179"/>
            <a:ext cx="6381750" cy="80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1211AA-A5DF-DAF6-7D65-AC259E89EDAD}"/>
              </a:ext>
            </a:extLst>
          </p:cNvPr>
          <p:cNvSpPr txBox="1"/>
          <p:nvPr/>
        </p:nvSpPr>
        <p:spPr>
          <a:xfrm>
            <a:off x="600734" y="3750063"/>
            <a:ext cx="82537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Ridge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MSE(</a:t>
            </a:r>
            <a:r>
              <a:rPr lang="ko-KR" altLang="en-US" sz="2400" b="1" dirty="0">
                <a:solidFill>
                  <a:schemeClr val="accent2"/>
                </a:solidFill>
              </a:rPr>
              <a:t>손실함수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  <a:r>
              <a:rPr lang="ko-KR" altLang="en-US" sz="2400" b="1" dirty="0">
                <a:solidFill>
                  <a:schemeClr val="accent2"/>
                </a:solidFill>
              </a:rPr>
              <a:t>에 </a:t>
            </a:r>
            <a:r>
              <a:rPr lang="en-US" altLang="ko-KR" sz="2400" b="1" dirty="0">
                <a:solidFill>
                  <a:schemeClr val="accent2"/>
                </a:solidFill>
              </a:rPr>
              <a:t>L2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규제항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ko-KR" altLang="en-US" sz="2400" b="1" dirty="0">
                <a:solidFill>
                  <a:schemeClr val="accent2"/>
                </a:solidFill>
              </a:rPr>
              <a:t>가중치 파라미터의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제곱값을</a:t>
            </a:r>
            <a:r>
              <a:rPr lang="ko-KR" altLang="en-US" sz="2400" b="1" dirty="0">
                <a:solidFill>
                  <a:schemeClr val="accent2"/>
                </a:solidFill>
              </a:rPr>
              <a:t> 모두 합한 형태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  <a:r>
              <a:rPr lang="ko-KR" altLang="en-US" sz="2400" b="1" dirty="0">
                <a:solidFill>
                  <a:schemeClr val="accent2"/>
                </a:solidFill>
              </a:rPr>
              <a:t>을 더한 것</a:t>
            </a:r>
            <a:endParaRPr lang="en-US" altLang="ko-KR" sz="2800" b="1" dirty="0">
              <a:solidFill>
                <a:schemeClr val="accent2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D383591-4306-1895-6B68-2C037CBBC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34" y="5011947"/>
            <a:ext cx="61150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23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5.1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F9DF62-3E02-3F8B-0116-50255A2C6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49" y="733029"/>
            <a:ext cx="6861702" cy="60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80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5.1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54990B-D120-74D2-94A6-17D0BB640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00" y="726130"/>
            <a:ext cx="6923600" cy="61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80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1266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6B750-E292-1DD0-D8D3-33377C77AB3B}"/>
              </a:ext>
            </a:extLst>
          </p:cNvPr>
          <p:cNvSpPr txBox="1"/>
          <p:nvPr/>
        </p:nvSpPr>
        <p:spPr>
          <a:xfrm>
            <a:off x="267629" y="310244"/>
            <a:ext cx="660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8F8F6"/>
                </a:solidFill>
              </a:rPr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F801B-043A-72B8-7002-DA29C09BCAC7}"/>
              </a:ext>
            </a:extLst>
          </p:cNvPr>
          <p:cNvSpPr txBox="1"/>
          <p:nvPr/>
        </p:nvSpPr>
        <p:spPr>
          <a:xfrm>
            <a:off x="395251" y="1476928"/>
            <a:ext cx="7955437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3"/>
              </a:rPr>
              <a:t>https://datalabbit.tistory.com/54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4"/>
              </a:rPr>
              <a:t>https://velog.io/@jjw9599/machinelearningevaluation</a:t>
            </a: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chemeClr val="accent2"/>
              </a:solidFill>
              <a:hlinkClick r:id="rId4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5"/>
              </a:rPr>
              <a:t>https://mazdah.tistory.com/845#recentEntries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6"/>
              </a:rPr>
              <a:t>https://sungkee-book.tistory.com/6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2"/>
                </a:solidFill>
                <a:hlinkClick r:id="rId7"/>
              </a:rPr>
              <a:t>https://steadiness-193.tistory.com/262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046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10645" y="2875002"/>
            <a:ext cx="3722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rgbClr val="F8F8F6"/>
                </a:solidFill>
              </a:rPr>
              <a:t>you</a:t>
            </a:r>
            <a:endParaRPr lang="ko-KR" altLang="en-US" sz="5400" b="1" dirty="0">
              <a:solidFill>
                <a:srgbClr val="F8F8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2660542" y="4869429"/>
            <a:ext cx="382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K-NN Regression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4072983" y="4510638"/>
            <a:ext cx="9701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3980819" y="1549990"/>
            <a:ext cx="1154483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925" b="1" dirty="0">
                <a:solidFill>
                  <a:schemeClr val="accent2"/>
                </a:solidFill>
              </a:rPr>
              <a:t>1</a:t>
            </a:r>
            <a:endParaRPr lang="ko-KR" altLang="en-US" sz="14925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92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9865A-701A-4FBA-C636-D499DF2EB4C1}"/>
              </a:ext>
            </a:extLst>
          </p:cNvPr>
          <p:cNvSpPr txBox="1"/>
          <p:nvPr/>
        </p:nvSpPr>
        <p:spPr>
          <a:xfrm>
            <a:off x="600734" y="995462"/>
            <a:ext cx="79554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Regression(</a:t>
            </a:r>
            <a:r>
              <a:rPr lang="ko-KR" altLang="en-US" sz="2800" b="1" dirty="0">
                <a:solidFill>
                  <a:schemeClr val="accent2"/>
                </a:solidFill>
              </a:rPr>
              <a:t>회귀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데이터에 가장 가까운 </a:t>
            </a:r>
            <a:r>
              <a:rPr lang="en-US" altLang="ko-KR" sz="2400" b="1" dirty="0">
                <a:solidFill>
                  <a:schemeClr val="accent2"/>
                </a:solidFill>
              </a:rPr>
              <a:t>k</a:t>
            </a:r>
            <a:r>
              <a:rPr lang="ko-KR" altLang="en-US" sz="2400" b="1" dirty="0">
                <a:solidFill>
                  <a:schemeClr val="accent2"/>
                </a:solidFill>
              </a:rPr>
              <a:t>개의 수치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ko-KR" altLang="en-US" sz="2400" b="1" dirty="0">
                <a:solidFill>
                  <a:schemeClr val="accent2"/>
                </a:solidFill>
              </a:rPr>
              <a:t>샘플</a:t>
            </a:r>
            <a:r>
              <a:rPr lang="en-US" altLang="ko-KR" sz="2400" b="1" dirty="0">
                <a:solidFill>
                  <a:schemeClr val="accent2"/>
                </a:solidFill>
              </a:rPr>
              <a:t>)</a:t>
            </a:r>
            <a:r>
              <a:rPr lang="ko-KR" altLang="en-US" sz="2400" b="1" dirty="0">
                <a:solidFill>
                  <a:schemeClr val="accent2"/>
                </a:solidFill>
              </a:rPr>
              <a:t>들을 선택하고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이 수치들의 평균을 구하여 새로운 데이터의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타깃값</a:t>
            </a:r>
            <a:r>
              <a:rPr lang="ko-KR" altLang="en-US" sz="2400" b="1" dirty="0">
                <a:solidFill>
                  <a:schemeClr val="accent2"/>
                </a:solidFill>
              </a:rPr>
              <a:t> 예측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97094-0F07-D9DC-FCA9-830D927F34FB}"/>
              </a:ext>
            </a:extLst>
          </p:cNvPr>
          <p:cNvSpPr txBox="1"/>
          <p:nvPr/>
        </p:nvSpPr>
        <p:spPr>
          <a:xfrm>
            <a:off x="600732" y="5601043"/>
            <a:ext cx="84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회귀는 예측하고자 하는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타겟값이</a:t>
            </a:r>
            <a:r>
              <a:rPr lang="ko-KR" altLang="en-US" sz="2400" b="1" dirty="0">
                <a:solidFill>
                  <a:schemeClr val="accent2"/>
                </a:solidFill>
              </a:rPr>
              <a:t> 실수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즉 숫자인 경우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FD17D2-4F27-85D9-CB79-56859B68D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16" y="2414641"/>
            <a:ext cx="6746967" cy="30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4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3967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1.2  Performance metrics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09A00-431C-AC40-F01F-B48862CD1945}"/>
              </a:ext>
            </a:extLst>
          </p:cNvPr>
          <p:cNvSpPr txBox="1"/>
          <p:nvPr/>
        </p:nvSpPr>
        <p:spPr>
          <a:xfrm>
            <a:off x="600734" y="995462"/>
            <a:ext cx="79554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1. R^2(</a:t>
            </a:r>
            <a:r>
              <a:rPr lang="ko-KR" altLang="en-US" sz="2800" b="1" dirty="0">
                <a:solidFill>
                  <a:schemeClr val="accent2"/>
                </a:solidFill>
              </a:rPr>
              <a:t>결정 계수</a:t>
            </a:r>
            <a:r>
              <a:rPr lang="en-US" altLang="ko-KR" sz="2800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모형의 적합도를 평가하는 지표</a:t>
            </a:r>
            <a:r>
              <a:rPr lang="en-US" altLang="ko-KR" sz="2400" b="1" dirty="0">
                <a:solidFill>
                  <a:schemeClr val="accent2"/>
                </a:solidFill>
              </a:rPr>
              <a:t>. </a:t>
            </a:r>
            <a:r>
              <a:rPr lang="ko-KR" altLang="en-US" sz="2400" b="1" dirty="0">
                <a:solidFill>
                  <a:schemeClr val="accent2"/>
                </a:solidFill>
              </a:rPr>
              <a:t>설명 변수로 설명할 수 있는 반응 변수의 비율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B87EC8-0D57-2F18-217C-460B9EBAF26E}"/>
                  </a:ext>
                </a:extLst>
              </p:cNvPr>
              <p:cNvSpPr txBox="1"/>
              <p:nvPr/>
            </p:nvSpPr>
            <p:spPr>
              <a:xfrm>
                <a:off x="2626363" y="5372027"/>
                <a:ext cx="4182171" cy="835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타깃값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예측값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타깃값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평균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B87EC8-0D57-2F18-217C-460B9EBAF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363" y="5372027"/>
                <a:ext cx="4182171" cy="835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747DC07A-806C-B5B4-2AE7-515390FC8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2464436"/>
            <a:ext cx="8385949" cy="24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0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5932274-EDB3-DFC3-3E0E-494114B37E37}"/>
              </a:ext>
            </a:extLst>
          </p:cNvPr>
          <p:cNvSpPr txBox="1"/>
          <p:nvPr/>
        </p:nvSpPr>
        <p:spPr>
          <a:xfrm>
            <a:off x="523875" y="113822"/>
            <a:ext cx="3967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1.2  Performance metrics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11E3E-36D2-80EC-DC83-861B6FB9509D}"/>
              </a:ext>
            </a:extLst>
          </p:cNvPr>
          <p:cNvSpPr txBox="1"/>
          <p:nvPr/>
        </p:nvSpPr>
        <p:spPr>
          <a:xfrm>
            <a:off x="600734" y="933627"/>
            <a:ext cx="82537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2. Mean</a:t>
            </a:r>
            <a:r>
              <a:rPr lang="ko-KR" altLang="en-US" sz="2800" b="1" dirty="0">
                <a:solidFill>
                  <a:schemeClr val="accent2"/>
                </a:solidFill>
              </a:rPr>
              <a:t> </a:t>
            </a:r>
            <a:r>
              <a:rPr lang="en-US" altLang="ko-KR" sz="2800" b="1" dirty="0">
                <a:solidFill>
                  <a:schemeClr val="accent2"/>
                </a:solidFill>
              </a:rPr>
              <a:t>Absolute</a:t>
            </a:r>
            <a:r>
              <a:rPr lang="ko-KR" altLang="en-US" sz="2800" b="1" dirty="0">
                <a:solidFill>
                  <a:schemeClr val="accent2"/>
                </a:solidFill>
              </a:rPr>
              <a:t> </a:t>
            </a:r>
            <a:r>
              <a:rPr lang="en-US" altLang="ko-KR" sz="2800" b="1" dirty="0">
                <a:solidFill>
                  <a:schemeClr val="accent2"/>
                </a:solidFill>
              </a:rPr>
              <a:t>Error(MAE)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실제값과</a:t>
            </a:r>
            <a:r>
              <a:rPr lang="ko-KR" altLang="en-US" sz="2400" b="1" dirty="0">
                <a:solidFill>
                  <a:schemeClr val="accent2"/>
                </a:solidFill>
              </a:rPr>
              <a:t>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예측값의</a:t>
            </a:r>
            <a:r>
              <a:rPr lang="ko-KR" altLang="en-US" sz="2400" b="1" dirty="0">
                <a:solidFill>
                  <a:schemeClr val="accent2"/>
                </a:solidFill>
              </a:rPr>
              <a:t> 차이에 대한 절대값의 평균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32FDE-6D66-297D-59B8-8F2A01AF234F}"/>
              </a:ext>
            </a:extLst>
          </p:cNvPr>
          <p:cNvSpPr txBox="1"/>
          <p:nvPr/>
        </p:nvSpPr>
        <p:spPr>
          <a:xfrm>
            <a:off x="600734" y="3340113"/>
            <a:ext cx="82537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3. Mean Squared Error(MSE)</a:t>
            </a: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에러</a:t>
            </a:r>
            <a:r>
              <a:rPr lang="en-US" altLang="ko-KR" sz="2400" b="1" dirty="0">
                <a:solidFill>
                  <a:schemeClr val="accent2"/>
                </a:solidFill>
              </a:rPr>
              <a:t>(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실제값</a:t>
            </a:r>
            <a:r>
              <a:rPr lang="en-US" altLang="ko-KR" sz="2400" b="1" dirty="0">
                <a:solidFill>
                  <a:schemeClr val="accent2"/>
                </a:solidFill>
              </a:rPr>
              <a:t>-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예측값</a:t>
            </a:r>
            <a:r>
              <a:rPr lang="en-US" altLang="ko-KR" sz="2400" b="1" dirty="0">
                <a:solidFill>
                  <a:schemeClr val="accent2"/>
                </a:solidFill>
              </a:rPr>
              <a:t>) </a:t>
            </a:r>
            <a:r>
              <a:rPr lang="ko-KR" altLang="en-US" sz="2400" b="1" dirty="0">
                <a:solidFill>
                  <a:schemeClr val="accent2"/>
                </a:solidFill>
              </a:rPr>
              <a:t>제곱의 평균</a:t>
            </a:r>
            <a:r>
              <a:rPr lang="en-US" altLang="ko-KR" sz="2400" b="1" dirty="0">
                <a:solidFill>
                  <a:schemeClr val="accent2"/>
                </a:solidFill>
              </a:rPr>
              <a:t>. </a:t>
            </a:r>
            <a:r>
              <a:rPr lang="ko-KR" altLang="en-US" sz="2400" b="1" dirty="0">
                <a:solidFill>
                  <a:schemeClr val="accent2"/>
                </a:solidFill>
              </a:rPr>
              <a:t>분산과 유사한 공식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5AE51C-4D91-6EC1-4FDD-44AD202B718B}"/>
                  </a:ext>
                </a:extLst>
              </p:cNvPr>
              <p:cNvSpPr txBox="1"/>
              <p:nvPr/>
            </p:nvSpPr>
            <p:spPr>
              <a:xfrm>
                <a:off x="523875" y="1957689"/>
                <a:ext cx="5895340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𝑡𝑎𝑟𝑔𝑒𝑡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5AE51C-4D91-6EC1-4FDD-44AD202B7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1957689"/>
                <a:ext cx="5895340" cy="121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243CAD-49D0-A25E-061B-ED0D135ECA89}"/>
                  </a:ext>
                </a:extLst>
              </p:cNvPr>
              <p:cNvSpPr txBox="1"/>
              <p:nvPr/>
            </p:nvSpPr>
            <p:spPr>
              <a:xfrm>
                <a:off x="600734" y="4188494"/>
                <a:ext cx="5895340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𝑡𝑎𝑟𝑔𝑒𝑡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243CAD-49D0-A25E-061B-ED0D135EC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34" y="4188494"/>
                <a:ext cx="5895340" cy="121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08F4295-C61E-5824-5409-86E57482ED16}"/>
              </a:ext>
            </a:extLst>
          </p:cNvPr>
          <p:cNvSpPr txBox="1"/>
          <p:nvPr/>
        </p:nvSpPr>
        <p:spPr>
          <a:xfrm>
            <a:off x="600734" y="5478097"/>
            <a:ext cx="82537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* </a:t>
            </a:r>
            <a:r>
              <a:rPr lang="ko-KR" altLang="en-US" sz="2800" b="1" dirty="0">
                <a:solidFill>
                  <a:schemeClr val="accent2"/>
                </a:solidFill>
              </a:rPr>
              <a:t>회귀에서 </a:t>
            </a:r>
            <a:r>
              <a:rPr lang="en-US" altLang="ko-KR" sz="2800" b="1" dirty="0">
                <a:solidFill>
                  <a:schemeClr val="accent2"/>
                </a:solidFill>
              </a:rPr>
              <a:t>Accuracy</a:t>
            </a:r>
            <a:r>
              <a:rPr lang="ko-KR" altLang="en-US" sz="2800" b="1" dirty="0">
                <a:solidFill>
                  <a:schemeClr val="accent2"/>
                </a:solidFill>
              </a:rPr>
              <a:t>를 사용하지 않는 이유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정확도는</a:t>
            </a:r>
            <a:r>
              <a:rPr lang="en-US" altLang="ko-KR" sz="2400" b="1" dirty="0">
                <a:solidFill>
                  <a:schemeClr val="accent2"/>
                </a:solidFill>
              </a:rPr>
              <a:t> </a:t>
            </a:r>
            <a:r>
              <a:rPr lang="ko-KR" altLang="en-US" sz="2400" b="1" dirty="0">
                <a:solidFill>
                  <a:schemeClr val="accent2"/>
                </a:solidFill>
              </a:rPr>
              <a:t>데이터의 일치 여부를 판단하는 것이라 근사치를 구하는 회귀에는 적합하지 않음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2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2660542" y="4869429"/>
            <a:ext cx="382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Overfitting &amp; Underfitting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4072983" y="4510638"/>
            <a:ext cx="970156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3980819" y="1549990"/>
            <a:ext cx="1154483" cy="2389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925" b="1" dirty="0">
                <a:solidFill>
                  <a:schemeClr val="accent2"/>
                </a:solidFill>
              </a:rPr>
              <a:t>2</a:t>
            </a:r>
            <a:endParaRPr lang="ko-KR" altLang="en-US" sz="14925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4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2.1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66137B-1DAD-2749-2DDD-B230CD9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220735"/>
            <a:ext cx="8466563" cy="229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36D783-708D-5843-788D-EA92F982DC15}"/>
              </a:ext>
            </a:extLst>
          </p:cNvPr>
          <p:cNvSpPr txBox="1"/>
          <p:nvPr/>
        </p:nvSpPr>
        <p:spPr>
          <a:xfrm>
            <a:off x="600734" y="1447153"/>
            <a:ext cx="79554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accent2"/>
                </a:solidFill>
              </a:rPr>
              <a:t>Train&amp;Test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머신 러닝 모델은 </a:t>
            </a:r>
            <a:r>
              <a:rPr lang="en-US" altLang="ko-KR" sz="2400" b="1" dirty="0">
                <a:solidFill>
                  <a:schemeClr val="accent2"/>
                </a:solidFill>
              </a:rPr>
              <a:t>training </a:t>
            </a:r>
            <a:r>
              <a:rPr lang="en-US" altLang="ko-KR" sz="2400" b="1" dirty="0" err="1">
                <a:solidFill>
                  <a:schemeClr val="accent2"/>
                </a:solidFill>
              </a:rPr>
              <a:t>datset</a:t>
            </a:r>
            <a:r>
              <a:rPr lang="ko-KR" altLang="en-US" sz="2400" b="1" dirty="0">
                <a:solidFill>
                  <a:schemeClr val="accent2"/>
                </a:solidFill>
              </a:rPr>
              <a:t>을 이용하여 학습하며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점점 </a:t>
            </a:r>
            <a:r>
              <a:rPr lang="en-US" altLang="ko-KR" sz="2400" b="1" dirty="0">
                <a:solidFill>
                  <a:schemeClr val="accent2"/>
                </a:solidFill>
              </a:rPr>
              <a:t>training dataset</a:t>
            </a:r>
            <a:r>
              <a:rPr lang="ko-KR" altLang="en-US" sz="2400" b="1" dirty="0">
                <a:solidFill>
                  <a:schemeClr val="accent2"/>
                </a:solidFill>
              </a:rPr>
              <a:t>에 </a:t>
            </a:r>
            <a:r>
              <a:rPr lang="en-US" altLang="ko-KR" sz="2400" b="1" dirty="0">
                <a:solidFill>
                  <a:schemeClr val="accent2"/>
                </a:solidFill>
              </a:rPr>
              <a:t>fitting</a:t>
            </a:r>
            <a:r>
              <a:rPr lang="ko-KR" altLang="en-US" sz="2400" b="1" dirty="0" err="1">
                <a:solidFill>
                  <a:schemeClr val="accent2"/>
                </a:solidFill>
              </a:rPr>
              <a:t>되어감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</a:t>
            </a:r>
            <a:r>
              <a:rPr lang="ko-KR" altLang="en-US" sz="2400" b="1" dirty="0">
                <a:solidFill>
                  <a:schemeClr val="accent2"/>
                </a:solidFill>
              </a:rPr>
              <a:t>이러한 학습 결과는 </a:t>
            </a:r>
            <a:r>
              <a:rPr lang="en-US" altLang="ko-KR" sz="2400" b="1" dirty="0">
                <a:solidFill>
                  <a:schemeClr val="accent2"/>
                </a:solidFill>
              </a:rPr>
              <a:t>training dataset</a:t>
            </a:r>
            <a:r>
              <a:rPr lang="ko-KR" altLang="en-US" sz="2400" b="1" dirty="0">
                <a:solidFill>
                  <a:schemeClr val="accent2"/>
                </a:solidFill>
              </a:rPr>
              <a:t>을 그래도 외운 것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0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650808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113822"/>
            <a:ext cx="235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Part 2.1  Concept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6D783-708D-5843-788D-EA92F982DC15}"/>
              </a:ext>
            </a:extLst>
          </p:cNvPr>
          <p:cNvSpPr txBox="1"/>
          <p:nvPr/>
        </p:nvSpPr>
        <p:spPr>
          <a:xfrm>
            <a:off x="600734" y="1447153"/>
            <a:ext cx="79554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accent2"/>
                </a:solidFill>
              </a:rPr>
              <a:t>Train&amp;Test</a:t>
            </a:r>
            <a:endParaRPr lang="en-US" altLang="ko-KR" sz="28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training dataset</a:t>
            </a:r>
            <a:r>
              <a:rPr lang="ko-KR" altLang="en-US" sz="2400" b="1" dirty="0">
                <a:solidFill>
                  <a:schemeClr val="accent2"/>
                </a:solidFill>
              </a:rPr>
              <a:t>과 </a:t>
            </a:r>
            <a:r>
              <a:rPr lang="en-US" altLang="ko-KR" sz="2400" b="1" dirty="0">
                <a:solidFill>
                  <a:schemeClr val="accent2"/>
                </a:solidFill>
              </a:rPr>
              <a:t>test dataset</a:t>
            </a:r>
            <a:r>
              <a:rPr lang="ko-KR" altLang="en-US" sz="2400" b="1" dirty="0">
                <a:solidFill>
                  <a:schemeClr val="accent2"/>
                </a:solidFill>
              </a:rPr>
              <a:t>은 대부분의 경우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조금씩 다른 경향을 보임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- training </a:t>
            </a:r>
            <a:r>
              <a:rPr lang="en-US" altLang="ko-KR" sz="2400" b="1" dirty="0" err="1">
                <a:solidFill>
                  <a:schemeClr val="accent2"/>
                </a:solidFill>
              </a:rPr>
              <a:t>datset</a:t>
            </a:r>
            <a:r>
              <a:rPr lang="ko-KR" altLang="en-US" sz="2400" b="1" dirty="0">
                <a:solidFill>
                  <a:schemeClr val="accent2"/>
                </a:solidFill>
              </a:rPr>
              <a:t>에 덜 </a:t>
            </a:r>
            <a:r>
              <a:rPr lang="en-US" altLang="ko-KR" sz="2400" b="1" dirty="0">
                <a:solidFill>
                  <a:schemeClr val="accent2"/>
                </a:solidFill>
              </a:rPr>
              <a:t>fitting</a:t>
            </a:r>
            <a:r>
              <a:rPr lang="ko-KR" altLang="en-US" sz="2400" b="1" dirty="0">
                <a:solidFill>
                  <a:schemeClr val="accent2"/>
                </a:solidFill>
              </a:rPr>
              <a:t>된 모델이 더 효율적일 수 있음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0D4EC0-E4AF-9EEA-81F9-BF6C6BB27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90" y="3078369"/>
            <a:ext cx="8498939" cy="254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98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4087</TotalTime>
  <Words>1849</Words>
  <Application>Microsoft Office PowerPoint</Application>
  <PresentationFormat>화면 슬라이드 쇼(4:3)</PresentationFormat>
  <Paragraphs>156</Paragraphs>
  <Slides>27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Cambria Math</vt:lpstr>
      <vt:lpstr>Söhne</vt:lpstr>
      <vt:lpstr>Calibri</vt:lpstr>
      <vt:lpstr>Arial</vt:lpstr>
      <vt:lpstr>Calibri Light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김승한</cp:lastModifiedBy>
  <cp:revision>36</cp:revision>
  <dcterms:created xsi:type="dcterms:W3CDTF">2015-01-21T11:35:38Z</dcterms:created>
  <dcterms:modified xsi:type="dcterms:W3CDTF">2023-07-09T10:21:52Z</dcterms:modified>
</cp:coreProperties>
</file>