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3" r:id="rId3"/>
    <p:sldId id="275" r:id="rId4"/>
    <p:sldId id="262" r:id="rId5"/>
    <p:sldId id="336" r:id="rId6"/>
    <p:sldId id="337" r:id="rId7"/>
    <p:sldId id="338" r:id="rId8"/>
    <p:sldId id="339" r:id="rId9"/>
    <p:sldId id="340" r:id="rId10"/>
    <p:sldId id="281" r:id="rId11"/>
    <p:sldId id="282" r:id="rId12"/>
    <p:sldId id="341" r:id="rId13"/>
    <p:sldId id="342" r:id="rId14"/>
    <p:sldId id="343" r:id="rId15"/>
    <p:sldId id="285" r:id="rId16"/>
    <p:sldId id="286" r:id="rId17"/>
    <p:sldId id="333" r:id="rId18"/>
    <p:sldId id="334" r:id="rId19"/>
    <p:sldId id="344" r:id="rId20"/>
    <p:sldId id="345" r:id="rId21"/>
    <p:sldId id="283" r:id="rId22"/>
    <p:sldId id="28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F82"/>
    <a:srgbClr val="F8F8F6"/>
    <a:srgbClr val="F8F8F8"/>
    <a:srgbClr val="E0E0D8"/>
    <a:srgbClr val="FCFBFA"/>
    <a:srgbClr val="F4F3F2"/>
    <a:srgbClr val="F4F2F0"/>
    <a:srgbClr val="F1F0EF"/>
    <a:srgbClr val="ECEAE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4" autoAdjust="0"/>
  </p:normalViewPr>
  <p:slideViewPr>
    <p:cSldViewPr snapToGrid="0" showGuides="1">
      <p:cViewPr varScale="1">
        <p:scale>
          <a:sx n="61" d="100"/>
          <a:sy n="61" d="100"/>
        </p:scale>
        <p:origin x="1464" y="-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2023-08-02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2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가중치를 수정하기 위해 구하는 손실 함수를 계산할 때 역전파법을 사용</a:t>
            </a:r>
            <a:r>
              <a:rPr lang="en-US" altLang="ko-KR" dirty="0"/>
              <a:t>. </a:t>
            </a:r>
            <a:r>
              <a:rPr lang="ko-KR" altLang="en-US" dirty="0"/>
              <a:t>이 역전파법에서 노드를 거슬러가기 위해 미분이 사용됨</a:t>
            </a:r>
            <a:r>
              <a:rPr lang="en-US" altLang="ko-KR" dirty="0"/>
              <a:t>. </a:t>
            </a:r>
            <a:r>
              <a:rPr lang="ko-KR" altLang="en-US" dirty="0" err="1"/>
              <a:t>시그모이드는</a:t>
            </a:r>
            <a:r>
              <a:rPr lang="ko-KR" altLang="en-US" dirty="0"/>
              <a:t> 미분 시 </a:t>
            </a:r>
            <a:r>
              <a:rPr lang="en-US" altLang="ko-KR" dirty="0"/>
              <a:t>max</a:t>
            </a:r>
            <a:r>
              <a:rPr lang="ko-KR" altLang="en-US" dirty="0"/>
              <a:t>값이 </a:t>
            </a:r>
            <a:r>
              <a:rPr lang="en-US" altLang="ko-KR" dirty="0"/>
              <a:t>0.5</a:t>
            </a:r>
            <a:r>
              <a:rPr lang="ko-KR" altLang="en-US" dirty="0"/>
              <a:t>라서 많은 </a:t>
            </a:r>
            <a:r>
              <a:rPr lang="ko-KR" altLang="en-US" dirty="0" err="1"/>
              <a:t>시그모이드를</a:t>
            </a:r>
            <a:r>
              <a:rPr lang="ko-KR" altLang="en-US" dirty="0"/>
              <a:t> 거칠 수록 가중치들이 </a:t>
            </a:r>
            <a:r>
              <a:rPr lang="en-US" altLang="ko-KR" dirty="0"/>
              <a:t>0</a:t>
            </a:r>
            <a:r>
              <a:rPr lang="ko-KR" altLang="en-US" dirty="0"/>
              <a:t>으로 감</a:t>
            </a:r>
            <a:r>
              <a:rPr lang="en-US" altLang="ko-KR" dirty="0"/>
              <a:t>(</a:t>
            </a:r>
            <a:r>
              <a:rPr lang="ko-KR" altLang="en-US" dirty="0"/>
              <a:t>죽음</a:t>
            </a:r>
            <a:r>
              <a:rPr lang="en-US" altLang="ko-KR" dirty="0"/>
              <a:t>)-&gt;</a:t>
            </a:r>
            <a:r>
              <a:rPr lang="ko-KR" altLang="en-US" dirty="0"/>
              <a:t>기울기 소실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2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42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1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4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0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 학습은 머신 러닝이 데이터를 학습하는 방법 중 하나로</a:t>
            </a:r>
            <a:r>
              <a:rPr lang="en-US" altLang="ko-KR" dirty="0"/>
              <a:t>, </a:t>
            </a:r>
            <a:r>
              <a:rPr lang="ko-KR" altLang="en-US" dirty="0"/>
              <a:t>알고리즘이 자체적으로 이해해야 하는 레이블이 지정되지 않은 데이터가 있습니다</a:t>
            </a:r>
            <a:r>
              <a:rPr lang="en-US" altLang="ko-KR" dirty="0"/>
              <a:t>. </a:t>
            </a:r>
            <a:r>
              <a:rPr lang="ko-KR" altLang="en-US" dirty="0"/>
              <a:t>머신 러닝이 자전거 타는 법을 배우는 아이였다면 지도학습은 자전거를 똑바로 잡고 뒤에서 달리는 부모이고</a:t>
            </a:r>
            <a:r>
              <a:rPr lang="en-US" altLang="ko-KR" dirty="0"/>
              <a:t>, </a:t>
            </a:r>
            <a:r>
              <a:rPr lang="ko-KR" altLang="en-US" dirty="0"/>
              <a:t>비지도 학습은 자전거를 넘겨주고 아이의 머리를 쓰다듬으며 행운을 빌어주는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비유처럼 비지도 학습의 목표는 단순히 </a:t>
            </a:r>
            <a:r>
              <a:rPr lang="ko-KR" altLang="en-US" dirty="0" err="1"/>
              <a:t>머신이</a:t>
            </a:r>
            <a:r>
              <a:rPr lang="ko-KR" altLang="en-US" dirty="0"/>
              <a:t> 데이터 </a:t>
            </a:r>
            <a:r>
              <a:rPr lang="ko-KR" altLang="en-US" dirty="0" err="1"/>
              <a:t>사이언티스트의</a:t>
            </a:r>
            <a:r>
              <a:rPr lang="ko-KR" altLang="en-US" dirty="0"/>
              <a:t> 도움이나 안내가 없이 학습하도록 하는 것으로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그 과정에서 더 적합한 결과가 있을 때 결과와 그룹화를 조정하는 방법도 학습해야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otham SSm 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0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함수의 중요한 점은 비선형성을 추가해 줄 수 있다는 것</a:t>
            </a:r>
            <a:r>
              <a:rPr lang="en-US" altLang="ko-KR" dirty="0"/>
              <a:t>. </a:t>
            </a:r>
            <a:r>
              <a:rPr lang="ko-KR" altLang="en-US" dirty="0"/>
              <a:t>선형성이 </a:t>
            </a:r>
            <a:r>
              <a:rPr lang="ko-KR" altLang="en-US" dirty="0" err="1"/>
              <a:t>더해져봤자</a:t>
            </a:r>
            <a:r>
              <a:rPr lang="ko-KR" altLang="en-US" dirty="0"/>
              <a:t> 층을 깊게 하는 의미가 없다</a:t>
            </a:r>
            <a:r>
              <a:rPr lang="en-US" altLang="ko-KR" dirty="0"/>
              <a:t>(</a:t>
            </a:r>
            <a:r>
              <a:rPr lang="ko-KR" altLang="en-US" dirty="0"/>
              <a:t>특징을 못 잡는다</a:t>
            </a:r>
            <a:r>
              <a:rPr lang="en-US" altLang="ko-KR" dirty="0"/>
              <a:t>). </a:t>
            </a:r>
            <a:r>
              <a:rPr lang="ko-KR" altLang="en-US" dirty="0"/>
              <a:t>이것이 활성화 함수로 비선형성 함수들을 사용하는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kdh7575070/2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gnex.com/ko-kr/blogs/deep-learning/research/what-is-deep-learning-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log.io/@nayeon_p00/%EB%94%A5%EB%9F%AC%EB%8B%9D-%EA%B8%B0%EC%B4%88%EA%B0%9C%EB%85%90-%EA%B8%B0%EC%9A%B8%EA%B8%B0-%EC%86%8C%EC%8B%A4%EA%B3%BC-%ED%8F%AD%EC%A3%BC-Gradient-Vanishing-Exploding" TargetMode="External"/><Relationship Id="rId4" Type="http://schemas.openxmlformats.org/officeDocument/2006/relationships/hyperlink" Target="https://brunch.co.kr/@kdh7575070/2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Chapter7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Activation Function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4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5" y="1307580"/>
            <a:ext cx="7915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solidFill>
                  <a:schemeClr val="accent2"/>
                </a:solidFill>
              </a:rPr>
              <a:t>Activation Function(</a:t>
            </a:r>
            <a:r>
              <a:rPr lang="ko-KR" altLang="en-US" sz="2800" b="1" dirty="0">
                <a:solidFill>
                  <a:schemeClr val="accent2"/>
                </a:solidFill>
              </a:rPr>
              <a:t>활성화 함수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입력 신호의 총합을 출력 신호로 변환하는 함수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활성화라는 이름 답게 입력 신호의 총합이 활성화를 일으키는지를 정하는 역할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활성화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조건 분기의 동작</a:t>
            </a:r>
            <a:r>
              <a:rPr lang="en-US" altLang="ko-KR" sz="2400" b="1" dirty="0">
                <a:solidFill>
                  <a:schemeClr val="accent2"/>
                </a:solidFill>
              </a:rPr>
              <a:t>(0</a:t>
            </a:r>
            <a:r>
              <a:rPr lang="ko-KR" altLang="en-US" sz="2400" b="1" dirty="0">
                <a:solidFill>
                  <a:schemeClr val="accent2"/>
                </a:solidFill>
              </a:rPr>
              <a:t>을 넘으면 </a:t>
            </a:r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r>
              <a:rPr lang="ko-KR" altLang="en-US" sz="2400" b="1" dirty="0">
                <a:solidFill>
                  <a:schemeClr val="accent2"/>
                </a:solidFill>
              </a:rPr>
              <a:t>을 출력하고 그렇지 않으면 </a:t>
            </a:r>
            <a:r>
              <a:rPr lang="en-US" altLang="ko-KR" sz="2400" b="1" dirty="0">
                <a:solidFill>
                  <a:schemeClr val="accent2"/>
                </a:solidFill>
              </a:rPr>
              <a:t>0</a:t>
            </a:r>
            <a:r>
              <a:rPr lang="ko-KR" altLang="en-US" sz="2400" b="1" dirty="0">
                <a:solidFill>
                  <a:schemeClr val="accent2"/>
                </a:solidFill>
              </a:rPr>
              <a:t>을 출력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30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5" y="902649"/>
            <a:ext cx="791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solidFill>
                  <a:schemeClr val="accent2"/>
                </a:solidFill>
              </a:rPr>
              <a:t>Step Function(</a:t>
            </a:r>
            <a:r>
              <a:rPr lang="ko-KR" altLang="en-US" sz="2800" b="1" dirty="0">
                <a:solidFill>
                  <a:schemeClr val="accent2"/>
                </a:solidFill>
              </a:rPr>
              <a:t>계단 함수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4098" name="Picture 2" descr="3.5 Unit Step Function(단위 계단 함수)::::공학이야기">
            <a:extLst>
              <a:ext uri="{FF2B5EF4-FFF2-40B4-BE49-F238E27FC236}">
                <a16:creationId xmlns:a16="http://schemas.microsoft.com/office/drawing/2014/main" id="{771FE4C5-4D2E-342E-0BD5-77F8088F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425869"/>
            <a:ext cx="36099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5F000-50B1-E6E6-6899-ADA8888616B5}"/>
              </a:ext>
            </a:extLst>
          </p:cNvPr>
          <p:cNvSpPr txBox="1"/>
          <p:nvPr/>
        </p:nvSpPr>
        <p:spPr>
          <a:xfrm>
            <a:off x="523875" y="3617047"/>
            <a:ext cx="7915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solidFill>
                  <a:schemeClr val="accent2"/>
                </a:solidFill>
              </a:rPr>
              <a:t>Sigmoid Function(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시그모이드</a:t>
            </a:r>
            <a:r>
              <a:rPr lang="ko-KR" altLang="en-US" sz="2800" b="1" dirty="0">
                <a:solidFill>
                  <a:schemeClr val="accent2"/>
                </a:solidFill>
              </a:rPr>
              <a:t> 함수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계단 함수에 연속성 추가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미분 가능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4102" name="Picture 6" descr="sigmoid (시그모이드) – 창의 컴퓨팅(Creative Computing)">
            <a:extLst>
              <a:ext uri="{FF2B5EF4-FFF2-40B4-BE49-F238E27FC236}">
                <a16:creationId xmlns:a16="http://schemas.microsoft.com/office/drawing/2014/main" id="{BFAC94CD-1396-AE12-E2C5-EE1BE65D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2" y="4509599"/>
            <a:ext cx="3603988" cy="19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1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4" y="902649"/>
            <a:ext cx="791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>
                <a:solidFill>
                  <a:schemeClr val="accent2"/>
                </a:solidFill>
              </a:rPr>
              <a:t>Relu</a:t>
            </a:r>
            <a:r>
              <a:rPr lang="en-US" altLang="ko-KR" sz="2800" b="1" dirty="0">
                <a:solidFill>
                  <a:schemeClr val="accent2"/>
                </a:solidFill>
              </a:rPr>
              <a:t>(</a:t>
            </a:r>
            <a:r>
              <a:rPr lang="ko-KR" altLang="en-US" sz="2800" b="1" dirty="0" err="1">
                <a:solidFill>
                  <a:schemeClr val="accent2"/>
                </a:solidFill>
              </a:rPr>
              <a:t>렐루</a:t>
            </a:r>
            <a:r>
              <a:rPr lang="ko-KR" altLang="en-US" sz="2800" b="1" dirty="0">
                <a:solidFill>
                  <a:schemeClr val="accent2"/>
                </a:solidFill>
              </a:rPr>
              <a:t> 함수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6150" name="Picture 6" descr="딥러닝-3.4. 활성화함수(5)-렐루 함수(ReLU) :: 만년필잉크의 데이터 분석 지식 저장소">
            <a:extLst>
              <a:ext uri="{FF2B5EF4-FFF2-40B4-BE49-F238E27FC236}">
                <a16:creationId xmlns:a16="http://schemas.microsoft.com/office/drawing/2014/main" id="{324432C6-63BA-B10F-9AD7-A6EDAB75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1425870"/>
            <a:ext cx="4348163" cy="36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1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4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 Types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FE9F-D480-57B5-D2A1-238CC5A4DEBE}"/>
              </a:ext>
            </a:extLst>
          </p:cNvPr>
          <p:cNvSpPr txBox="1"/>
          <p:nvPr/>
        </p:nvSpPr>
        <p:spPr>
          <a:xfrm>
            <a:off x="523874" y="902649"/>
            <a:ext cx="7915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 err="1">
                <a:solidFill>
                  <a:schemeClr val="accent2"/>
                </a:solidFill>
              </a:rPr>
              <a:t>Sigomid</a:t>
            </a:r>
            <a:r>
              <a:rPr lang="en-US" altLang="ko-KR" sz="2800" b="1" dirty="0">
                <a:solidFill>
                  <a:schemeClr val="accent2"/>
                </a:solidFill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</a:rPr>
              <a:t>한계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가중치를 수정하기 위해 구하는 손실 함수를 계산할 때 역전파법을 사용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이 역전파법에서 노드를 거슬러가기 위해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체인룰에</a:t>
            </a:r>
            <a:r>
              <a:rPr lang="ko-KR" altLang="en-US" sz="2400" b="1" dirty="0">
                <a:solidFill>
                  <a:schemeClr val="accent2"/>
                </a:solidFill>
              </a:rPr>
              <a:t> 의해 미분이 사용됨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시그모이드는</a:t>
            </a:r>
            <a:r>
              <a:rPr lang="ko-KR" altLang="en-US" sz="2400" b="1" dirty="0">
                <a:solidFill>
                  <a:schemeClr val="accent2"/>
                </a:solidFill>
              </a:rPr>
              <a:t> 미분 시 </a:t>
            </a:r>
            <a:r>
              <a:rPr lang="en-US" altLang="ko-KR" sz="2400" b="1" dirty="0">
                <a:solidFill>
                  <a:schemeClr val="accent2"/>
                </a:solidFill>
              </a:rPr>
              <a:t>max</a:t>
            </a:r>
            <a:r>
              <a:rPr lang="ko-KR" altLang="en-US" sz="2400" b="1" dirty="0">
                <a:solidFill>
                  <a:schemeClr val="accent2"/>
                </a:solidFill>
              </a:rPr>
              <a:t>값이 </a:t>
            </a:r>
            <a:r>
              <a:rPr lang="en-US" altLang="ko-KR" sz="2400" b="1" dirty="0">
                <a:solidFill>
                  <a:schemeClr val="accent2"/>
                </a:solidFill>
              </a:rPr>
              <a:t>0.5</a:t>
            </a:r>
            <a:r>
              <a:rPr lang="ko-KR" altLang="en-US" sz="2400" b="1" dirty="0">
                <a:solidFill>
                  <a:schemeClr val="accent2"/>
                </a:solidFill>
              </a:rPr>
              <a:t>라서 많은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시그모이드를</a:t>
            </a:r>
            <a:r>
              <a:rPr lang="ko-KR" altLang="en-US" sz="2400" b="1" dirty="0">
                <a:solidFill>
                  <a:schemeClr val="accent2"/>
                </a:solidFill>
              </a:rPr>
              <a:t> 거칠 수록 가중치들이 </a:t>
            </a:r>
            <a:r>
              <a:rPr lang="en-US" altLang="ko-KR" sz="2400" b="1" dirty="0">
                <a:solidFill>
                  <a:schemeClr val="accent2"/>
                </a:solidFill>
              </a:rPr>
              <a:t>0</a:t>
            </a:r>
            <a:r>
              <a:rPr lang="ko-KR" altLang="en-US" sz="2400" b="1" dirty="0">
                <a:solidFill>
                  <a:schemeClr val="accent2"/>
                </a:solidFill>
              </a:rPr>
              <a:t>으로 감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죽음</a:t>
            </a:r>
            <a:r>
              <a:rPr lang="en-US" altLang="ko-KR" sz="2400" b="1" dirty="0">
                <a:solidFill>
                  <a:schemeClr val="accent2"/>
                </a:solidFill>
              </a:rPr>
              <a:t>)-&gt;</a:t>
            </a:r>
            <a:r>
              <a:rPr lang="ko-KR" altLang="en-US" sz="2400" b="1" dirty="0">
                <a:solidFill>
                  <a:schemeClr val="accent2"/>
                </a:solidFill>
              </a:rPr>
              <a:t>기울기 소실</a:t>
            </a:r>
          </a:p>
          <a:p>
            <a:pPr algn="just"/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미분 계산이 복잡함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en-US" altLang="ko-KR" sz="2400" b="1" dirty="0" err="1">
                <a:solidFill>
                  <a:schemeClr val="accent2"/>
                </a:solidFill>
              </a:rPr>
              <a:t>Relu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</a:rPr>
              <a:t>함수가 훨씬 간단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pPr algn="just"/>
            <a:endParaRPr lang="en-US" altLang="ko-KR" sz="2400" b="1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2800" b="1" dirty="0" err="1">
                <a:solidFill>
                  <a:schemeClr val="accent2"/>
                </a:solidFill>
              </a:rPr>
              <a:t>ReLu</a:t>
            </a:r>
            <a:r>
              <a:rPr lang="en-US" altLang="ko-KR" sz="2800" b="1" dirty="0">
                <a:solidFill>
                  <a:schemeClr val="accent2"/>
                </a:solidFill>
              </a:rPr>
              <a:t> </a:t>
            </a:r>
            <a:r>
              <a:rPr lang="ko-KR" altLang="en-US" sz="2800" b="1" dirty="0">
                <a:solidFill>
                  <a:schemeClr val="accent2"/>
                </a:solidFill>
              </a:rPr>
              <a:t>함수의 한계인 </a:t>
            </a:r>
            <a:r>
              <a:rPr lang="en-US" altLang="ko-KR" sz="2800" b="1" dirty="0">
                <a:solidFill>
                  <a:schemeClr val="accent2"/>
                </a:solidFill>
              </a:rPr>
              <a:t>dying </a:t>
            </a:r>
            <a:r>
              <a:rPr lang="en-US" altLang="ko-KR" sz="2800" b="1" dirty="0" err="1">
                <a:solidFill>
                  <a:schemeClr val="accent2"/>
                </a:solidFill>
              </a:rPr>
              <a:t>relu</a:t>
            </a:r>
            <a:r>
              <a:rPr lang="ko-KR" altLang="en-US" sz="2800" b="1" dirty="0">
                <a:solidFill>
                  <a:schemeClr val="accent2"/>
                </a:solidFill>
              </a:rPr>
              <a:t>는 링크 참조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 algn="just"/>
            <a:r>
              <a:rPr lang="en-US" altLang="ko-KR" sz="2800" b="1" dirty="0">
                <a:solidFill>
                  <a:schemeClr val="accent2"/>
                </a:solidFill>
              </a:rPr>
              <a:t>- </a:t>
            </a: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https://brunch.co.kr/@kdh7575070/27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 algn="just"/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5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Optimizer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3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68008E-1536-BB9D-30C6-DEA0454E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" y="1471612"/>
            <a:ext cx="8311181" cy="43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3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170" name="Picture 2" descr="post-thumbnail">
            <a:extLst>
              <a:ext uri="{FF2B5EF4-FFF2-40B4-BE49-F238E27FC236}">
                <a16:creationId xmlns:a16="http://schemas.microsoft.com/office/drawing/2014/main" id="{A59E8692-F917-16B0-5BD1-59D53B65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23" y="1142999"/>
            <a:ext cx="6717753" cy="520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4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790030"/>
            <a:ext cx="825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SGD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하나의 데이터로 업데이트하니 들쭉날쭉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장점</a:t>
            </a:r>
            <a:r>
              <a:rPr lang="en-US" altLang="ko-KR" sz="2400" b="1" dirty="0">
                <a:solidFill>
                  <a:schemeClr val="accent2"/>
                </a:solidFill>
              </a:rPr>
              <a:t>: var</a:t>
            </a:r>
            <a:r>
              <a:rPr lang="ko-KR" altLang="en-US" sz="2400" b="1" dirty="0">
                <a:solidFill>
                  <a:schemeClr val="accent2"/>
                </a:solidFill>
              </a:rPr>
              <a:t>가 큰 </a:t>
            </a:r>
            <a:r>
              <a:rPr lang="en-US" altLang="ko-KR" sz="2400" b="1" dirty="0">
                <a:solidFill>
                  <a:schemeClr val="accent2"/>
                </a:solidFill>
              </a:rPr>
              <a:t>gradient</a:t>
            </a:r>
            <a:r>
              <a:rPr lang="ko-KR" altLang="en-US" sz="2400" b="1" dirty="0">
                <a:solidFill>
                  <a:schemeClr val="accent2"/>
                </a:solidFill>
              </a:rPr>
              <a:t>는 </a:t>
            </a:r>
            <a:r>
              <a:rPr lang="en-US" altLang="ko-KR" sz="2400" b="1" dirty="0">
                <a:solidFill>
                  <a:schemeClr val="accent2"/>
                </a:solidFill>
              </a:rPr>
              <a:t>local min</a:t>
            </a:r>
            <a:r>
              <a:rPr lang="ko-KR" altLang="en-US" sz="2400" b="1" dirty="0">
                <a:solidFill>
                  <a:schemeClr val="accent2"/>
                </a:solidFill>
              </a:rPr>
              <a:t>에서 빠져 나올 수 있다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단점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반대로 수렴에 방해될 수 있다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9A2F2C-E438-A829-6506-D4A7A379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80" y="3496568"/>
            <a:ext cx="6881813" cy="20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861467"/>
            <a:ext cx="82537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기초 </a:t>
            </a:r>
            <a:r>
              <a:rPr lang="en-US" altLang="ko-KR" sz="2800" b="1" dirty="0">
                <a:solidFill>
                  <a:schemeClr val="accent2"/>
                </a:solidFill>
              </a:rPr>
              <a:t>Gradient Descent</a:t>
            </a:r>
            <a:r>
              <a:rPr lang="ko-KR" altLang="en-US" sz="2800" b="1" dirty="0">
                <a:solidFill>
                  <a:schemeClr val="accent2"/>
                </a:solidFill>
              </a:rPr>
              <a:t>의 문제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적절한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lr</a:t>
            </a:r>
            <a:r>
              <a:rPr lang="ko-KR" altLang="en-US" sz="2400" b="1" dirty="0">
                <a:solidFill>
                  <a:schemeClr val="accent2"/>
                </a:solidFill>
              </a:rPr>
              <a:t>을 주어야 한다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모든 파라미터에 동일한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lr</a:t>
            </a:r>
            <a:r>
              <a:rPr lang="ko-KR" altLang="en-US" sz="2400" b="1" dirty="0">
                <a:solidFill>
                  <a:schemeClr val="accent2"/>
                </a:solidFill>
              </a:rPr>
              <a:t>을 주어야 한다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= </a:t>
            </a:r>
            <a:r>
              <a:rPr lang="ko-KR" altLang="en-US" sz="2400" b="1" dirty="0">
                <a:solidFill>
                  <a:schemeClr val="accent2"/>
                </a:solidFill>
              </a:rPr>
              <a:t>각 파라미터마다 다른 중요도를 가질 것인데 동일하게 주면 불공평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local min</a:t>
            </a:r>
            <a:r>
              <a:rPr lang="ko-KR" altLang="en-US" sz="2400" b="1" dirty="0">
                <a:solidFill>
                  <a:schemeClr val="accent2"/>
                </a:solidFill>
              </a:rPr>
              <a:t>이나 </a:t>
            </a:r>
            <a:r>
              <a:rPr lang="en-US" altLang="ko-KR" sz="2400" b="1" dirty="0">
                <a:solidFill>
                  <a:schemeClr val="accent2"/>
                </a:solidFill>
              </a:rPr>
              <a:t>saddle point</a:t>
            </a:r>
            <a:r>
              <a:rPr lang="ko-KR" altLang="en-US" sz="2400" b="1" dirty="0">
                <a:solidFill>
                  <a:schemeClr val="accent2"/>
                </a:solidFill>
              </a:rPr>
              <a:t>에 빠져나오기 어렵다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38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1875282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1" y="1967615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Artificial Neural Network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4D4-6D5E-F92D-A8EE-EBAAD90513A5}"/>
              </a:ext>
            </a:extLst>
          </p:cNvPr>
          <p:cNvSpPr txBox="1"/>
          <p:nvPr/>
        </p:nvSpPr>
        <p:spPr>
          <a:xfrm>
            <a:off x="1567196" y="3660580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9836-C7F2-955C-EE98-745ABC50D04B}"/>
              </a:ext>
            </a:extLst>
          </p:cNvPr>
          <p:cNvSpPr txBox="1"/>
          <p:nvPr/>
        </p:nvSpPr>
        <p:spPr>
          <a:xfrm>
            <a:off x="3035441" y="3752913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Activation Function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7AA425-7140-7A94-3C35-9114730E0BB6}"/>
              </a:ext>
            </a:extLst>
          </p:cNvPr>
          <p:cNvSpPr txBox="1"/>
          <p:nvPr/>
        </p:nvSpPr>
        <p:spPr>
          <a:xfrm>
            <a:off x="1567195" y="5445877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3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CB4-CCA7-9E5A-D816-06704A94EC0C}"/>
              </a:ext>
            </a:extLst>
          </p:cNvPr>
          <p:cNvSpPr txBox="1"/>
          <p:nvPr/>
        </p:nvSpPr>
        <p:spPr>
          <a:xfrm>
            <a:off x="3035439" y="5538210"/>
            <a:ext cx="50603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Optimizer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753582"/>
            <a:ext cx="82537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Momentum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기존 </a:t>
            </a:r>
            <a:r>
              <a:rPr lang="en-US" altLang="ko-KR" sz="2400" b="1" dirty="0">
                <a:solidFill>
                  <a:schemeClr val="accent2"/>
                </a:solidFill>
              </a:rPr>
              <a:t>GD:</a:t>
            </a:r>
            <a:r>
              <a:rPr lang="ko-KR" altLang="en-US" sz="2400" b="1" dirty="0">
                <a:solidFill>
                  <a:schemeClr val="accent2"/>
                </a:solidFill>
              </a:rPr>
              <a:t> 다음 위치는 오직 현재의 위치에서 기울기 값으로 업데이트 한다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그럼 </a:t>
            </a:r>
            <a:r>
              <a:rPr lang="en-US" altLang="ko-KR" sz="2400" b="1" dirty="0">
                <a:solidFill>
                  <a:schemeClr val="accent2"/>
                </a:solidFill>
              </a:rPr>
              <a:t>saddle point</a:t>
            </a:r>
            <a:r>
              <a:rPr lang="ko-KR" altLang="en-US" sz="2400" b="1" dirty="0">
                <a:solidFill>
                  <a:schemeClr val="accent2"/>
                </a:solidFill>
              </a:rPr>
              <a:t>에 왔을 때 현재의 기울기 값이 </a:t>
            </a:r>
            <a:r>
              <a:rPr lang="en-US" altLang="ko-KR" sz="2400" b="1" dirty="0">
                <a:solidFill>
                  <a:schemeClr val="accent2"/>
                </a:solidFill>
              </a:rPr>
              <a:t>0</a:t>
            </a:r>
            <a:r>
              <a:rPr lang="ko-KR" altLang="en-US" sz="2400" b="1" dirty="0">
                <a:solidFill>
                  <a:schemeClr val="accent2"/>
                </a:solidFill>
              </a:rPr>
              <a:t>임으로 업데이트가 불가능하고 계속 그 자리에 머문다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이를 관성을 이용해 해결한다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1C22B-F823-BA3B-D1FD-D3057BB4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3031168"/>
            <a:ext cx="3095625" cy="12739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3B665F-BDE2-71D8-3555-10B0C377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2719284"/>
            <a:ext cx="4095750" cy="1897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597DD-42C8-03B9-BA20-FC89689F8D3B}"/>
              </a:ext>
            </a:extLst>
          </p:cNvPr>
          <p:cNvSpPr txBox="1"/>
          <p:nvPr/>
        </p:nvSpPr>
        <p:spPr>
          <a:xfrm>
            <a:off x="647700" y="4617022"/>
            <a:ext cx="8253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현재 이전에 사용되었던 </a:t>
            </a:r>
            <a:r>
              <a:rPr lang="en-US" altLang="ko-KR" sz="2400" b="1" dirty="0">
                <a:solidFill>
                  <a:schemeClr val="accent2"/>
                </a:solidFill>
              </a:rPr>
              <a:t>gradient </a:t>
            </a:r>
            <a:r>
              <a:rPr lang="ko-KR" altLang="en-US" sz="2400" b="1" dirty="0">
                <a:solidFill>
                  <a:schemeClr val="accent2"/>
                </a:solidFill>
              </a:rPr>
              <a:t>값을 더해서 관성을 만들어 나가는 것이다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계속 </a:t>
            </a:r>
            <a:r>
              <a:rPr lang="en-US" altLang="ko-KR" sz="2400" b="1" dirty="0">
                <a:solidFill>
                  <a:schemeClr val="accent2"/>
                </a:solidFill>
              </a:rPr>
              <a:t>gradient</a:t>
            </a:r>
            <a:r>
              <a:rPr lang="ko-KR" altLang="en-US" sz="2400" b="1" dirty="0">
                <a:solidFill>
                  <a:schemeClr val="accent2"/>
                </a:solidFill>
              </a:rPr>
              <a:t>를 더하면 무한하게 커지니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lr</a:t>
            </a:r>
            <a:r>
              <a:rPr lang="ko-KR" altLang="en-US" sz="2400" b="1" dirty="0">
                <a:solidFill>
                  <a:schemeClr val="accent2"/>
                </a:solidFill>
              </a:rPr>
              <a:t>의 제곱을 통해서 오래된 </a:t>
            </a:r>
            <a:r>
              <a:rPr lang="en-US" altLang="ko-KR" sz="2400" b="1" dirty="0">
                <a:solidFill>
                  <a:schemeClr val="accent2"/>
                </a:solidFill>
              </a:rPr>
              <a:t>gradient</a:t>
            </a:r>
            <a:r>
              <a:rPr lang="ko-KR" altLang="en-US" sz="2400" b="1" dirty="0">
                <a:solidFill>
                  <a:schemeClr val="accent2"/>
                </a:solidFill>
              </a:rPr>
              <a:t>는 최대한 잃어버리게 한다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8596349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https://www.cognex.com/ko-kr/blogs/deep-learning/research/what-is-deep-learning-1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https://brunch.co.kr/@kdh7575070/27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https://velog.io/@nayeon_p00/%EB%94%A5%EB%9F%AC%EB%8B%9D-%EA%B8%B0%EC%B4%88%EA%B0%9C%EB%85%90-%EA%B8%B0%EC%9A%B8%EA%B8%B0-%EC%86%8C%EC%8B%A4%EA%B3%BC-%ED%8F%AD%EC%A3%BC-Gradient-Vanishing-Exploding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Artificial Neural Network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07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Deep Learning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149335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Deep Learning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ko-KR" altLang="en-US" sz="2400" b="1" dirty="0">
                <a:solidFill>
                  <a:schemeClr val="accent2"/>
                </a:solidFill>
              </a:rPr>
              <a:t>목표</a:t>
            </a:r>
            <a:r>
              <a:rPr lang="en-US" altLang="ko-KR" sz="2400" b="1" dirty="0">
                <a:solidFill>
                  <a:schemeClr val="accent2"/>
                </a:solidFill>
              </a:rPr>
              <a:t>: </a:t>
            </a:r>
            <a:r>
              <a:rPr lang="ko-KR" altLang="en-US" sz="2400" b="1" dirty="0">
                <a:solidFill>
                  <a:schemeClr val="accent2"/>
                </a:solidFill>
              </a:rPr>
              <a:t>입력 데이터가 주어졌을 때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답을 유추해줄 수 있는 최적의 함수 찾기 </a:t>
            </a:r>
            <a:r>
              <a:rPr lang="en-US" altLang="ko-KR" sz="2400" b="1" dirty="0">
                <a:solidFill>
                  <a:schemeClr val="accent2"/>
                </a:solidFill>
              </a:rPr>
              <a:t>(NN</a:t>
            </a:r>
            <a:r>
              <a:rPr lang="ko-KR" altLang="en-US" sz="2400" b="1" dirty="0">
                <a:solidFill>
                  <a:schemeClr val="accent2"/>
                </a:solidFill>
              </a:rPr>
              <a:t>의 </a:t>
            </a:r>
            <a:r>
              <a:rPr lang="en-US" altLang="ko-KR" sz="2400" b="1" dirty="0">
                <a:solidFill>
                  <a:schemeClr val="accent2"/>
                </a:solidFill>
              </a:rPr>
              <a:t>Weight</a:t>
            </a:r>
            <a:r>
              <a:rPr lang="ko-KR" altLang="en-US" sz="2400" b="1" dirty="0">
                <a:solidFill>
                  <a:schemeClr val="accent2"/>
                </a:solidFill>
              </a:rPr>
              <a:t>찾기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36CCA-A1B7-FFB3-327E-841BF0486000}"/>
              </a:ext>
            </a:extLst>
          </p:cNvPr>
          <p:cNvSpPr txBox="1"/>
          <p:nvPr/>
        </p:nvSpPr>
        <p:spPr>
          <a:xfrm>
            <a:off x="600734" y="2586406"/>
            <a:ext cx="829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2"/>
                </a:solidFill>
              </a:rPr>
              <a:t>딥러닝의</a:t>
            </a:r>
            <a:r>
              <a:rPr lang="ko-KR" altLang="en-US" sz="2400" b="1" dirty="0">
                <a:solidFill>
                  <a:schemeClr val="accent2"/>
                </a:solidFill>
              </a:rPr>
              <a:t> 학습 방법</a:t>
            </a:r>
            <a:r>
              <a:rPr lang="en-US" altLang="ko-KR" sz="2400" b="1" dirty="0">
                <a:solidFill>
                  <a:schemeClr val="accent2"/>
                </a:solidFill>
              </a:rPr>
              <a:t>(optimal f</a:t>
            </a:r>
            <a:r>
              <a:rPr lang="ko-KR" altLang="en-US" sz="2400" b="1" dirty="0">
                <a:solidFill>
                  <a:schemeClr val="accent2"/>
                </a:solidFill>
              </a:rPr>
              <a:t> 찾는 방법</a:t>
            </a:r>
            <a:r>
              <a:rPr lang="en-US" altLang="ko-KR" sz="2400" b="1" dirty="0">
                <a:solidFill>
                  <a:schemeClr val="accent2"/>
                </a:solidFill>
              </a:rPr>
              <a:t>): Neural Network </a:t>
            </a:r>
            <a:r>
              <a:rPr lang="ko-KR" altLang="en-US" sz="2400" b="1" dirty="0">
                <a:solidFill>
                  <a:schemeClr val="accent2"/>
                </a:solidFill>
              </a:rPr>
              <a:t>이용</a:t>
            </a:r>
          </a:p>
        </p:txBody>
      </p:sp>
      <p:sp>
        <p:nvSpPr>
          <p:cNvPr id="8" name="AutoShape 4" descr="What is a Neural Network? | TIBCO Software">
            <a:extLst>
              <a:ext uri="{FF2B5EF4-FFF2-40B4-BE49-F238E27FC236}">
                <a16:creationId xmlns:a16="http://schemas.microsoft.com/office/drawing/2014/main" id="{6CD160B2-1C76-B76B-BA93-BE26CA2A4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4738" y="33677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1B3DA1-FE68-72F1-7B18-50F85F04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82" y="3809930"/>
            <a:ext cx="4556539" cy="2306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50FCB-406E-92BE-188F-940B83B3CAB9}"/>
              </a:ext>
            </a:extLst>
          </p:cNvPr>
          <p:cNvSpPr txBox="1"/>
          <p:nvPr/>
        </p:nvSpPr>
        <p:spPr>
          <a:xfrm>
            <a:off x="2430814" y="3175647"/>
            <a:ext cx="429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NN </a:t>
            </a:r>
            <a:r>
              <a:rPr lang="ko-KR" altLang="en-US" sz="2400" b="1" dirty="0">
                <a:solidFill>
                  <a:schemeClr val="accent2"/>
                </a:solidFill>
              </a:rPr>
              <a:t>모습</a:t>
            </a: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07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Deep Learning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Machine vs deep learning">
            <a:extLst>
              <a:ext uri="{FF2B5EF4-FFF2-40B4-BE49-F238E27FC236}">
                <a16:creationId xmlns:a16="http://schemas.microsoft.com/office/drawing/2014/main" id="{0F1A75B4-2AC1-CED7-3224-1A83A642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04" y="1738680"/>
            <a:ext cx="4189286" cy="23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ost-thumbnail">
            <a:extLst>
              <a:ext uri="{FF2B5EF4-FFF2-40B4-BE49-F238E27FC236}">
                <a16:creationId xmlns:a16="http://schemas.microsoft.com/office/drawing/2014/main" id="{B89144E8-BC7E-4576-A813-02E77632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8" y="1900605"/>
            <a:ext cx="37909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31479E-DBE3-2459-9AA3-FC136860E9EE}"/>
              </a:ext>
            </a:extLst>
          </p:cNvPr>
          <p:cNvSpPr txBox="1"/>
          <p:nvPr/>
        </p:nvSpPr>
        <p:spPr>
          <a:xfrm>
            <a:off x="4682559" y="4130227"/>
            <a:ext cx="4448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</a:rPr>
              <a:t>머신 러닝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정형데이터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사람이 직접 데이터를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조작해야함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accent2"/>
                </a:solidFill>
              </a:rPr>
              <a:t>딥 러닝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</a:rPr>
              <a:t>비정형데이터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사람의 손이 필요없이 </a:t>
            </a:r>
            <a:r>
              <a:rPr lang="en-US" altLang="ko-KR" sz="2000" b="1" dirty="0">
                <a:solidFill>
                  <a:schemeClr val="accent2"/>
                </a:solidFill>
              </a:rPr>
              <a:t>NN</a:t>
            </a:r>
            <a:r>
              <a:rPr lang="ko-KR" altLang="en-US" sz="2000" b="1" dirty="0">
                <a:solidFill>
                  <a:schemeClr val="accent2"/>
                </a:solidFill>
              </a:rPr>
              <a:t>이 직접 처리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249F2-F3E2-308B-2AD8-A25BE8A1DE36}"/>
              </a:ext>
            </a:extLst>
          </p:cNvPr>
          <p:cNvSpPr txBox="1"/>
          <p:nvPr/>
        </p:nvSpPr>
        <p:spPr>
          <a:xfrm>
            <a:off x="441974" y="4662855"/>
            <a:ext cx="398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accent2"/>
                </a:solidFill>
              </a:rPr>
              <a:t>머신러닝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데이터 마이닝</a:t>
            </a:r>
            <a:r>
              <a:rPr lang="en-US" altLang="ko-KR" sz="2000" b="1" dirty="0">
                <a:solidFill>
                  <a:schemeClr val="accent2"/>
                </a:solidFill>
              </a:rPr>
              <a:t>)&gt;</a:t>
            </a:r>
            <a:r>
              <a:rPr lang="ko-KR" altLang="en-US" sz="2000" b="1" dirty="0">
                <a:solidFill>
                  <a:schemeClr val="accent2"/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7165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6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Perceptron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1279852"/>
            <a:ext cx="795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Perceptron(=Artificial Neuron)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다수의 신호를 입력으로 받아 하나의 신호를 출력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ge-to-salary-classify-sample-plot">
            <a:extLst>
              <a:ext uri="{FF2B5EF4-FFF2-40B4-BE49-F238E27FC236}">
                <a16:creationId xmlns:a16="http://schemas.microsoft.com/office/drawing/2014/main" id="{26107EDF-2FEF-929D-479D-A2B1AFCA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17" y="2193394"/>
            <a:ext cx="3592285" cy="35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ar-model-diagram">
            <a:extLst>
              <a:ext uri="{FF2B5EF4-FFF2-40B4-BE49-F238E27FC236}">
                <a16:creationId xmlns:a16="http://schemas.microsoft.com/office/drawing/2014/main" id="{24D4A19C-A746-D91D-1981-92D4127B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19" y="2952092"/>
            <a:ext cx="4878705" cy="16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D72EC0-78EC-468E-462A-BD2624B5A452}"/>
              </a:ext>
            </a:extLst>
          </p:cNvPr>
          <p:cNvSpPr txBox="1"/>
          <p:nvPr/>
        </p:nvSpPr>
        <p:spPr>
          <a:xfrm>
            <a:off x="743880" y="5806669"/>
            <a:ext cx="304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&lt;linear model&gt;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4B8B6-B0E5-9EE7-825F-E0B7779990D6}"/>
              </a:ext>
            </a:extLst>
          </p:cNvPr>
          <p:cNvSpPr txBox="1"/>
          <p:nvPr/>
        </p:nvSpPr>
        <p:spPr>
          <a:xfrm>
            <a:off x="5011900" y="4556716"/>
            <a:ext cx="324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&lt;</a:t>
            </a:r>
            <a:r>
              <a:rPr lang="en-US" altLang="ko-KR" sz="2400" b="1">
                <a:solidFill>
                  <a:schemeClr val="accent2"/>
                </a:solidFill>
              </a:rPr>
              <a:t>linear model </a:t>
            </a:r>
            <a:r>
              <a:rPr lang="ko-KR" altLang="en-US" sz="2400" b="1" dirty="0">
                <a:solidFill>
                  <a:schemeClr val="accent2"/>
                </a:solidFill>
              </a:rPr>
              <a:t>도식화</a:t>
            </a:r>
            <a:r>
              <a:rPr lang="en-US" altLang="ko-KR" sz="2400" b="1" dirty="0">
                <a:solidFill>
                  <a:schemeClr val="accent2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684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6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Perceptron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perceptron-diagram">
            <a:extLst>
              <a:ext uri="{FF2B5EF4-FFF2-40B4-BE49-F238E27FC236}">
                <a16:creationId xmlns:a16="http://schemas.microsoft.com/office/drawing/2014/main" id="{EA011FD8-FCF9-6C62-921D-D88F5DE3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9" y="1226295"/>
            <a:ext cx="8105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7E8B3-7198-4480-EF6F-088087D6EA26}"/>
              </a:ext>
            </a:extLst>
          </p:cNvPr>
          <p:cNvSpPr txBox="1"/>
          <p:nvPr/>
        </p:nvSpPr>
        <p:spPr>
          <a:xfrm>
            <a:off x="600734" y="4273816"/>
            <a:ext cx="7955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가중치가 있고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여기에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입력값들이</a:t>
            </a:r>
            <a:r>
              <a:rPr lang="ko-KR" altLang="en-US" sz="2400" b="1" dirty="0">
                <a:solidFill>
                  <a:schemeClr val="accent2"/>
                </a:solidFill>
              </a:rPr>
              <a:t> 각각 곱해진 후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이들을 모두 합산한 선형 모델에 활성함수</a:t>
            </a:r>
            <a:r>
              <a:rPr lang="en-US" altLang="ko-KR" sz="2400" b="1" dirty="0">
                <a:solidFill>
                  <a:schemeClr val="accent2"/>
                </a:solidFill>
              </a:rPr>
              <a:t>(activation function)</a:t>
            </a:r>
            <a:r>
              <a:rPr lang="ko-KR" altLang="en-US" sz="2400" b="1" dirty="0">
                <a:solidFill>
                  <a:schemeClr val="accent2"/>
                </a:solidFill>
              </a:rPr>
              <a:t>를 적용한 결과를 일반화한 그림이다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전체 과정을 수행하는 이 선형 모델을 하나의 함수로 나타낼 수 있으며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이를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퍼셉트론이라</a:t>
            </a:r>
            <a:r>
              <a:rPr lang="ko-KR" altLang="en-US" sz="2400" b="1" dirty="0">
                <a:solidFill>
                  <a:schemeClr val="accent2"/>
                </a:solidFill>
              </a:rPr>
              <a:t> 부른다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42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Artificial Neural Network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684B9-CE4A-39DC-5B0F-8449727AC848}"/>
              </a:ext>
            </a:extLst>
          </p:cNvPr>
          <p:cNvSpPr txBox="1"/>
          <p:nvPr/>
        </p:nvSpPr>
        <p:spPr>
          <a:xfrm>
            <a:off x="600734" y="914128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Artificial Neural Network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퍼셉트론을</a:t>
            </a:r>
            <a:r>
              <a:rPr lang="ko-KR" altLang="en-US" sz="2400" b="1" dirty="0">
                <a:solidFill>
                  <a:schemeClr val="accent2"/>
                </a:solidFill>
              </a:rPr>
              <a:t> 하나의 빌딩 블록</a:t>
            </a:r>
            <a:r>
              <a:rPr lang="en-US" altLang="ko-KR" sz="2400" b="1" dirty="0">
                <a:solidFill>
                  <a:schemeClr val="accent2"/>
                </a:solidFill>
              </a:rPr>
              <a:t>(building block)</a:t>
            </a:r>
            <a:r>
              <a:rPr lang="ko-KR" altLang="en-US" sz="2400" b="1" dirty="0">
                <a:solidFill>
                  <a:schemeClr val="accent2"/>
                </a:solidFill>
              </a:rPr>
              <a:t>이라고 생각하고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여러 개의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퍼셉트론을</a:t>
            </a:r>
            <a:r>
              <a:rPr lang="ko-KR" altLang="en-US" sz="2400" b="1" dirty="0">
                <a:solidFill>
                  <a:schemeClr val="accent2"/>
                </a:solidFill>
              </a:rPr>
              <a:t> 아래 예시와 같이 연결한 것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6AC166-9685-4184-FF13-9662436E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38" y="2176012"/>
            <a:ext cx="5310524" cy="44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442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Artificial Neural Network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684B9-CE4A-39DC-5B0F-8449727AC848}"/>
              </a:ext>
            </a:extLst>
          </p:cNvPr>
          <p:cNvSpPr txBox="1"/>
          <p:nvPr/>
        </p:nvSpPr>
        <p:spPr>
          <a:xfrm>
            <a:off x="600734" y="914128"/>
            <a:ext cx="7955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Input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Layer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입력 벡터가 자리잡는 층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Output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Layer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최종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출력값이</a:t>
            </a:r>
            <a:r>
              <a:rPr lang="ko-KR" altLang="en-US" sz="2400" b="1" dirty="0">
                <a:solidFill>
                  <a:schemeClr val="accent2"/>
                </a:solidFill>
              </a:rPr>
              <a:t> 자리잡는 층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Hidden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Layer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 입력층과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출력층</a:t>
            </a:r>
            <a:r>
              <a:rPr lang="ko-KR" altLang="en-US" sz="2400" b="1" dirty="0">
                <a:solidFill>
                  <a:schemeClr val="accent2"/>
                </a:solidFill>
              </a:rPr>
              <a:t> 사이에 위치하는 모든 층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MLP(multi-layer perceptron)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퍼셉트론을</a:t>
            </a:r>
            <a:r>
              <a:rPr lang="ko-KR" altLang="en-US" sz="2400" b="1" dirty="0">
                <a:solidFill>
                  <a:schemeClr val="accent2"/>
                </a:solidFill>
              </a:rPr>
              <a:t> 기본 빌딩 블록으로 하여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이런 패턴에 따라 </a:t>
            </a:r>
            <a:r>
              <a:rPr lang="en-US" altLang="ko-KR" sz="2400" b="1" dirty="0">
                <a:solidFill>
                  <a:schemeClr val="accent2"/>
                </a:solidFill>
              </a:rPr>
              <a:t>2</a:t>
            </a:r>
            <a:r>
              <a:rPr lang="ko-KR" altLang="en-US" sz="2400" b="1" dirty="0">
                <a:solidFill>
                  <a:schemeClr val="accent2"/>
                </a:solidFill>
              </a:rPr>
              <a:t>차원적으로 연결되어 구성되는 인공신경망의 일종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DNN(Deep Neural Network)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딥러닝을</a:t>
            </a:r>
            <a:r>
              <a:rPr lang="ko-KR" altLang="en-US" sz="2400" b="1" dirty="0">
                <a:solidFill>
                  <a:schemeClr val="accent2"/>
                </a:solidFill>
              </a:rPr>
              <a:t> 위해 사용하는 충분히 깊은 인공신경망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6412</TotalTime>
  <Words>1226</Words>
  <Application>Microsoft Office PowerPoint</Application>
  <PresentationFormat>화면 슬라이드 쇼(4:3)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Calibri</vt:lpstr>
      <vt:lpstr>Gotham SSm A</vt:lpstr>
      <vt:lpstr>Arial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54</cp:revision>
  <dcterms:created xsi:type="dcterms:W3CDTF">2015-01-21T11:35:38Z</dcterms:created>
  <dcterms:modified xsi:type="dcterms:W3CDTF">2023-08-02T09:25:48Z</dcterms:modified>
</cp:coreProperties>
</file>