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3" r:id="rId3"/>
    <p:sldId id="275" r:id="rId4"/>
    <p:sldId id="262" r:id="rId5"/>
    <p:sldId id="327" r:id="rId6"/>
    <p:sldId id="328" r:id="rId7"/>
    <p:sldId id="329" r:id="rId8"/>
    <p:sldId id="281" r:id="rId9"/>
    <p:sldId id="282" r:id="rId10"/>
    <p:sldId id="330" r:id="rId11"/>
    <p:sldId id="331" r:id="rId12"/>
    <p:sldId id="332" r:id="rId13"/>
    <p:sldId id="285" r:id="rId14"/>
    <p:sldId id="286" r:id="rId15"/>
    <p:sldId id="333" r:id="rId16"/>
    <p:sldId id="334" r:id="rId17"/>
    <p:sldId id="335" r:id="rId18"/>
    <p:sldId id="283" r:id="rId19"/>
    <p:sldId id="284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F82"/>
    <a:srgbClr val="F8F8F6"/>
    <a:srgbClr val="F8F8F8"/>
    <a:srgbClr val="E0E0D8"/>
    <a:srgbClr val="FCFBFA"/>
    <a:srgbClr val="F4F3F2"/>
    <a:srgbClr val="F4F2F0"/>
    <a:srgbClr val="F1F0EF"/>
    <a:srgbClr val="ECEA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18" autoAdjust="0"/>
  </p:normalViewPr>
  <p:slideViewPr>
    <p:cSldViewPr snapToGrid="0" showGuides="1">
      <p:cViewPr varScale="1">
        <p:scale>
          <a:sx n="40" d="100"/>
          <a:sy n="40" d="100"/>
        </p:scale>
        <p:origin x="69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68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2023-07-27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데이터의 차원이 증가할수록 데이터 포인트 간의 거리 또한 증가하게 되므로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이러한 데이터를 이용해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ource Han Sans SC"/>
              </a:rPr>
              <a:t>머신러닝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 알고리즘을 학습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ource Han Sans SC"/>
              </a:rPr>
              <a:t>하게되면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 모델이 복잡해지게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ource Han Sans SC"/>
              </a:rPr>
              <a:t>오버피팅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(overfitting)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위험이 커진다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이러한 차원의 저주를 해결하기 위한 방법 중 하나는 데이터의 밀도가 높아질 때까지 학습 데이터셋의 크기를 늘리는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하지만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Han Sans S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데이터셋의 크기에 비해 차원은 기하급수적으로 커지기 때문에 매우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ource Han Sans SC"/>
              </a:rPr>
              <a:t>힘든일이라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ource Han Sans SC"/>
              </a:rPr>
              <a:t> 할 수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ource Han Sans SC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배운 손실 함수를 최솟값이 되도록 하는 가중치 값들을 찾는 것이 기계 학습 문제에서 학습 과정입니다</a:t>
            </a:r>
            <a:r>
              <a:rPr lang="en-US" altLang="ko-KR" dirty="0"/>
              <a:t>. </a:t>
            </a:r>
            <a:r>
              <a:rPr lang="ko-KR" altLang="en-US" dirty="0"/>
              <a:t>그러나 일반적인 문제의 손실 함수는 매우 복잡합니다</a:t>
            </a:r>
            <a:r>
              <a:rPr lang="en-US" altLang="ko-KR" dirty="0"/>
              <a:t>. </a:t>
            </a:r>
            <a:r>
              <a:rPr lang="ko-KR" altLang="en-US" dirty="0"/>
              <a:t>가중치 공간이 너무 광대하여 어디가 최솟값이 되는 곳인지를 짐작할 수 없죠</a:t>
            </a:r>
            <a:r>
              <a:rPr lang="en-US" altLang="ko-KR" dirty="0"/>
              <a:t>. </a:t>
            </a:r>
            <a:r>
              <a:rPr lang="ko-KR" altLang="en-US" dirty="0"/>
              <a:t>이런 상황에서 기울기를 잘 이용해 함수의 최솟값을 찾으려는 것이 </a:t>
            </a:r>
            <a:r>
              <a:rPr lang="ko-KR" altLang="en-US" dirty="0" err="1"/>
              <a:t>경사법입니다</a:t>
            </a:r>
            <a:r>
              <a:rPr lang="en-US" altLang="ko-KR" dirty="0"/>
              <a:t>. </a:t>
            </a:r>
            <a:r>
              <a:rPr lang="ko-KR" altLang="en-US" dirty="0"/>
              <a:t>그래서 경사법은 보통 산을 내려오는 과정으로 비유됩니다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8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배운 손실 함수를 최솟값이 되도록 하는 가중치 값들을 찾는 것이 기계 학습 문제에서 학습 과정입니다</a:t>
            </a:r>
            <a:r>
              <a:rPr lang="en-US" altLang="ko-KR" dirty="0"/>
              <a:t>. </a:t>
            </a:r>
            <a:r>
              <a:rPr lang="ko-KR" altLang="en-US" dirty="0"/>
              <a:t>그러나 일반적인 문제의 손실 함수는 매우 복잡합니다</a:t>
            </a:r>
            <a:r>
              <a:rPr lang="en-US" altLang="ko-KR" dirty="0"/>
              <a:t>. </a:t>
            </a:r>
            <a:r>
              <a:rPr lang="ko-KR" altLang="en-US" dirty="0"/>
              <a:t>가중치 공간이 너무 광대하여 어디가 최솟값이 되는 곳인지를 짐작할 수 없죠</a:t>
            </a:r>
            <a:r>
              <a:rPr lang="en-US" altLang="ko-KR" dirty="0"/>
              <a:t>. </a:t>
            </a:r>
            <a:r>
              <a:rPr lang="ko-KR" altLang="en-US" dirty="0"/>
              <a:t>이런 상황에서 기울기를 잘 이용해 함수의 최솟값을 찾으려는 것이 </a:t>
            </a:r>
            <a:r>
              <a:rPr lang="ko-KR" altLang="en-US" dirty="0" err="1"/>
              <a:t>경사법입니다</a:t>
            </a:r>
            <a:r>
              <a:rPr lang="en-US" altLang="ko-KR" dirty="0"/>
              <a:t>. </a:t>
            </a:r>
            <a:r>
              <a:rPr lang="ko-KR" altLang="en-US" dirty="0"/>
              <a:t>그래서 경사법은 보통 산을 내려오는 과정으로 비유됩니다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2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배운 손실 함수를 최솟값이 되도록 하는 가중치 값들을 찾는 것이 기계 학습 문제에서 학습 과정입니다</a:t>
            </a:r>
            <a:r>
              <a:rPr lang="en-US" altLang="ko-KR" dirty="0"/>
              <a:t>. </a:t>
            </a:r>
            <a:r>
              <a:rPr lang="ko-KR" altLang="en-US" dirty="0"/>
              <a:t>그러나 일반적인 문제의 손실 함수는 매우 복잡합니다</a:t>
            </a:r>
            <a:r>
              <a:rPr lang="en-US" altLang="ko-KR" dirty="0"/>
              <a:t>. </a:t>
            </a:r>
            <a:r>
              <a:rPr lang="ko-KR" altLang="en-US" dirty="0"/>
              <a:t>가중치 공간이 너무 광대하여 어디가 최솟값이 되는 곳인지를 짐작할 수 없죠</a:t>
            </a:r>
            <a:r>
              <a:rPr lang="en-US" altLang="ko-KR" dirty="0"/>
              <a:t>. </a:t>
            </a:r>
            <a:r>
              <a:rPr lang="ko-KR" altLang="en-US" dirty="0"/>
              <a:t>이런 상황에서 기울기를 잘 이용해 함수의 최솟값을 찾으려는 것이 </a:t>
            </a:r>
            <a:r>
              <a:rPr lang="ko-KR" altLang="en-US" dirty="0" err="1"/>
              <a:t>경사법입니다</a:t>
            </a:r>
            <a:r>
              <a:rPr lang="en-US" altLang="ko-KR" dirty="0"/>
              <a:t>. </a:t>
            </a:r>
            <a:r>
              <a:rPr lang="ko-KR" altLang="en-US" dirty="0"/>
              <a:t>그래서 경사법은 보통 산을 내려오는 과정으로 비유됩니다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4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클러스터링은 개체가 클러스터라는 하위 집합으로 함께 그룹화되는 </a:t>
            </a:r>
            <a:r>
              <a:rPr lang="ko-KR" altLang="en-US" dirty="0" err="1"/>
              <a:t>것읠</a:t>
            </a:r>
            <a:r>
              <a:rPr lang="ko-KR" altLang="en-US" dirty="0"/>
              <a:t> 의미합니다</a:t>
            </a:r>
            <a:r>
              <a:rPr lang="en-US" altLang="ko-KR" dirty="0"/>
              <a:t>. </a:t>
            </a:r>
            <a:r>
              <a:rPr lang="ko-KR" altLang="en-US" dirty="0"/>
              <a:t>이것은 데이터 구조의 개요를 얻는 가장 좋은 방법 중 하나입니다</a:t>
            </a:r>
            <a:r>
              <a:rPr lang="en-US" altLang="ko-KR" dirty="0"/>
              <a:t>. </a:t>
            </a:r>
            <a:r>
              <a:rPr lang="ko-KR" altLang="en-US" dirty="0"/>
              <a:t>해당 클러스터 내에는 몇 가지 유사한 특성이 있습니다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이 방법은 동일한 특성을 가진 그룹을 만들고 이 그룹을 관련 클러스터에 할당하도록 설계되었습니다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6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잠재 변수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(Latent Variable Models)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이란 관찰 가능한 데이터에서 직접 측정할 수 없는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잠재 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이용해 모델을 구성하는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잠재 변수는 직접 관찰되지 않지만 관찰 가능한 데이터의 분포를 설명하는 데 중요한 역할을 하는 변수입니다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사용자의 구매 패턴에서 각각의 구매 이벤트는 관찰 가능하지만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사용자의 숨겨진 구매 선호도는 직접적으로 관찰할 수 없는 잠재 변수가 될 수 있죠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6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4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poqa Han Sans"/>
              </a:rPr>
              <a:t>K-means Clustering</a:t>
            </a:r>
            <a:r>
              <a:rPr lang="ko-KR" altLang="en-US" b="0" i="0" dirty="0">
                <a:effectLst/>
                <a:latin typeface="Spoqa Han Sans"/>
              </a:rPr>
              <a:t>에서 </a:t>
            </a:r>
            <a:r>
              <a:rPr lang="en-US" altLang="ko-KR" b="0" i="0" dirty="0">
                <a:effectLst/>
                <a:latin typeface="Spoqa Han Sans"/>
              </a:rPr>
              <a:t>K</a:t>
            </a:r>
            <a:r>
              <a:rPr lang="ko-KR" altLang="en-US" b="0" i="0" dirty="0">
                <a:effectLst/>
                <a:latin typeface="Spoqa Han Sans"/>
              </a:rPr>
              <a:t>는 클러스터의 </a:t>
            </a:r>
            <a:r>
              <a:rPr lang="ko-KR" altLang="en-US" b="0" i="0" dirty="0" err="1">
                <a:effectLst/>
                <a:latin typeface="Spoqa Han Sans"/>
              </a:rPr>
              <a:t>갯수를</a:t>
            </a:r>
            <a:r>
              <a:rPr lang="ko-KR" altLang="en-US" b="0" i="0" dirty="0">
                <a:effectLst/>
                <a:latin typeface="Spoqa Han Sans"/>
              </a:rPr>
              <a:t> 뜻합니다</a:t>
            </a:r>
            <a:r>
              <a:rPr lang="en-US" altLang="ko-KR" b="0" i="0" dirty="0">
                <a:effectLst/>
                <a:latin typeface="Spoqa Han Sans"/>
              </a:rPr>
              <a:t>. </a:t>
            </a:r>
            <a:r>
              <a:rPr lang="ko-KR" altLang="en-US" b="0" i="0" dirty="0">
                <a:effectLst/>
                <a:latin typeface="Spoqa Han Sans"/>
              </a:rPr>
              <a:t>위 예시에서는 클러스터가 총 </a:t>
            </a:r>
            <a:r>
              <a:rPr lang="en-US" altLang="ko-KR" b="0" i="0" dirty="0">
                <a:effectLst/>
                <a:latin typeface="Spoqa Han Sans"/>
              </a:rPr>
              <a:t>3</a:t>
            </a:r>
            <a:r>
              <a:rPr lang="ko-KR" altLang="en-US" b="0" i="0" dirty="0">
                <a:effectLst/>
                <a:latin typeface="Spoqa Han Sans"/>
              </a:rPr>
              <a:t>개입니다</a:t>
            </a:r>
            <a:r>
              <a:rPr lang="en-US" altLang="ko-KR" b="0" i="0" dirty="0">
                <a:effectLst/>
                <a:latin typeface="Spoqa Han Sans"/>
              </a:rPr>
              <a:t>. </a:t>
            </a:r>
            <a:r>
              <a:rPr lang="ko-KR" altLang="en-US" b="0" i="0" dirty="0">
                <a:effectLst/>
                <a:latin typeface="Spoqa Han Sans"/>
              </a:rPr>
              <a:t>따라서 </a:t>
            </a:r>
            <a:r>
              <a:rPr lang="en-US" altLang="ko-KR" b="0" i="0" dirty="0">
                <a:effectLst/>
                <a:latin typeface="Spoqa Han Sans"/>
              </a:rPr>
              <a:t>K</a:t>
            </a:r>
            <a:r>
              <a:rPr lang="ko-KR" altLang="en-US" b="0" i="0" dirty="0">
                <a:effectLst/>
                <a:latin typeface="Spoqa Han Sans"/>
              </a:rPr>
              <a:t>도 </a:t>
            </a:r>
            <a:r>
              <a:rPr lang="en-US" altLang="ko-KR" b="0" i="0" dirty="0">
                <a:effectLst/>
                <a:latin typeface="Spoqa Han Sans"/>
              </a:rPr>
              <a:t>3</a:t>
            </a:r>
            <a:r>
              <a:rPr lang="ko-KR" altLang="en-US" b="0" i="0" dirty="0">
                <a:effectLst/>
                <a:latin typeface="Spoqa Han Sans"/>
              </a:rPr>
              <a:t>입니다</a:t>
            </a:r>
            <a:r>
              <a:rPr lang="en-US" altLang="ko-KR" b="0" i="0" dirty="0">
                <a:effectLst/>
                <a:latin typeface="Spoqa Han Sans"/>
              </a:rPr>
              <a:t>. means</a:t>
            </a:r>
            <a:r>
              <a:rPr lang="ko-KR" altLang="en-US" b="0" i="0" dirty="0">
                <a:effectLst/>
                <a:latin typeface="Spoqa Han Sans"/>
              </a:rPr>
              <a:t>는 한 클러스터 안의 데이터 중심</a:t>
            </a:r>
            <a:r>
              <a:rPr lang="en-US" altLang="ko-KR" b="0" i="0" dirty="0">
                <a:effectLst/>
                <a:latin typeface="Spoqa Han Sans"/>
              </a:rPr>
              <a:t>, </a:t>
            </a:r>
            <a:r>
              <a:rPr lang="ko-KR" altLang="en-US" b="0" i="0" dirty="0">
                <a:effectLst/>
                <a:latin typeface="Spoqa Han Sans"/>
              </a:rPr>
              <a:t>즉 </a:t>
            </a:r>
            <a:r>
              <a:rPr lang="en-US" altLang="ko-KR" b="0" i="0" dirty="0">
                <a:effectLst/>
                <a:latin typeface="Spoqa Han Sans"/>
              </a:rPr>
              <a:t>centroid</a:t>
            </a:r>
            <a:r>
              <a:rPr lang="ko-KR" altLang="en-US" b="0" i="0" dirty="0">
                <a:effectLst/>
                <a:latin typeface="Spoqa Han Sans"/>
              </a:rPr>
              <a:t>를 뜻합니다</a:t>
            </a:r>
            <a:r>
              <a:rPr lang="en-US" altLang="ko-KR" b="0" i="0" dirty="0">
                <a:effectLst/>
                <a:latin typeface="Spoqa Han Sans"/>
              </a:rPr>
              <a:t>. </a:t>
            </a:r>
            <a:r>
              <a:rPr lang="ko-KR" altLang="en-US" b="0" i="0" dirty="0">
                <a:effectLst/>
                <a:latin typeface="Spoqa Han Sans"/>
              </a:rPr>
              <a:t>결론적으로 </a:t>
            </a:r>
            <a:r>
              <a:rPr lang="en-US" altLang="ko-KR" b="0" i="0" dirty="0">
                <a:effectLst/>
                <a:latin typeface="Spoqa Han Sans"/>
              </a:rPr>
              <a:t>K-means Clustering</a:t>
            </a:r>
            <a:r>
              <a:rPr lang="ko-KR" altLang="en-US" b="0" i="0" dirty="0">
                <a:effectLst/>
                <a:latin typeface="Spoqa Han Sans"/>
              </a:rPr>
              <a:t>은 </a:t>
            </a:r>
            <a:r>
              <a:rPr lang="en-US" altLang="ko-KR" b="0" i="0" dirty="0">
                <a:effectLst/>
                <a:latin typeface="Spoqa Han Sans"/>
              </a:rPr>
              <a:t>K</a:t>
            </a:r>
            <a:r>
              <a:rPr lang="ko-KR" altLang="en-US" b="0" i="0" dirty="0">
                <a:effectLst/>
                <a:latin typeface="Spoqa Han Sans"/>
              </a:rPr>
              <a:t>개의 </a:t>
            </a:r>
            <a:r>
              <a:rPr lang="en-US" altLang="ko-KR" b="0" i="0" dirty="0">
                <a:effectLst/>
                <a:latin typeface="Spoqa Han Sans"/>
              </a:rPr>
              <a:t>Centroid</a:t>
            </a:r>
            <a:r>
              <a:rPr lang="ko-KR" altLang="en-US" b="0" i="0" dirty="0">
                <a:effectLst/>
                <a:latin typeface="Spoqa Han Sans"/>
              </a:rPr>
              <a:t>를 기반으로 </a:t>
            </a:r>
            <a:r>
              <a:rPr lang="en-US" altLang="ko-KR" b="0" i="0" dirty="0">
                <a:effectLst/>
                <a:latin typeface="Spoqa Han Sans"/>
              </a:rPr>
              <a:t>K</a:t>
            </a:r>
            <a:r>
              <a:rPr lang="ko-KR" altLang="en-US" b="0" i="0" dirty="0">
                <a:effectLst/>
                <a:latin typeface="Spoqa Han Sans"/>
              </a:rPr>
              <a:t>개의 클러스터를 만들어주는 것을 의미합니다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0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7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4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8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R54u08IG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sior-cjh.tistory.com/16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ppier.com/ko-kr/blog/a-simple-guide-to-unsupervised-learning" TargetMode="External"/><Relationship Id="rId4" Type="http://schemas.openxmlformats.org/officeDocument/2006/relationships/hyperlink" Target="https://zephyrus1111.tistory.com/17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Chapter6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2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523875" y="1588794"/>
            <a:ext cx="7915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얼마나 많은 클러스터가 필요한지 결정 </a:t>
            </a:r>
            <a:r>
              <a:rPr lang="en-US" altLang="ko-KR" sz="2400" b="1" dirty="0">
                <a:solidFill>
                  <a:schemeClr val="accent2"/>
                </a:solidFill>
              </a:rPr>
              <a:t>(K </a:t>
            </a:r>
            <a:r>
              <a:rPr lang="ko-KR" altLang="en-US" sz="2400" b="1" dirty="0">
                <a:solidFill>
                  <a:schemeClr val="accent2"/>
                </a:solidFill>
              </a:rPr>
              <a:t>결정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초기 </a:t>
            </a:r>
            <a:r>
              <a:rPr lang="en-US" altLang="ko-KR" sz="2400" b="1" dirty="0">
                <a:solidFill>
                  <a:schemeClr val="accent2"/>
                </a:solidFill>
              </a:rPr>
              <a:t>Centroid </a:t>
            </a:r>
            <a:r>
              <a:rPr lang="ko-KR" altLang="en-US" sz="2400" b="1" dirty="0">
                <a:solidFill>
                  <a:schemeClr val="accent2"/>
                </a:solidFill>
              </a:rPr>
              <a:t>선택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  </a:t>
            </a: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랜덤하게 설정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  </a:t>
            </a: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수동으로 설정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  </a:t>
            </a: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Kmean</a:t>
            </a:r>
            <a:r>
              <a:rPr lang="en-US" altLang="ko-KR" sz="2400" b="1" dirty="0">
                <a:solidFill>
                  <a:schemeClr val="accent2"/>
                </a:solidFill>
              </a:rPr>
              <a:t>++ </a:t>
            </a:r>
            <a:r>
              <a:rPr lang="ko-KR" altLang="en-US" sz="2400" b="1" dirty="0">
                <a:solidFill>
                  <a:schemeClr val="accent2"/>
                </a:solidFill>
              </a:rPr>
              <a:t>방법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3. </a:t>
            </a:r>
            <a:r>
              <a:rPr lang="ko-KR" altLang="en-US" sz="2400" b="1" dirty="0">
                <a:solidFill>
                  <a:schemeClr val="accent2"/>
                </a:solidFill>
              </a:rPr>
              <a:t>모든 데이터를 순회하며 각 데이터마다 가장 가까운 </a:t>
            </a:r>
            <a:r>
              <a:rPr lang="en-US" altLang="ko-KR" sz="2400" b="1" dirty="0">
                <a:solidFill>
                  <a:schemeClr val="accent2"/>
                </a:solidFill>
              </a:rPr>
              <a:t>Centroid</a:t>
            </a:r>
            <a:r>
              <a:rPr lang="ko-KR" altLang="en-US" sz="2400" b="1" dirty="0">
                <a:solidFill>
                  <a:schemeClr val="accent2"/>
                </a:solidFill>
              </a:rPr>
              <a:t>가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속해있는</a:t>
            </a:r>
            <a:r>
              <a:rPr lang="ko-KR" altLang="en-US" sz="2400" b="1" dirty="0">
                <a:solidFill>
                  <a:schemeClr val="accent2"/>
                </a:solidFill>
              </a:rPr>
              <a:t> 클러스터로 </a:t>
            </a:r>
            <a:r>
              <a:rPr lang="en-US" altLang="ko-KR" sz="2400" b="1" dirty="0">
                <a:solidFill>
                  <a:schemeClr val="accent2"/>
                </a:solidFill>
              </a:rPr>
              <a:t>assign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4. Centroid</a:t>
            </a:r>
            <a:r>
              <a:rPr lang="ko-KR" altLang="en-US" sz="2400" b="1" dirty="0">
                <a:solidFill>
                  <a:schemeClr val="accent2"/>
                </a:solidFill>
              </a:rPr>
              <a:t>를 클러스터의 중심으로 이동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5. </a:t>
            </a:r>
            <a:r>
              <a:rPr lang="ko-KR" altLang="en-US" sz="2400" b="1" dirty="0">
                <a:solidFill>
                  <a:schemeClr val="accent2"/>
                </a:solidFill>
              </a:rPr>
              <a:t>클러스터에 </a:t>
            </a:r>
            <a:r>
              <a:rPr lang="en-US" altLang="ko-KR" sz="2400" b="1" dirty="0">
                <a:solidFill>
                  <a:schemeClr val="accent2"/>
                </a:solidFill>
              </a:rPr>
              <a:t>assign </a:t>
            </a:r>
            <a:r>
              <a:rPr lang="ko-KR" altLang="en-US" sz="2400" b="1" dirty="0">
                <a:solidFill>
                  <a:schemeClr val="accent2"/>
                </a:solidFill>
              </a:rPr>
              <a:t>되는 데이터가 없을 때까지 스텝 </a:t>
            </a:r>
            <a:r>
              <a:rPr lang="en-US" altLang="ko-KR" sz="2400" b="1" dirty="0">
                <a:solidFill>
                  <a:schemeClr val="accent2"/>
                </a:solidFill>
              </a:rPr>
              <a:t>3, 4</a:t>
            </a:r>
            <a:r>
              <a:rPr lang="ko-KR" altLang="en-US" sz="2400" b="1" dirty="0">
                <a:solidFill>
                  <a:schemeClr val="accent2"/>
                </a:solidFill>
              </a:rPr>
              <a:t>를 반복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  <a:hlinkClick r:id="rId3"/>
              </a:rPr>
              <a:t>https://www.youtube.com/watch?v=9TR54u08IGU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5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 Algorithm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0594B2-C3AC-BCAF-F6B3-FCAD20F3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1" y="740976"/>
            <a:ext cx="6069180" cy="61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9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10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2.3  Pros and Cons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E1277-A266-E99A-3382-5BF0A360ECCD}"/>
              </a:ext>
            </a:extLst>
          </p:cNvPr>
          <p:cNvSpPr txBox="1"/>
          <p:nvPr/>
        </p:nvSpPr>
        <p:spPr>
          <a:xfrm>
            <a:off x="600734" y="726130"/>
            <a:ext cx="79554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장점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직관적이고 구현이 쉽다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 대용량 데이터에 적용 가능하다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수렴성이 보장된다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ko-KR" altLang="en-US" sz="2800" b="1" dirty="0">
                <a:solidFill>
                  <a:schemeClr val="accent2"/>
                </a:solidFill>
              </a:rPr>
              <a:t>단점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초기값에 민감하다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이상치에 영향을 받는다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 그룹 내 분산 구조를 반영할 수 없다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87B5B-A57C-0305-E6A9-125C8359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4" y="3823888"/>
            <a:ext cx="5346748" cy="29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6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Principal Component Analysis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3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077976"/>
            <a:ext cx="82537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차원의 저주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 셋의 특성</a:t>
            </a:r>
            <a:r>
              <a:rPr lang="en-US" altLang="ko-KR" sz="2400" b="1" dirty="0">
                <a:solidFill>
                  <a:schemeClr val="accent2"/>
                </a:solidFill>
              </a:rPr>
              <a:t>(feature)</a:t>
            </a:r>
            <a:r>
              <a:rPr lang="ko-KR" altLang="en-US" sz="2400" b="1" dirty="0">
                <a:solidFill>
                  <a:schemeClr val="accent2"/>
                </a:solidFill>
              </a:rPr>
              <a:t>가 많아지면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각 특성인 하나의 차원</a:t>
            </a:r>
            <a:r>
              <a:rPr lang="en-US" altLang="ko-KR" sz="2400" b="1" dirty="0">
                <a:solidFill>
                  <a:schemeClr val="accent2"/>
                </a:solidFill>
              </a:rPr>
              <a:t>(dimension) </a:t>
            </a:r>
            <a:r>
              <a:rPr lang="ko-KR" altLang="en-US" sz="2400" b="1" dirty="0">
                <a:solidFill>
                  <a:schemeClr val="accent2"/>
                </a:solidFill>
              </a:rPr>
              <a:t>또한 증가</a:t>
            </a:r>
            <a:br>
              <a:rPr lang="en-US" altLang="ko-KR" sz="2400" b="1" dirty="0">
                <a:solidFill>
                  <a:schemeClr val="accent2"/>
                </a:solidFill>
              </a:rPr>
            </a:b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데이터의 차원이 증가할 수록 데이터 공간의 부피가 기하 급수적으로 증가하기 때문에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데이터의 밀도는 차원이 증가할 수록 희소</a:t>
            </a:r>
            <a:r>
              <a:rPr lang="en-US" altLang="ko-KR" sz="2400" b="1" dirty="0">
                <a:solidFill>
                  <a:schemeClr val="accent2"/>
                </a:solidFill>
              </a:rPr>
              <a:t>(sparse)</a:t>
            </a:r>
            <a:r>
              <a:rPr lang="ko-KR" altLang="en-US" sz="2400" b="1" dirty="0">
                <a:solidFill>
                  <a:schemeClr val="accent2"/>
                </a:solidFill>
              </a:rPr>
              <a:t>해진다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5FC78B-CB3B-DA30-12A3-BFD2E523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641559"/>
            <a:ext cx="7810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3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505143"/>
            <a:ext cx="825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투영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고차원 공간에서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저차원</a:t>
            </a:r>
            <a:r>
              <a:rPr lang="ko-KR" altLang="en-US" sz="2400" b="1" dirty="0">
                <a:solidFill>
                  <a:schemeClr val="accent2"/>
                </a:solidFill>
              </a:rPr>
              <a:t> 부분 공간</a:t>
            </a:r>
            <a:r>
              <a:rPr lang="en-US" altLang="ko-KR" sz="2400" b="1" dirty="0">
                <a:solidFill>
                  <a:schemeClr val="accent2"/>
                </a:solidFill>
              </a:rPr>
              <a:t>(subspace)</a:t>
            </a:r>
            <a:r>
              <a:rPr lang="ko-KR" altLang="en-US" sz="2400" b="1" dirty="0">
                <a:solidFill>
                  <a:schemeClr val="accent2"/>
                </a:solidFill>
              </a:rPr>
              <a:t>에 위치하게 된다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즉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고차원의 데이터의 특성 중 일부 특성으로 데이터를 표현할 수 있다는 말이 된다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A1E412-2ECF-1BD9-A3EB-91F5748B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36359"/>
            <a:ext cx="7810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4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863118"/>
            <a:ext cx="82537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PCA(</a:t>
            </a:r>
            <a:r>
              <a:rPr lang="ko-KR" altLang="en-US" sz="2800" b="1" dirty="0">
                <a:solidFill>
                  <a:schemeClr val="accent2"/>
                </a:solidFill>
              </a:rPr>
              <a:t>주성분 분석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가장 대표적인 차원 축소 알고리즘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먼저 데이터에 가장 가까운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초평면</a:t>
            </a:r>
            <a:r>
              <a:rPr lang="en-US" altLang="ko-KR" sz="2400" b="1" dirty="0">
                <a:solidFill>
                  <a:schemeClr val="accent2"/>
                </a:solidFill>
              </a:rPr>
              <a:t>(hyperplane)</a:t>
            </a:r>
            <a:r>
              <a:rPr lang="ko-KR" altLang="en-US" sz="2400" b="1" dirty="0">
                <a:solidFill>
                  <a:schemeClr val="accent2"/>
                </a:solidFill>
              </a:rPr>
              <a:t>을 구한 다음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데이터를 이 초평면에 투영</a:t>
            </a:r>
            <a:r>
              <a:rPr lang="en-US" altLang="ko-KR" sz="2400" b="1" dirty="0">
                <a:solidFill>
                  <a:schemeClr val="accent2"/>
                </a:solidFill>
              </a:rPr>
              <a:t>(projection)</a:t>
            </a:r>
          </a:p>
          <a:p>
            <a:r>
              <a:rPr lang="ko-KR" altLang="en-US" sz="2800" b="1" dirty="0">
                <a:solidFill>
                  <a:schemeClr val="accent2"/>
                </a:solidFill>
              </a:rPr>
              <a:t>분산 보존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데이터의 분산이 최대가 되는 축을 찾는다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즉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원본 데이터셋과 투영된 데이터셋 간의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평균제곱거리를</a:t>
            </a:r>
            <a:r>
              <a:rPr lang="ko-KR" altLang="en-US" sz="2400" b="1" dirty="0">
                <a:solidFill>
                  <a:schemeClr val="accent2"/>
                </a:solidFill>
              </a:rPr>
              <a:t> 최소화 하는 축을 찾는다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923FF7-F5ED-3243-1AEE-0C7F37EA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80" y="4080391"/>
            <a:ext cx="5617115" cy="27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863118"/>
            <a:ext cx="8253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주성분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학습 데이터셋에서 분산이 최대인 축</a:t>
            </a:r>
            <a:r>
              <a:rPr lang="en-US" altLang="ko-KR" sz="2400" b="1" dirty="0">
                <a:solidFill>
                  <a:schemeClr val="accent2"/>
                </a:solidFill>
              </a:rPr>
              <a:t>(axis)</a:t>
            </a:r>
            <a:r>
              <a:rPr lang="ko-KR" altLang="en-US" sz="2400" b="1" dirty="0">
                <a:solidFill>
                  <a:schemeClr val="accent2"/>
                </a:solidFill>
              </a:rPr>
              <a:t>을 찾는다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이렇게 찾은 첫번째 축과 직교</a:t>
            </a:r>
            <a:r>
              <a:rPr lang="en-US" altLang="ko-KR" sz="2400" b="1" dirty="0">
                <a:solidFill>
                  <a:schemeClr val="accent2"/>
                </a:solidFill>
              </a:rPr>
              <a:t>(orthogonal)</a:t>
            </a:r>
            <a:r>
              <a:rPr lang="ko-KR" altLang="en-US" sz="2400" b="1" dirty="0">
                <a:solidFill>
                  <a:schemeClr val="accent2"/>
                </a:solidFill>
              </a:rPr>
              <a:t>하면서 분산이 최대인 두 번째 축을 찾는다</a:t>
            </a:r>
            <a:r>
              <a:rPr lang="en-US" altLang="ko-KR" sz="24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3. </a:t>
            </a:r>
            <a:r>
              <a:rPr lang="ko-KR" altLang="en-US" sz="2400" b="1" dirty="0">
                <a:solidFill>
                  <a:schemeClr val="accent2"/>
                </a:solidFill>
              </a:rPr>
              <a:t>첫 번째 축과 두 번째 축에 직교하고 분산을 최대한 보존하는 세 번째 축을 찾는다</a:t>
            </a:r>
            <a:r>
              <a:rPr lang="en-US" altLang="ko-KR" sz="24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4. 1~3</a:t>
            </a:r>
            <a:r>
              <a:rPr lang="ko-KR" altLang="en-US" sz="2400" b="1" dirty="0">
                <a:solidFill>
                  <a:schemeClr val="accent2"/>
                </a:solidFill>
              </a:rPr>
              <a:t>과 같은 방법으로 데이터셋의 차원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특성 수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만큼의 축을 찾는다</a:t>
            </a:r>
            <a:r>
              <a:rPr lang="en-US" altLang="ko-KR" sz="2400" b="1" dirty="0">
                <a:solidFill>
                  <a:schemeClr val="accent2"/>
                </a:solidFill>
              </a:rPr>
              <a:t>.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DE332E07-3F9A-0F7A-E4B1-0E01B2FA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17" y="3971661"/>
            <a:ext cx="6337165" cy="25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5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859634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https://excelsior-cjh.tistory.com/167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https://zephyrus1111.tistory.com/179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5"/>
              </a:rPr>
              <a:t>https://www.appier.com/ko-kr/blog/a-simple-guide-to-unsupervised-learning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E859-E5F0-69D6-CC56-25B98C120EF6}"/>
              </a:ext>
            </a:extLst>
          </p:cNvPr>
          <p:cNvSpPr txBox="1"/>
          <p:nvPr/>
        </p:nvSpPr>
        <p:spPr>
          <a:xfrm>
            <a:off x="1567196" y="1875282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D7A3-E8A2-373B-5C9F-C1B1EDB5DFB8}"/>
              </a:ext>
            </a:extLst>
          </p:cNvPr>
          <p:cNvSpPr txBox="1"/>
          <p:nvPr/>
        </p:nvSpPr>
        <p:spPr>
          <a:xfrm>
            <a:off x="3035441" y="1967615"/>
            <a:ext cx="40185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Unsupervised Learning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CF4D4-6D5E-F92D-A8EE-EBAAD90513A5}"/>
              </a:ext>
            </a:extLst>
          </p:cNvPr>
          <p:cNvSpPr txBox="1"/>
          <p:nvPr/>
        </p:nvSpPr>
        <p:spPr>
          <a:xfrm>
            <a:off x="1567196" y="3660580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2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9836-C7F2-955C-EE98-745ABC50D04B}"/>
              </a:ext>
            </a:extLst>
          </p:cNvPr>
          <p:cNvSpPr txBox="1"/>
          <p:nvPr/>
        </p:nvSpPr>
        <p:spPr>
          <a:xfrm>
            <a:off x="3035441" y="3752913"/>
            <a:ext cx="47474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K-mean Clustering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7AA425-7140-7A94-3C35-9114730E0BB6}"/>
              </a:ext>
            </a:extLst>
          </p:cNvPr>
          <p:cNvSpPr txBox="1"/>
          <p:nvPr/>
        </p:nvSpPr>
        <p:spPr>
          <a:xfrm>
            <a:off x="1567195" y="5445877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3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8CB4-CCA7-9E5A-D816-06704A94EC0C}"/>
              </a:ext>
            </a:extLst>
          </p:cNvPr>
          <p:cNvSpPr txBox="1"/>
          <p:nvPr/>
        </p:nvSpPr>
        <p:spPr>
          <a:xfrm>
            <a:off x="3035439" y="5538210"/>
            <a:ext cx="50603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Principal Component Analysis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Unsupervised Learning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9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149335"/>
            <a:ext cx="795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Unsupervised Learning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label</a:t>
            </a:r>
            <a:r>
              <a:rPr lang="ko-KR" altLang="en-US" sz="2400" b="1" dirty="0">
                <a:solidFill>
                  <a:schemeClr val="accent2"/>
                </a:solidFill>
              </a:rPr>
              <a:t>이 지정되지 않은 데이터들을 학습하는 방법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E0B94-2FDD-9318-CFD6-AB521A39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1" y="2118519"/>
            <a:ext cx="7955437" cy="35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495023"/>
            <a:ext cx="795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Clustering(</a:t>
            </a:r>
            <a:r>
              <a:rPr lang="ko-KR" altLang="en-US" sz="2800" b="1" dirty="0">
                <a:solidFill>
                  <a:schemeClr val="accent2"/>
                </a:solidFill>
              </a:rPr>
              <a:t>군집화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유사한 포인트들끼리 그룹을 만드는 방법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5EA43-8F33-DD5A-96B2-4784E703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63" y="2448652"/>
            <a:ext cx="7764667" cy="2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505396"/>
            <a:ext cx="79554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Latent Variable Model(</a:t>
            </a:r>
            <a:r>
              <a:rPr lang="ko-KR" altLang="en-US" sz="2800" b="1" dirty="0">
                <a:solidFill>
                  <a:schemeClr val="accent2"/>
                </a:solidFill>
              </a:rPr>
              <a:t>잠재 변수 모델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표현된 데이터 속에 내재되어 있는 요인을 찾는 것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현재 데이터 속에 내재되어 있는 정보가 관측되지 않은 상태에서 </a:t>
            </a:r>
            <a:r>
              <a:rPr lang="en-US" altLang="ko-KR" sz="2400" b="1" dirty="0">
                <a:solidFill>
                  <a:schemeClr val="accent2"/>
                </a:solidFill>
              </a:rPr>
              <a:t>z</a:t>
            </a:r>
            <a:r>
              <a:rPr lang="ko-KR" altLang="en-US" sz="2400" b="1" dirty="0">
                <a:solidFill>
                  <a:schemeClr val="accent2"/>
                </a:solidFill>
              </a:rPr>
              <a:t>라는 내재되어 있는 변수를 찾아낸다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종류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  1) </a:t>
            </a:r>
            <a:r>
              <a:rPr lang="ko-KR" altLang="en-US" sz="2400" b="1" dirty="0">
                <a:solidFill>
                  <a:schemeClr val="accent2"/>
                </a:solidFill>
              </a:rPr>
              <a:t>주성분 분석</a:t>
            </a:r>
            <a:r>
              <a:rPr lang="en-US" altLang="ko-KR" sz="2400" b="1" dirty="0">
                <a:solidFill>
                  <a:schemeClr val="accent2"/>
                </a:solidFill>
              </a:rPr>
              <a:t>(PCA)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  2)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특이값</a:t>
            </a:r>
            <a:r>
              <a:rPr lang="ko-KR" altLang="en-US" sz="2400" b="1" dirty="0">
                <a:solidFill>
                  <a:schemeClr val="accent2"/>
                </a:solidFill>
              </a:rPr>
              <a:t> 분해</a:t>
            </a:r>
            <a:r>
              <a:rPr lang="en-US" altLang="ko-KR" sz="2400" b="1" dirty="0">
                <a:solidFill>
                  <a:schemeClr val="accent2"/>
                </a:solidFill>
              </a:rPr>
              <a:t>(SVD)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  3)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비음수</a:t>
            </a:r>
            <a:r>
              <a:rPr lang="ko-KR" altLang="en-US" sz="2400" b="1" dirty="0">
                <a:solidFill>
                  <a:schemeClr val="accent2"/>
                </a:solidFill>
              </a:rPr>
              <a:t> 행렬 분해</a:t>
            </a:r>
            <a:r>
              <a:rPr lang="en-US" altLang="ko-KR" sz="2400" b="1" dirty="0">
                <a:solidFill>
                  <a:schemeClr val="accent2"/>
                </a:solidFill>
              </a:rPr>
              <a:t>(NMF)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  4) </a:t>
            </a:r>
            <a:r>
              <a:rPr lang="ko-KR" altLang="en-US" sz="2400" b="1" dirty="0">
                <a:solidFill>
                  <a:schemeClr val="accent2"/>
                </a:solidFill>
              </a:rPr>
              <a:t>잠재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디리슐레</a:t>
            </a:r>
            <a:r>
              <a:rPr lang="ko-KR" altLang="en-US" sz="2400" b="1" dirty="0">
                <a:solidFill>
                  <a:schemeClr val="accent2"/>
                </a:solidFill>
              </a:rPr>
              <a:t> 할당</a:t>
            </a:r>
            <a:r>
              <a:rPr lang="en-US" altLang="ko-KR" sz="2400" b="1" dirty="0">
                <a:solidFill>
                  <a:schemeClr val="accent2"/>
                </a:solidFill>
              </a:rPr>
              <a:t>(LDA)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예</a:t>
            </a:r>
            <a:r>
              <a:rPr lang="en-US" altLang="ko-KR" sz="2400" b="1" dirty="0">
                <a:solidFill>
                  <a:schemeClr val="accent2"/>
                </a:solidFill>
              </a:rPr>
              <a:t>) Topic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Modeling:</a:t>
            </a:r>
            <a:r>
              <a:rPr lang="ko-KR" altLang="en-US" sz="2400" b="1" dirty="0">
                <a:solidFill>
                  <a:schemeClr val="accent2"/>
                </a:solidFill>
              </a:rPr>
              <a:t> 문서에서 주제를 찾는 모델링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6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126154"/>
            <a:ext cx="79554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Density Estimation(</a:t>
            </a:r>
            <a:r>
              <a:rPr lang="ko-KR" altLang="en-US" sz="2800" b="1" dirty="0">
                <a:solidFill>
                  <a:schemeClr val="accent2"/>
                </a:solidFill>
              </a:rPr>
              <a:t>밀도 추정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관측된 데이터를 이용하여 데이터 생성에 대한 확률밀도함수를 추정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종류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  1)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가우시안</a:t>
            </a:r>
            <a:r>
              <a:rPr lang="ko-KR" altLang="en-US" sz="2400" b="1" dirty="0">
                <a:solidFill>
                  <a:schemeClr val="accent2"/>
                </a:solidFill>
              </a:rPr>
              <a:t> 혼합 모델</a:t>
            </a:r>
            <a:r>
              <a:rPr lang="en-US" altLang="ko-KR" sz="2400" b="1" dirty="0">
                <a:solidFill>
                  <a:schemeClr val="accent2"/>
                </a:solidFill>
              </a:rPr>
              <a:t>(GMM): </a:t>
            </a:r>
            <a:r>
              <a:rPr lang="ko-KR" altLang="en-US" sz="2400" b="1" dirty="0">
                <a:solidFill>
                  <a:schemeClr val="accent2"/>
                </a:solidFill>
              </a:rPr>
              <a:t>정규 분포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  2) </a:t>
            </a:r>
            <a:r>
              <a:rPr lang="ko-KR" altLang="en-US" sz="2400" b="1" dirty="0">
                <a:solidFill>
                  <a:schemeClr val="accent2"/>
                </a:solidFill>
              </a:rPr>
              <a:t>커널 밀도 추정</a:t>
            </a:r>
            <a:r>
              <a:rPr lang="en-US" altLang="ko-KR" sz="2400" b="1" dirty="0">
                <a:solidFill>
                  <a:schemeClr val="accent2"/>
                </a:solidFill>
              </a:rPr>
              <a:t>(KDE): ‘</a:t>
            </a:r>
            <a:r>
              <a:rPr lang="ko-KR" altLang="en-US" sz="2400" b="1" dirty="0">
                <a:solidFill>
                  <a:schemeClr val="accent2"/>
                </a:solidFill>
              </a:rPr>
              <a:t>커널</a:t>
            </a:r>
            <a:r>
              <a:rPr lang="en-US" altLang="ko-KR" sz="2400" b="1" dirty="0">
                <a:solidFill>
                  <a:schemeClr val="accent2"/>
                </a:solidFill>
              </a:rPr>
              <a:t>‘</a:t>
            </a:r>
            <a:r>
              <a:rPr lang="ko-KR" altLang="en-US" sz="2400" b="1" dirty="0">
                <a:solidFill>
                  <a:schemeClr val="accent2"/>
                </a:solidFill>
              </a:rPr>
              <a:t>이라고 하는 몇 가지 분포를 이용해서 데이터를 추정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86179C-B3EA-3FA3-0C7E-1C105D51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" y="3865365"/>
            <a:ext cx="4018843" cy="25052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00ACE-ED63-65B2-B460-3033B4A1F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072" y="3865364"/>
            <a:ext cx="3394099" cy="25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K-mean Clustering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2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523875" y="1307580"/>
            <a:ext cx="7915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K-mean Clustering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어떤 데이터들이 주어졌을 때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그 데이터들을 클러스터로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그루핑</a:t>
            </a:r>
            <a:r>
              <a:rPr lang="ko-KR" altLang="en-US" sz="2400" b="1" dirty="0">
                <a:solidFill>
                  <a:schemeClr val="accent2"/>
                </a:solidFill>
              </a:rPr>
              <a:t> 시켜주는 것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각 클러스터의 중심을 </a:t>
            </a:r>
            <a:r>
              <a:rPr lang="en-US" altLang="ko-KR" sz="2400" b="1" dirty="0">
                <a:solidFill>
                  <a:schemeClr val="accent2"/>
                </a:solidFill>
              </a:rPr>
              <a:t>Centroid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9076AD-4495-F80E-C4A4-FC84B594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4" y="2713673"/>
            <a:ext cx="4657725" cy="311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0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6214</TotalTime>
  <Words>1047</Words>
  <Application>Microsoft Office PowerPoint</Application>
  <PresentationFormat>화면 슬라이드 쇼(4:3)</PresentationFormat>
  <Paragraphs>109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Calibri</vt:lpstr>
      <vt:lpstr>-apple-system</vt:lpstr>
      <vt:lpstr>Gotham SSm A</vt:lpstr>
      <vt:lpstr>Arial</vt:lpstr>
      <vt:lpstr>Spoqa Han Sans</vt:lpstr>
      <vt:lpstr>Calibri Light</vt:lpstr>
      <vt:lpstr>맑은 고딕</vt:lpstr>
      <vt:lpstr>Source Han Sans SC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50</cp:revision>
  <dcterms:created xsi:type="dcterms:W3CDTF">2015-01-21T11:35:38Z</dcterms:created>
  <dcterms:modified xsi:type="dcterms:W3CDTF">2023-07-27T05:08:16Z</dcterms:modified>
</cp:coreProperties>
</file>