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37951-5E61-3E38-AB63-DFE841B6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4C4C5-6207-E7E0-B6CF-708EE3C2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494A-6181-F420-62B3-57FD8D6A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3DB2D-C15C-1970-DA68-56A023D0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48C09-C782-0D44-3AC9-16E2415C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4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002D-6D9E-6856-7596-C6CA05F3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A626-27ED-DDCD-CC54-406B27A6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BFEEE-3A16-21D8-7093-C2EA3A6D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36C20-E0DB-0398-F703-259AD1FB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9941D-A066-4572-F0C2-DB59FED0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5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903F0-B27D-A93A-B9E6-752D6AF1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8DC8F-B1A4-C08A-8A82-E51E9E00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8FAF3-E560-CE4A-EAB9-BC62142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985AD-FB41-3FE8-F84C-2681CA05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F0886-8F34-6492-3C87-37B8C1F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F3DF4-D193-F88E-A184-9B8C4BE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8F5D9-58DC-5551-9F11-95BA942E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4F01C-81F9-7BC8-330F-1CD9B801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704C0-B7A8-E786-15DA-EDCF0FDA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FD95B-94A1-38AB-C288-CB1D0C9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0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775A-4BC0-8B4A-A010-FD6ADC0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72EC5-A312-DAEF-78A9-6EE0AEE7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083EB-6E84-E914-C258-2704A04B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D1FD-8F91-4C95-1DA7-377ADBE8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065B0-9DB6-4B8A-A25C-F15461DA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0BED-4717-F914-152B-C57564C7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15254-31BD-785D-FBFC-B2BA9BDE0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57A77-2FC9-C0E1-859D-7934257D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9A6DD-BD6F-2BF6-1186-300A8455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2E44A-571B-C020-340B-8401715A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5BA28-EB9D-2C27-D36E-74C68549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7595-96E9-DAA0-2BCE-61B69A3B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5E133-9B98-DD4D-4D54-AA092955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0BD09-DC14-B8F6-7013-913ED917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0DF80-83B9-A73C-4790-BF60C57E7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A764A6-2D88-D8D6-F9BE-0A7CB20C7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47D77-DE78-7093-10EE-ADE78299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CA577-7D9E-122C-7BF7-D19E85F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747105-6089-26FF-C004-51AB5A4F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3D31E-8465-8672-C295-7728CC93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5A09DC-DA9C-C070-556E-1944F955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42713-F1BD-10E9-6337-01FB336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10A3B5-A4BA-5D34-AEB6-D862EBBF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59F48-EBBD-2899-849C-597BA586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F4B32-7F4F-2882-9BCE-D286A0CC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1C861-C623-7B4A-901E-EA495145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9A17-776F-BD71-49D3-C501D483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5FE24-F103-53E7-900D-FFD9016A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73C3D-76DB-349A-A3DF-482A1F3E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86A56-4F0A-F6DB-BAD1-66ED0475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E8B76-C428-9052-8659-09BEF38A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1C005-BC7F-656E-E05B-E6F4C647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41FE-30EC-ACCB-62D3-9A5132D2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517999-2FB1-E986-5F00-3C975DCC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35718-9094-F890-D570-1750BA50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EA200-9FC2-5C58-F709-641234C5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29912-9367-FB9F-50DC-C41EB8FA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D3E0B-AC59-0395-8910-C7DB6EF6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B0536-12F3-45A6-BFAB-3CB589AB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92303-C336-4EA4-D31D-03436D3C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5DDBF-A871-8B2D-88CD-8EBE020B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7A6D-9BD6-4C50-A93C-C7246B7DC8EC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5A240-378E-C6C7-32D6-25F9A116D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DCF09-81C1-9F9C-DDA0-F7D7FF5C7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3A61-7FEC-4A9C-8EB7-6931BF778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316C0-FC81-DBC3-CD7F-414E82D9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973" y="1214438"/>
            <a:ext cx="10462054" cy="2387600"/>
          </a:xfrm>
        </p:spPr>
        <p:txBody>
          <a:bodyPr/>
          <a:lstStyle/>
          <a:p>
            <a:r>
              <a:rPr lang="en-US" altLang="ko-KR" dirty="0"/>
              <a:t>EEG </a:t>
            </a:r>
            <a:r>
              <a:rPr lang="ko-KR" altLang="en-US" dirty="0"/>
              <a:t>신호를 이용한 감정 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38D9E-C8E3-45C9-96C0-5DF27E728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99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F8DAD-344B-65C7-B541-40E31344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5" y="4639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Background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3.2.2 EEG Paradigms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D70E-9023-9C1A-22CC-250B1128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2082929"/>
            <a:ext cx="11195222" cy="48918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뇌의 전기적 활동 변화를 평가하는 방법</a:t>
            </a:r>
            <a:r>
              <a:rPr lang="en-US" altLang="ko-KR" dirty="0"/>
              <a:t>&gt;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Sensory Evoked Potentials (SEP) </a:t>
            </a:r>
          </a:p>
          <a:p>
            <a:pPr lvl="1">
              <a:buFontTx/>
              <a:buChar char="-"/>
            </a:pPr>
            <a:r>
              <a:rPr lang="en-US" altLang="ko-KR" dirty="0"/>
              <a:t>evoked potential (EP) : </a:t>
            </a:r>
            <a:r>
              <a:rPr lang="ko-KR" altLang="en-US" dirty="0"/>
              <a:t>자극 후의 기록된 전기적 전위 신호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청각 유발 전위</a:t>
            </a:r>
            <a:r>
              <a:rPr lang="en-US" altLang="ko-KR" dirty="0"/>
              <a:t>(AEP), </a:t>
            </a:r>
            <a:r>
              <a:rPr lang="ko-KR" altLang="en-US" dirty="0"/>
              <a:t>시각 유발 전위</a:t>
            </a:r>
            <a:r>
              <a:rPr lang="en-US" altLang="ko-KR" dirty="0"/>
              <a:t>(VEP) </a:t>
            </a:r>
            <a:r>
              <a:rPr lang="ko-KR" altLang="en-US" dirty="0"/>
              <a:t>및 </a:t>
            </a:r>
            <a:r>
              <a:rPr lang="ko-KR" altLang="en-US" dirty="0" err="1"/>
              <a:t>소마토감각</a:t>
            </a:r>
            <a:r>
              <a:rPr lang="ko-KR" altLang="en-US" dirty="0"/>
              <a:t> 유발 전위</a:t>
            </a:r>
            <a:r>
              <a:rPr lang="en-US" altLang="ko-KR" dirty="0"/>
              <a:t>(</a:t>
            </a:r>
            <a:r>
              <a:rPr lang="en-US" altLang="ko-KR" dirty="0" err="1"/>
              <a:t>SsEP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Event-Related Potentials (ERP)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시간 해상도 높음</a:t>
            </a:r>
            <a:r>
              <a:rPr lang="en-US" altLang="ko-KR" dirty="0"/>
              <a:t>. </a:t>
            </a:r>
            <a:r>
              <a:rPr lang="ko-KR" altLang="en-US" dirty="0"/>
              <a:t>짧은 자극에도 즉각적 반응 측정 가능</a:t>
            </a:r>
          </a:p>
          <a:p>
            <a:pPr marL="457200" lvl="1" indent="0">
              <a:buNone/>
            </a:pPr>
            <a:r>
              <a:rPr lang="en-US" altLang="ko-KR" dirty="0"/>
              <a:t>- P100, N100, N200, P200, P300 </a:t>
            </a:r>
            <a:r>
              <a:rPr lang="ko-KR" altLang="en-US" dirty="0"/>
              <a:t>및 느린 피질전위</a:t>
            </a:r>
            <a:r>
              <a:rPr lang="en-US" altLang="ko-KR" dirty="0"/>
              <a:t>(SCP) </a:t>
            </a:r>
            <a:r>
              <a:rPr lang="ko-KR" altLang="en-US" dirty="0"/>
              <a:t>순으로 캡슐화 </a:t>
            </a:r>
          </a:p>
          <a:p>
            <a:pPr marL="914400" lvl="2" indent="0">
              <a:buNone/>
            </a:pPr>
            <a:r>
              <a:rPr lang="en-US" altLang="ko-KR" sz="2400" dirty="0"/>
              <a:t>- 100 → </a:t>
            </a:r>
            <a:r>
              <a:rPr lang="ko-KR" altLang="en-US" sz="2400" dirty="0"/>
              <a:t>자극 후 반응 까지 의 지연시간이 </a:t>
            </a:r>
            <a:r>
              <a:rPr lang="en-US" altLang="ko-KR" sz="2400" dirty="0"/>
              <a:t>100ms</a:t>
            </a:r>
          </a:p>
          <a:p>
            <a:pPr lvl="2">
              <a:buFontTx/>
              <a:buChar char="-"/>
            </a:pPr>
            <a:r>
              <a:rPr lang="en-US" altLang="ko-KR" sz="2400" dirty="0"/>
              <a:t>P : </a:t>
            </a:r>
            <a:r>
              <a:rPr lang="ko-KR" altLang="en-US" sz="2400" dirty="0"/>
              <a:t>양의 편향을 특징으로 함</a:t>
            </a:r>
            <a:r>
              <a:rPr lang="en-US" altLang="ko-KR" sz="2400" dirty="0"/>
              <a:t>, N : </a:t>
            </a:r>
            <a:r>
              <a:rPr lang="ko-KR" altLang="en-US" sz="2400" dirty="0"/>
              <a:t>음의 편향을 특징으로 함</a:t>
            </a:r>
            <a:endParaRPr lang="en-US" altLang="ko-KR" sz="2400" dirty="0"/>
          </a:p>
          <a:p>
            <a:pPr lvl="2">
              <a:buFontTx/>
              <a:buChar char="-"/>
            </a:pPr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Event-Related De/Synchronizations (ERD/ERS)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높은 시간 해상도를 갖는 주파수 대역 내에서 전력 변화의 평가를 가능하게 함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주파수 대역 내에서 증가된 전력은 </a:t>
            </a:r>
            <a:r>
              <a:rPr lang="en-US" altLang="ko-KR" dirty="0"/>
              <a:t>ERS, </a:t>
            </a:r>
            <a:r>
              <a:rPr lang="ko-KR" altLang="en-US" dirty="0"/>
              <a:t>감소된 전력은 </a:t>
            </a:r>
            <a:r>
              <a:rPr lang="en-US" altLang="ko-KR" dirty="0"/>
              <a:t>ERD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2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42EF-6B7F-04E0-8BC1-90B08DCB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Background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3.3 Emotions in the Brain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31CC3-277C-1090-03EF-83ED3F9B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64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감정적 활동과 관련된 뇌의 두 가지 주요 영역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 amygdala(</a:t>
            </a:r>
            <a:r>
              <a:rPr lang="ko-KR" altLang="en-US" dirty="0" err="1"/>
              <a:t>편도체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부정적 감정과 관련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pre-frontal cortex(</a:t>
            </a:r>
            <a:r>
              <a:rPr lang="ko-KR" altLang="en-US" dirty="0"/>
              <a:t>전두엽 피질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우전두</a:t>
            </a:r>
            <a:r>
              <a:rPr lang="ko-KR" altLang="en-US" dirty="0"/>
              <a:t> 활성화는 부정적 감정</a:t>
            </a:r>
            <a:r>
              <a:rPr lang="en-US" altLang="ko-KR" dirty="0"/>
              <a:t>, </a:t>
            </a:r>
            <a:r>
              <a:rPr lang="ko-KR" altLang="en-US" dirty="0" err="1"/>
              <a:t>좌전두</a:t>
            </a:r>
            <a:r>
              <a:rPr lang="ko-KR" altLang="en-US" dirty="0"/>
              <a:t> 활성화는 긍정적 감정과 관련 있음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alpha band</a:t>
            </a:r>
            <a:r>
              <a:rPr lang="ko-KR" altLang="en-US" dirty="0"/>
              <a:t>의 </a:t>
            </a:r>
            <a:r>
              <a:rPr lang="ko-KR" altLang="en-US" dirty="0" err="1"/>
              <a:t>비대칭적인</a:t>
            </a:r>
            <a:r>
              <a:rPr lang="ko-KR" altLang="en-US" dirty="0"/>
              <a:t> 전두엽 뇌파 활동은 </a:t>
            </a:r>
            <a:r>
              <a:rPr lang="en-US" altLang="ko-KR" dirty="0"/>
              <a:t>valence </a:t>
            </a:r>
            <a:r>
              <a:rPr lang="ko-KR" altLang="en-US" dirty="0"/>
              <a:t>의 변화를 반영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beta band</a:t>
            </a:r>
            <a:r>
              <a:rPr lang="ko-KR" altLang="en-US" dirty="0"/>
              <a:t> 또한 </a:t>
            </a:r>
            <a:r>
              <a:rPr lang="en-US" altLang="ko-KR" dirty="0"/>
              <a:t>valence</a:t>
            </a:r>
            <a:r>
              <a:rPr lang="ko-KR" altLang="en-US" dirty="0"/>
              <a:t>와 관련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6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42EF-6B7F-04E0-8BC1-90B08DCB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Background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3.3 Emotions in the Brain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31CC3-277C-1090-03EF-83ED3F9B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863649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/>
              <a:t>gamma band</a:t>
            </a:r>
            <a:r>
              <a:rPr lang="ko-KR" altLang="en-US" sz="2400" dirty="0"/>
              <a:t> 의 변화는 행복과 슬픔의 감정과 관련 있으며 </a:t>
            </a:r>
            <a:r>
              <a:rPr lang="ko-KR" altLang="en-US" sz="2400" dirty="0" err="1"/>
              <a:t>측두엽의</a:t>
            </a:r>
            <a:r>
              <a:rPr lang="ko-KR" altLang="en-US" sz="2400" dirty="0"/>
              <a:t> 양 면 에서의 </a:t>
            </a:r>
            <a:r>
              <a:rPr lang="en-US" altLang="ko-KR" sz="2400" dirty="0"/>
              <a:t>alpha wave </a:t>
            </a:r>
            <a:r>
              <a:rPr lang="ko-KR" altLang="en-US" sz="2400" dirty="0"/>
              <a:t>의 감소도 마찬가지이다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ERP</a:t>
            </a:r>
            <a:r>
              <a:rPr lang="ko-KR" altLang="en-US" sz="2400" dirty="0"/>
              <a:t>에서 </a:t>
            </a:r>
            <a:r>
              <a:rPr lang="en-US" altLang="ko-KR" sz="2400" dirty="0"/>
              <a:t>100~200</a:t>
            </a:r>
            <a:r>
              <a:rPr lang="ko-KR" altLang="en-US" sz="2400" dirty="0"/>
              <a:t>의 지연시간은 </a:t>
            </a:r>
            <a:r>
              <a:rPr lang="en-US" altLang="ko-KR" sz="2400" dirty="0"/>
              <a:t>valence</a:t>
            </a:r>
            <a:r>
              <a:rPr lang="ko-KR" altLang="en-US" sz="2400" dirty="0"/>
              <a:t>와 연관</a:t>
            </a:r>
            <a:r>
              <a:rPr lang="en-US" altLang="ko-KR" sz="2400" dirty="0"/>
              <a:t>, 300~</a:t>
            </a:r>
            <a:r>
              <a:rPr lang="ko-KR" altLang="en-US" sz="2400" dirty="0"/>
              <a:t>의 지연시간은 </a:t>
            </a:r>
            <a:r>
              <a:rPr lang="en-US" altLang="ko-KR" sz="2400" dirty="0"/>
              <a:t>arousal</a:t>
            </a:r>
            <a:r>
              <a:rPr lang="ko-KR" altLang="en-US" sz="2400" dirty="0"/>
              <a:t>과 </a:t>
            </a:r>
            <a:r>
              <a:rPr lang="ko-KR" altLang="en-US" sz="2400" dirty="0" err="1"/>
              <a:t>연관있음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남성과 여성의 차이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남성은 과거 감정 경험에 의존하며 여성은 감정에 더 능함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여성끼리는</a:t>
            </a:r>
            <a:r>
              <a:rPr lang="ko-KR" altLang="en-US" sz="2400" dirty="0"/>
              <a:t> 동일한 자극에 의한 비슷한 </a:t>
            </a:r>
            <a:r>
              <a:rPr lang="en-US" altLang="ko-KR" sz="2400" dirty="0"/>
              <a:t>EEG </a:t>
            </a:r>
            <a:r>
              <a:rPr lang="ko-KR" altLang="en-US" sz="2400" dirty="0"/>
              <a:t>신호를 공유하지만 남성은 좀 더 개인화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5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1B02-C3A4-738A-62D6-E223056A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05C76-8D2C-8D7F-ED8E-F8DAEB8C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/>
              <a:t>감정 인식 연구는 심리생리학</a:t>
            </a:r>
            <a:r>
              <a:rPr lang="en-US" altLang="ko-KR" sz="2400" dirty="0"/>
              <a:t>, </a:t>
            </a:r>
            <a:r>
              <a:rPr lang="ko-KR" altLang="en-US" sz="2400" dirty="0"/>
              <a:t>인간 요소</a:t>
            </a:r>
            <a:r>
              <a:rPr lang="en-US" altLang="ko-KR" sz="2400" dirty="0"/>
              <a:t>, </a:t>
            </a:r>
            <a:r>
              <a:rPr lang="ko-KR" altLang="en-US" sz="2400" dirty="0"/>
              <a:t>머신 러닝</a:t>
            </a:r>
            <a:r>
              <a:rPr lang="en-US" altLang="ko-KR" sz="2400" dirty="0"/>
              <a:t>, </a:t>
            </a:r>
            <a:r>
              <a:rPr lang="ko-KR" altLang="en-US" sz="2400" dirty="0"/>
              <a:t>실험심리학 등 여러 영역의 지식을 필요로 하며 다양한 </a:t>
            </a:r>
            <a:r>
              <a:rPr lang="ko-KR" altLang="en-US" sz="2400" dirty="0">
                <a:solidFill>
                  <a:srgbClr val="FF0000"/>
                </a:solidFill>
              </a:rPr>
              <a:t>함정</a:t>
            </a:r>
            <a:r>
              <a:rPr lang="ko-KR" altLang="en-US" sz="2400" dirty="0"/>
              <a:t>이 존재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R1. </a:t>
            </a:r>
            <a:r>
              <a:rPr lang="ko-KR" altLang="en-US" sz="2400" dirty="0"/>
              <a:t>관심상태와 기초 사실을 정의해라</a:t>
            </a:r>
          </a:p>
          <a:p>
            <a:r>
              <a:rPr lang="en-US" altLang="ko-KR" sz="2400" dirty="0"/>
              <a:t>1.1. Clarify how the state of interest and ground truth are operationalized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감정 인식 연구에서 보통 </a:t>
            </a:r>
            <a:r>
              <a:rPr lang="en-US" altLang="ko-KR" sz="2400" dirty="0"/>
              <a:t>ground truth </a:t>
            </a:r>
            <a:r>
              <a:rPr lang="ko-KR" altLang="en-US" sz="2400" dirty="0"/>
              <a:t>로 사용자로부터 감정 등급을 수집하거나 이미 알려진 표준 데이터 세트를 사용</a:t>
            </a:r>
          </a:p>
          <a:p>
            <a:r>
              <a:rPr lang="en-US" altLang="ko-KR" sz="2400" dirty="0"/>
              <a:t>1.2. Examine multiple measures for determining ground truth (subjective, behavioral, knowledge of task or situation)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일부 연구에선 </a:t>
            </a:r>
            <a:r>
              <a:rPr lang="en-US" altLang="ko-KR" sz="2400" dirty="0" err="1"/>
              <a:t>eeg</a:t>
            </a:r>
            <a:r>
              <a:rPr lang="en-US" altLang="ko-KR" sz="2400" dirty="0"/>
              <a:t> </a:t>
            </a:r>
            <a:r>
              <a:rPr lang="ko-KR" altLang="en-US" sz="2400" dirty="0"/>
              <a:t>신호만 수집하고 실험자의 감정 평가를 수집하지 않는 경우 존재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74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1B02-C3A4-738A-62D6-E223056A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05C76-8D2C-8D7F-ED8E-F8DAEB8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89508" cy="455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감정 인식 연구는 심리생리학</a:t>
            </a:r>
            <a:r>
              <a:rPr lang="en-US" altLang="ko-KR" sz="2400" dirty="0"/>
              <a:t>, </a:t>
            </a:r>
            <a:r>
              <a:rPr lang="ko-KR" altLang="en-US" sz="2400" dirty="0"/>
              <a:t>인간 요소</a:t>
            </a:r>
            <a:r>
              <a:rPr lang="en-US" altLang="ko-KR" sz="2400" dirty="0"/>
              <a:t>, </a:t>
            </a:r>
            <a:r>
              <a:rPr lang="ko-KR" altLang="en-US" sz="2400" dirty="0"/>
              <a:t>머신 러닝</a:t>
            </a:r>
            <a:r>
              <a:rPr lang="en-US" altLang="ko-KR" sz="2400" dirty="0"/>
              <a:t>, </a:t>
            </a:r>
            <a:r>
              <a:rPr lang="ko-KR" altLang="en-US" sz="2400" dirty="0"/>
              <a:t>실험심리학 등 여러 영역의 지식을 필요로 하며 다양한 </a:t>
            </a:r>
            <a:r>
              <a:rPr lang="ko-KR" altLang="en-US" sz="2400" dirty="0">
                <a:solidFill>
                  <a:srgbClr val="FF0000"/>
                </a:solidFill>
              </a:rPr>
              <a:t>함정</a:t>
            </a:r>
            <a:r>
              <a:rPr lang="ko-KR" altLang="en-US" sz="2400" dirty="0"/>
              <a:t>이 존재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R2. </a:t>
            </a:r>
            <a:r>
              <a:rPr lang="ko-KR" altLang="en-US" sz="2400" dirty="0"/>
              <a:t>관심상태를 신경심리학에 연결해라</a:t>
            </a:r>
          </a:p>
          <a:p>
            <a:r>
              <a:rPr lang="en-US" altLang="ko-KR" sz="2400" dirty="0"/>
              <a:t>2.1. Formulate hypotheses as to which neurophysiological measures are expected to vary in what way with the mental state of interest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주어진 심리적 상태를 </a:t>
            </a:r>
            <a:r>
              <a:rPr lang="en-US" altLang="ko-KR" sz="2400" dirty="0" err="1"/>
              <a:t>eeg</a:t>
            </a:r>
            <a:r>
              <a:rPr lang="ko-KR" altLang="en-US" sz="2400" dirty="0"/>
              <a:t>와 같은 심리적 신호에 연결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정신 상태 분류 모델에서 유용한 특징과 변인 확인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대부분의 실제 연구에선 신호 추출 방법</a:t>
            </a:r>
            <a:r>
              <a:rPr lang="en-US" altLang="ko-KR" sz="2400" dirty="0"/>
              <a:t>, </a:t>
            </a:r>
            <a:r>
              <a:rPr lang="ko-KR" altLang="en-US" sz="2400" dirty="0"/>
              <a:t>신호 특징만 나열하고 그들이 인식하고자 하는 감정과 그들이 사용한 특징 사이의 관계에 대한 설명을 제공하지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57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1B02-C3A4-738A-62D6-E223056A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05C76-8D2C-8D7F-ED8E-F8DAEB8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89508" cy="455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R3. </a:t>
            </a:r>
            <a:r>
              <a:rPr lang="ko-KR" altLang="en-US" dirty="0"/>
              <a:t>교란요인을 제거해라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eeg</a:t>
            </a:r>
            <a:r>
              <a:rPr lang="en-US" altLang="ko-KR" sz="2400" dirty="0"/>
              <a:t> </a:t>
            </a:r>
            <a:r>
              <a:rPr lang="ko-KR" altLang="en-US" sz="2400" dirty="0"/>
              <a:t>연구에선 실험자의 무의식적 움직임이 데이터에 큰 영향을 줌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혼돈요소를 완전히 제거하기 어렵기 때문에 신경 생리학적 변수가 관심상태</a:t>
            </a:r>
            <a:r>
              <a:rPr lang="en-US" altLang="ko-KR" dirty="0"/>
              <a:t>, </a:t>
            </a:r>
            <a:r>
              <a:rPr lang="ko-KR" altLang="en-US" dirty="0"/>
              <a:t>혼돈요소 중 무엇 때문에 변하는지 </a:t>
            </a:r>
            <a:r>
              <a:rPr lang="ko-KR" altLang="en-US" dirty="0" err="1"/>
              <a:t>확인해야함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2000" dirty="0"/>
              <a:t>3.1. Eliminate confounds by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온도</a:t>
            </a:r>
            <a:r>
              <a:rPr lang="en-US" altLang="ko-KR" sz="2000" dirty="0"/>
              <a:t>, </a:t>
            </a:r>
            <a:r>
              <a:rPr lang="ko-KR" altLang="en-US" sz="2000" dirty="0"/>
              <a:t>편안함 등 이상적 조건을 갖추고 적응시간 제공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3.2. Examine post-hoc whether confounding factors occurred </a:t>
            </a:r>
          </a:p>
          <a:p>
            <a:pPr marL="0" indent="0">
              <a:buNone/>
            </a:pPr>
            <a:r>
              <a:rPr lang="en-US" altLang="ko-KR" sz="2000" dirty="0"/>
              <a:t>3.3. Post-hoc selection of data to avoid confounds </a:t>
            </a:r>
          </a:p>
          <a:p>
            <a:pPr marL="0" indent="0">
              <a:buNone/>
            </a:pPr>
            <a:r>
              <a:rPr lang="en-US" altLang="ko-KR" sz="2000" dirty="0"/>
              <a:t>3.4 Check whether neurophysiological data are more consistent with varying state (as hypothesized) or with effects of confounds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대부분의 연구자들이 인공적 제거 기술을 적용하여 데이터 검증에 크게 </a:t>
            </a:r>
            <a:r>
              <a:rPr lang="ko-KR" altLang="en-US" sz="2000" dirty="0" err="1"/>
              <a:t>신경쓰지</a:t>
            </a:r>
            <a:r>
              <a:rPr lang="ko-KR" altLang="en-US" sz="2000" dirty="0"/>
              <a:t> 않음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95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9E51-C435-3174-3CDA-A4B691D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70FC0-03FA-04F7-A32E-0F6698EF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R4. </a:t>
            </a:r>
            <a:r>
              <a:rPr lang="ko-KR" altLang="en-US" dirty="0"/>
              <a:t>좋은 분류 관행을 고수해라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train data, test data </a:t>
            </a:r>
            <a:r>
              <a:rPr lang="ko-KR" altLang="en-US" sz="2400" dirty="0"/>
              <a:t>분리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과대적합 방지</a:t>
            </a:r>
          </a:p>
          <a:p>
            <a:r>
              <a:rPr lang="en-US" altLang="ko-KR" sz="2400" dirty="0"/>
              <a:t>4.1. Take care that training data and test data are independent over time </a:t>
            </a:r>
          </a:p>
          <a:p>
            <a:r>
              <a:rPr lang="en-US" altLang="ko-KR" sz="2400" dirty="0"/>
              <a:t>4.2. Take care that choices in pre-processing and classification procedures are independent of validation data </a:t>
            </a:r>
          </a:p>
          <a:p>
            <a:r>
              <a:rPr lang="en-US" altLang="ko-KR" sz="2400" dirty="0"/>
              <a:t>4.3. Use proper statistical analyses to evaluate classification performance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1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9E51-C435-3174-3CDA-A4B691D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70FC0-03FA-04F7-A32E-0F6698EF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R5. </a:t>
            </a:r>
            <a:r>
              <a:rPr lang="ko-KR" altLang="en-US" dirty="0"/>
              <a:t>분류 성공의 원인을 분석해라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sz="2400" dirty="0"/>
              <a:t>5.1. Present information about the way that neurophysiological processes underlying the different categories differ besides the classification results </a:t>
            </a:r>
          </a:p>
          <a:p>
            <a:r>
              <a:rPr lang="en-US" altLang="ko-KR" sz="2400" dirty="0"/>
              <a:t>5.2. Examine classification success of different (combinations of)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결과 제시하는 연구는 많으나 한 특징이 다른 것들보다 더 잘 작동하는 지에 대한 분석은 미흡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9E51-C435-3174-3CDA-A4B691D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BROUWER’S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70FC0-03FA-04F7-A32E-0F6698EF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R6. </a:t>
            </a:r>
            <a:r>
              <a:rPr lang="ko-KR" altLang="en-US" dirty="0"/>
              <a:t>신경생리학 사용의 부가가치</a:t>
            </a:r>
            <a:endParaRPr lang="en-US" altLang="ko-KR" dirty="0"/>
          </a:p>
          <a:p>
            <a:endParaRPr lang="ko-KR" altLang="en-US" sz="2400" dirty="0"/>
          </a:p>
          <a:p>
            <a:r>
              <a:rPr lang="en-US" altLang="ko-KR" sz="2400" dirty="0"/>
              <a:t>6.1. Explain that, and how, neurophysiological measures for mental state estimation potentially add value over using other (easier, cheaper) measures alone. </a:t>
            </a:r>
          </a:p>
          <a:p>
            <a:r>
              <a:rPr lang="en-US" altLang="ko-KR" sz="2400" dirty="0"/>
              <a:t>6.2. Focus on applications that likely benefit from neurophysiological measures for mental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일부의 연구만이 사람이 느끼는 감정을 포착하는 데도 사용될 수 있는 다른 생리학적 측정치에 비해 뇌파 신호의 장점을 설명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실험자가 자극에 노출</a:t>
            </a:r>
          </a:p>
          <a:p>
            <a:pPr>
              <a:buFont typeface="+mj-lt"/>
              <a:buAutoNum type="arabicPeriod"/>
            </a:pPr>
            <a:r>
              <a:rPr lang="ko-KR" altLang="en-US" dirty="0" err="1"/>
              <a:t>실험자</a:t>
            </a:r>
            <a:r>
              <a:rPr lang="ko-KR" altLang="en-US" dirty="0"/>
              <a:t> 뇌의 전압 변화 관찰</a:t>
            </a:r>
            <a:r>
              <a:rPr lang="en-US" altLang="ko-KR" dirty="0"/>
              <a:t>, </a:t>
            </a:r>
            <a:r>
              <a:rPr lang="ko-KR" altLang="en-US" dirty="0"/>
              <a:t>기록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노이즈</a:t>
            </a:r>
            <a:r>
              <a:rPr lang="en-US" altLang="ko-KR" dirty="0"/>
              <a:t>, </a:t>
            </a:r>
            <a:r>
              <a:rPr lang="ko-KR" altLang="en-US" dirty="0"/>
              <a:t>인공적 영향 제거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관련 특징 추출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분류기 학습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6DEB9-4A70-865C-E1A1-1A372291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31" y="2797624"/>
            <a:ext cx="5290465" cy="33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70825-499A-A3CC-8103-FB93E7423A82}"/>
              </a:ext>
            </a:extLst>
          </p:cNvPr>
          <p:cNvSpPr txBox="1"/>
          <p:nvPr/>
        </p:nvSpPr>
        <p:spPr>
          <a:xfrm>
            <a:off x="838200" y="1567121"/>
            <a:ext cx="1035290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Affective Computing</a:t>
            </a:r>
            <a:r>
              <a:rPr lang="ko-KR" altLang="en-US" sz="2800" dirty="0"/>
              <a:t> 이 등장하면서 </a:t>
            </a:r>
            <a:r>
              <a:rPr lang="en-US" altLang="ko-KR" sz="2800" dirty="0"/>
              <a:t>HCI(Human-Computer Interaction)</a:t>
            </a:r>
            <a:r>
              <a:rPr lang="ko-KR" altLang="en-US" sz="2800" dirty="0"/>
              <a:t>분야에서 사용자의 감정상태를 측정하는 것에 초점을 두었다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이는 주관적 표현</a:t>
            </a:r>
            <a:r>
              <a:rPr lang="en-US" altLang="ko-KR" sz="2800" dirty="0"/>
              <a:t>, </a:t>
            </a:r>
            <a:r>
              <a:rPr lang="ko-KR" altLang="en-US" sz="2800" dirty="0"/>
              <a:t>내부적 표현</a:t>
            </a:r>
            <a:r>
              <a:rPr lang="en-US" altLang="ko-KR" sz="2800" dirty="0"/>
              <a:t>(</a:t>
            </a:r>
            <a:r>
              <a:rPr lang="ko-KR" altLang="en-US" sz="2800" dirty="0"/>
              <a:t>심리적 신호</a:t>
            </a:r>
            <a:r>
              <a:rPr lang="en-US" altLang="ko-KR" sz="2800" dirty="0"/>
              <a:t>), </a:t>
            </a:r>
            <a:r>
              <a:rPr lang="ko-KR" altLang="en-US" sz="2800" dirty="0"/>
              <a:t>외부적 표현</a:t>
            </a:r>
            <a:r>
              <a:rPr lang="en-US" altLang="ko-KR" sz="2800" dirty="0"/>
              <a:t>(</a:t>
            </a:r>
            <a:r>
              <a:rPr lang="ko-KR" altLang="en-US" sz="2800" dirty="0"/>
              <a:t>청각</a:t>
            </a:r>
            <a:r>
              <a:rPr lang="en-US" altLang="ko-KR" sz="2800" dirty="0"/>
              <a:t>, </a:t>
            </a:r>
            <a:r>
              <a:rPr lang="ko-KR" altLang="en-US" sz="2800" dirty="0"/>
              <a:t>시각적</a:t>
            </a:r>
            <a:r>
              <a:rPr lang="en-US" altLang="ko-KR" sz="2800" dirty="0"/>
              <a:t>) </a:t>
            </a:r>
            <a:r>
              <a:rPr lang="ko-KR" altLang="en-US" sz="2800" dirty="0"/>
              <a:t>으로 확인할 수 있다</a:t>
            </a:r>
            <a:r>
              <a:rPr lang="en-US" altLang="ko-KR" sz="2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/>
              <a:t>주관적 표현 </a:t>
            </a:r>
            <a:r>
              <a:rPr lang="en-US" altLang="ko-KR" sz="2800" dirty="0"/>
              <a:t>: </a:t>
            </a:r>
            <a:r>
              <a:rPr lang="ko-KR" altLang="en-US" sz="2800" dirty="0"/>
              <a:t>유효성과 타당성 이슈 존재</a:t>
            </a:r>
            <a:r>
              <a:rPr lang="en-US" altLang="ko-KR" sz="2800" dirty="0"/>
              <a:t>. </a:t>
            </a:r>
            <a:r>
              <a:rPr lang="ko-KR" altLang="en-US" sz="2800" dirty="0"/>
              <a:t>다른 사람들이 느끼는 것 대로 느낌</a:t>
            </a:r>
            <a:endParaRPr lang="en-US" altLang="ko-KR" sz="2800" dirty="0"/>
          </a:p>
          <a:p>
            <a:pPr>
              <a:buFont typeface="+mj-lt"/>
              <a:buAutoNum type="arabicPeriod"/>
            </a:pPr>
            <a:endParaRPr lang="ko-KR" altLang="en-US" sz="2800" dirty="0"/>
          </a:p>
          <a:p>
            <a:pPr>
              <a:buFont typeface="+mj-lt"/>
              <a:buAutoNum type="arabicPeriod"/>
            </a:pPr>
            <a:r>
              <a:rPr lang="ko-KR" altLang="en-US" sz="2800" dirty="0"/>
              <a:t>심리적 신호 </a:t>
            </a:r>
            <a:r>
              <a:rPr lang="en-US" altLang="ko-KR" sz="2800" dirty="0"/>
              <a:t>: </a:t>
            </a:r>
            <a:r>
              <a:rPr lang="ko-KR" altLang="en-US" sz="2800" dirty="0"/>
              <a:t>중추신경계</a:t>
            </a:r>
            <a:r>
              <a:rPr lang="en-US" altLang="ko-KR" sz="2800" dirty="0"/>
              <a:t>(brain, spinal cord)</a:t>
            </a:r>
            <a:r>
              <a:rPr lang="ko-KR" altLang="en-US" sz="2800" dirty="0"/>
              <a:t>와 자율신경계의 다채널 기록으로부터 참가자의 근본적인 반응 측정 가능</a:t>
            </a:r>
            <a:r>
              <a:rPr lang="en-US" altLang="ko-KR" sz="2800" dirty="0"/>
              <a:t>. </a:t>
            </a:r>
            <a:r>
              <a:rPr lang="en-US" altLang="ko-KR" dirty="0"/>
              <a:t>ex) Galvanic Skin Response(GSR, </a:t>
            </a:r>
            <a:r>
              <a:rPr lang="ko-KR" altLang="en-US" dirty="0" err="1"/>
              <a:t>갈바닉</a:t>
            </a:r>
            <a:r>
              <a:rPr lang="ko-KR" altLang="en-US" dirty="0"/>
              <a:t> 피부 반응</a:t>
            </a:r>
            <a:r>
              <a:rPr lang="en-US" altLang="ko-KR" dirty="0"/>
              <a:t>), Electromyography(EMG, </a:t>
            </a:r>
            <a:r>
              <a:rPr lang="ko-KR" altLang="en-US" dirty="0"/>
              <a:t>근전도</a:t>
            </a:r>
            <a:r>
              <a:rPr lang="en-US" altLang="ko-KR" dirty="0"/>
              <a:t>), Heart Rate(HR), Respiration Rate(RR, </a:t>
            </a:r>
            <a:r>
              <a:rPr lang="ko-KR" altLang="en-US" dirty="0"/>
              <a:t>숨쉬기 측정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76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5.1 Test Protocol</a:t>
            </a:r>
          </a:p>
          <a:p>
            <a:pPr marL="0" indent="0">
              <a:buNone/>
            </a:pPr>
            <a:r>
              <a:rPr lang="ko-KR" altLang="en-US" dirty="0"/>
              <a:t>분석 요소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자극의 종류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실험자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인식된 감정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D3FF5-872C-A921-5610-7A42DEE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8" y="3576209"/>
            <a:ext cx="6779121" cy="38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5.1 Test Protocol</a:t>
            </a:r>
          </a:p>
          <a:p>
            <a:pPr marL="0" indent="0">
              <a:buNone/>
            </a:pPr>
            <a:r>
              <a:rPr lang="en-US" altLang="ko-KR" dirty="0"/>
              <a:t>5.1.1 Subjects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b="1" dirty="0"/>
              <a:t>참가자 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다양하게 분포</a:t>
            </a:r>
            <a:r>
              <a:rPr lang="en-US" altLang="ko-KR" sz="2400" dirty="0"/>
              <a:t>, </a:t>
            </a:r>
            <a:r>
              <a:rPr lang="ko-KR" altLang="en-US" sz="2400" dirty="0"/>
              <a:t>참가자 수 많을수록 정확도 상승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의미없는</a:t>
            </a:r>
            <a:r>
              <a:rPr lang="ko-KR" altLang="en-US" sz="2400" dirty="0"/>
              <a:t> 데이터 제거하기 어려움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실제 연구들의 </a:t>
            </a:r>
            <a:r>
              <a:rPr lang="en-US" altLang="ko-KR" sz="2400" dirty="0"/>
              <a:t>47% </a:t>
            </a:r>
            <a:r>
              <a:rPr lang="ko-KR" altLang="en-US" sz="2400" dirty="0"/>
              <a:t>가 </a:t>
            </a:r>
            <a:r>
              <a:rPr lang="en-US" altLang="ko-KR" sz="2400" dirty="0"/>
              <a:t>15</a:t>
            </a:r>
            <a:r>
              <a:rPr lang="ko-KR" altLang="en-US" sz="2400" dirty="0"/>
              <a:t>명 이하로 실험을 하는 등 실험의 유효성과 신뢰성을 위한 많은 참가자를 개입시키지는 않음</a:t>
            </a:r>
          </a:p>
          <a:p>
            <a:pPr marL="0" indent="0">
              <a:buNone/>
            </a:pPr>
            <a:r>
              <a:rPr lang="ko-KR" altLang="en-US" sz="2400" b="1" dirty="0"/>
              <a:t>성별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남성과 여성이 감정을 느끼는 방식이 다르기 때문에 </a:t>
            </a:r>
            <a:r>
              <a:rPr lang="ko-KR" altLang="en-US" sz="2400" dirty="0" err="1"/>
              <a:t>균형있게</a:t>
            </a:r>
            <a:r>
              <a:rPr lang="ko-KR" altLang="en-US" sz="2400" dirty="0"/>
              <a:t> 구성하는 것이 중요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23% </a:t>
            </a:r>
            <a:r>
              <a:rPr lang="ko-KR" altLang="en-US" sz="2400" dirty="0"/>
              <a:t>만이 위 조건 충족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68% </a:t>
            </a:r>
            <a:r>
              <a:rPr lang="ko-KR" altLang="en-US" sz="2400" dirty="0"/>
              <a:t>정도가 남성 비율을 높게 설정하는 오류 범함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0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46" y="1690688"/>
            <a:ext cx="11703908" cy="4997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5.1 Test Protocol</a:t>
            </a:r>
          </a:p>
          <a:p>
            <a:pPr marL="0" indent="0">
              <a:buNone/>
            </a:pPr>
            <a:r>
              <a:rPr lang="en-US" altLang="ko-KR" sz="2400" dirty="0"/>
              <a:t>5.1.2 Stimulus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감정 도출 두 가지 방법</a:t>
            </a:r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참가자로부터 도출 </a:t>
            </a:r>
            <a:r>
              <a:rPr lang="en-US" altLang="ko-KR" sz="2400" dirty="0"/>
              <a:t>: </a:t>
            </a:r>
            <a:r>
              <a:rPr lang="ko-KR" altLang="en-US" sz="2400" dirty="0"/>
              <a:t>과거 기억을 </a:t>
            </a:r>
            <a:r>
              <a:rPr lang="ko-KR" altLang="en-US" sz="2400" dirty="0" err="1"/>
              <a:t>회상시킴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시각적</a:t>
            </a:r>
            <a:r>
              <a:rPr lang="en-US" altLang="ko-KR" sz="2400" dirty="0"/>
              <a:t>, </a:t>
            </a:r>
            <a:r>
              <a:rPr lang="ko-KR" altLang="en-US" sz="2400" dirty="0"/>
              <a:t>청각적</a:t>
            </a:r>
            <a:r>
              <a:rPr lang="en-US" altLang="ko-KR" sz="2400" dirty="0"/>
              <a:t>, </a:t>
            </a:r>
            <a:r>
              <a:rPr lang="ko-KR" altLang="en-US" sz="2400" dirty="0"/>
              <a:t>촉각적 자극 활용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상태를 도출할 만한 자료로 수집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ground truth</a:t>
            </a:r>
            <a:r>
              <a:rPr lang="ko-KR" altLang="en-US" sz="2400" dirty="0"/>
              <a:t>의 경우 피실험자의 자기평가를 활용하거나 표준 자극 세트를 사용하여 확보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International Affective Digitized Sound System (IADS) - </a:t>
            </a:r>
            <a:r>
              <a:rPr lang="ko-KR" altLang="en-US" dirty="0"/>
              <a:t>사운드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Geneva Affective </a:t>
            </a:r>
            <a:r>
              <a:rPr lang="en-US" altLang="ko-KR" dirty="0" err="1"/>
              <a:t>PicturE</a:t>
            </a:r>
            <a:r>
              <a:rPr lang="en-US" altLang="ko-KR" dirty="0"/>
              <a:t> Database (GAPED) - </a:t>
            </a:r>
            <a:r>
              <a:rPr lang="ko-KR" altLang="en-US" dirty="0"/>
              <a:t>이미지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International Affective Picture System (IAPS) - </a:t>
            </a:r>
            <a:r>
              <a:rPr lang="ko-KR" altLang="en-US" dirty="0"/>
              <a:t>이미지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5.1 Test Protocol</a:t>
            </a:r>
          </a:p>
          <a:p>
            <a:pPr marL="0" indent="0">
              <a:buNone/>
            </a:pPr>
            <a:r>
              <a:rPr lang="en-US" altLang="ko-KR" dirty="0"/>
              <a:t>5.1.3 Emotions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46% </a:t>
            </a:r>
            <a:r>
              <a:rPr lang="ko-KR" altLang="en-US" sz="2000" dirty="0"/>
              <a:t>정도의 연구는 기본 감정을 확인하려고 시도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(sad/sadness, happy/happiness, anger/angry, fear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30%</a:t>
            </a:r>
            <a:r>
              <a:rPr lang="ko-KR" altLang="en-US" sz="2000" dirty="0"/>
              <a:t>는 </a:t>
            </a:r>
            <a:r>
              <a:rPr lang="en-US" altLang="ko-KR" sz="2000" dirty="0"/>
              <a:t>valence, arousal </a:t>
            </a:r>
            <a:r>
              <a:rPr lang="ko-KR" altLang="en-US" sz="2000" dirty="0"/>
              <a:t>확인</a:t>
            </a:r>
          </a:p>
          <a:p>
            <a:pPr marL="0" indent="0">
              <a:buNone/>
            </a:pPr>
            <a:r>
              <a:rPr lang="ko-KR" altLang="en-US" sz="2000" dirty="0"/>
              <a:t>나머지는</a:t>
            </a:r>
          </a:p>
          <a:p>
            <a:r>
              <a:rPr lang="en-US" altLang="ko-KR" sz="2000" dirty="0"/>
              <a:t>positive and negative (29.4%), positive, negative, and neutral (17.6%),</a:t>
            </a:r>
          </a:p>
          <a:p>
            <a:r>
              <a:rPr lang="en-US" altLang="ko-KR" sz="2000" dirty="0"/>
              <a:t>calm-neutral and negatively excited (11.8%),</a:t>
            </a:r>
          </a:p>
          <a:p>
            <a:r>
              <a:rPr lang="en-US" altLang="ko-KR" sz="2000" dirty="0"/>
              <a:t>calm, positively excited and negatively excited (11.8%),</a:t>
            </a:r>
          </a:p>
          <a:p>
            <a:r>
              <a:rPr lang="en-US" altLang="ko-KR" sz="2000" dirty="0"/>
              <a:t>and like/dislike (11.8%)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2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5.2 EEG Recordings</a:t>
            </a:r>
          </a:p>
          <a:p>
            <a:pPr marL="0" indent="0">
              <a:buNone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전극의 수는 장치 설치 시간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사용자의 편안함</a:t>
            </a:r>
            <a:r>
              <a:rPr lang="en-US" altLang="ko-KR" sz="2400" dirty="0"/>
              <a:t>, </a:t>
            </a:r>
            <a:r>
              <a:rPr lang="ko-KR" altLang="en-US" sz="2400" dirty="0"/>
              <a:t>처리해야 할 특징 수와 관련이 있으므로 일반적으로 적게 설정하는 것이 이상적임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 대부분의 연구들은 비교적 많은 수의 전극과 고가의 임상 장치 필요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0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6643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5.2 EEG Recordings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2400" b="1" dirty="0"/>
              <a:t>5.2.1 </a:t>
            </a:r>
            <a:r>
              <a:rPr lang="en-US" altLang="ko-KR" sz="2400" b="1" dirty="0" err="1"/>
              <a:t>Equipments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각기 다른 </a:t>
            </a:r>
            <a:r>
              <a:rPr lang="en-US" altLang="ko-KR" sz="2400" dirty="0"/>
              <a:t>17</a:t>
            </a:r>
            <a:r>
              <a:rPr lang="ko-KR" altLang="en-US" sz="2400" dirty="0"/>
              <a:t>개의 </a:t>
            </a:r>
            <a:r>
              <a:rPr lang="en-US" altLang="ko-KR" sz="2400" dirty="0" err="1"/>
              <a:t>eeg</a:t>
            </a:r>
            <a:r>
              <a:rPr lang="en-US" altLang="ko-KR" sz="2400" dirty="0"/>
              <a:t> </a:t>
            </a:r>
            <a:r>
              <a:rPr lang="ko-KR" altLang="en-US" sz="2400" dirty="0"/>
              <a:t>장비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대다수는 상업적이고 연구자가 스스로 개발한 장치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Biosemi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ActiveTwo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Emotiv</a:t>
            </a:r>
            <a:r>
              <a:rPr lang="en-US" altLang="ko-KR" sz="2400" dirty="0"/>
              <a:t> wireless headset, EEG module from </a:t>
            </a:r>
            <a:r>
              <a:rPr lang="en-US" altLang="ko-KR" sz="2400" dirty="0" err="1"/>
              <a:t>Neuroscan</a:t>
            </a:r>
            <a:r>
              <a:rPr lang="en-US" altLang="ko-KR" sz="2400" dirty="0"/>
              <a:t>, Inc., </a:t>
            </a:r>
            <a:r>
              <a:rPr lang="en-US" altLang="ko-KR" sz="2400" dirty="0" err="1"/>
              <a:t>g.MOBIlab</a:t>
            </a:r>
            <a:r>
              <a:rPr lang="en-US" altLang="ko-KR" sz="2400" dirty="0"/>
              <a:t> </a:t>
            </a:r>
            <a:r>
              <a:rPr lang="ko-KR" altLang="en-US" sz="2400" dirty="0"/>
              <a:t>등 많은 장비가 사용되었지만 </a:t>
            </a:r>
            <a:r>
              <a:rPr lang="en-US" altLang="ko-KR" sz="2400" dirty="0" err="1">
                <a:solidFill>
                  <a:srgbClr val="FF0000"/>
                </a:solidFill>
              </a:rPr>
              <a:t>Emotiv</a:t>
            </a:r>
            <a:r>
              <a:rPr lang="en-US" altLang="ko-KR" sz="2400" dirty="0">
                <a:solidFill>
                  <a:srgbClr val="FF0000"/>
                </a:solidFill>
              </a:rPr>
              <a:t> wireless headset </a:t>
            </a:r>
            <a:r>
              <a:rPr lang="ko-KR" altLang="en-US" sz="2400" dirty="0"/>
              <a:t>이 가장 사용성 좋음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8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6643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5.2 EEG Recordings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2400" b="1" dirty="0"/>
              <a:t>5.2.1 </a:t>
            </a:r>
            <a:r>
              <a:rPr lang="en-US" altLang="ko-KR" sz="2400" b="1" dirty="0" err="1"/>
              <a:t>Equipments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dirty="0"/>
              <a:t>주파수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512Hz, 256Hz, 500Hz, </a:t>
            </a:r>
            <a:r>
              <a:rPr lang="ko-KR" altLang="en-US" sz="2400" dirty="0"/>
              <a:t>순으로 가장 많이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각 장비 종류마다 가장 많이 사용되는 주파수가 다르게 나타남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0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6643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5.2 EEG Recordings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2400" b="1" dirty="0"/>
              <a:t>5.2.2 Electrodes</a:t>
            </a:r>
          </a:p>
          <a:p>
            <a:pPr marL="0" indent="0">
              <a:buNone/>
            </a:pPr>
            <a:r>
              <a:rPr lang="ko-KR" altLang="en-US" sz="2000" b="1" dirty="0"/>
              <a:t>전극 수 </a:t>
            </a:r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전극 수는 알려주지만 위치 알려주지 않는 연구 </a:t>
            </a:r>
            <a:r>
              <a:rPr lang="en-US" altLang="ko-KR" sz="1600" dirty="0"/>
              <a:t>: 14 ~ 64 </a:t>
            </a:r>
            <a:r>
              <a:rPr lang="ko-KR" altLang="en-US" sz="1600" dirty="0"/>
              <a:t>개 </a:t>
            </a:r>
            <a:r>
              <a:rPr lang="en-US" altLang="ko-KR" sz="1600" dirty="0"/>
              <a:t>(</a:t>
            </a:r>
            <a:r>
              <a:rPr lang="ko-KR" altLang="en-US" sz="1600" dirty="0"/>
              <a:t>평균 </a:t>
            </a:r>
            <a:r>
              <a:rPr lang="en-US" altLang="ko-KR" sz="1600" dirty="0"/>
              <a:t>52)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32%</a:t>
            </a:r>
            <a:r>
              <a:rPr lang="ko-KR" altLang="en-US" sz="1600" dirty="0"/>
              <a:t>가 </a:t>
            </a:r>
            <a:r>
              <a:rPr lang="en-US" altLang="ko-KR" sz="1600" dirty="0"/>
              <a:t>10-20 system </a:t>
            </a:r>
            <a:r>
              <a:rPr lang="ko-KR" altLang="en-US" sz="1600" dirty="0"/>
              <a:t>적용</a:t>
            </a:r>
            <a:r>
              <a:rPr lang="en-US" altLang="ko-KR" sz="1600" dirty="0"/>
              <a:t>(</a:t>
            </a:r>
            <a:r>
              <a:rPr lang="ko-KR" altLang="en-US" sz="1600" dirty="0"/>
              <a:t>평균 </a:t>
            </a:r>
            <a:r>
              <a:rPr lang="en-US" altLang="ko-KR" sz="1600" dirty="0"/>
              <a:t>41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5%</a:t>
            </a:r>
            <a:r>
              <a:rPr lang="ko-KR" altLang="en-US" sz="1600" dirty="0"/>
              <a:t>가 </a:t>
            </a:r>
            <a:r>
              <a:rPr lang="en-US" altLang="ko-KR" sz="1600" dirty="0"/>
              <a:t>10-10 system </a:t>
            </a:r>
            <a:r>
              <a:rPr lang="ko-KR" altLang="en-US" sz="1600" dirty="0"/>
              <a:t>적</a:t>
            </a:r>
            <a:r>
              <a:rPr lang="en-US" altLang="ko-KR" sz="1600" dirty="0"/>
              <a:t>(</a:t>
            </a:r>
            <a:r>
              <a:rPr lang="ko-KR" altLang="en-US" sz="1600" dirty="0"/>
              <a:t>항상 </a:t>
            </a:r>
            <a:r>
              <a:rPr lang="en-US" altLang="ko-KR" sz="1600" dirty="0"/>
              <a:t>64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전극 수</a:t>
            </a:r>
            <a:r>
              <a:rPr lang="en-US" altLang="ko-KR" sz="1600" dirty="0"/>
              <a:t>, </a:t>
            </a:r>
            <a:r>
              <a:rPr lang="ko-KR" altLang="en-US" sz="1600" dirty="0"/>
              <a:t>위치 모두 알려주는 연구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ㅇ</a:t>
            </a:r>
            <a:r>
              <a:rPr lang="en-US" altLang="ko-KR" sz="1600" dirty="0"/>
              <a:t>1~32 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ko-KR" altLang="en-US" sz="1600" dirty="0"/>
              <a:t>평균 </a:t>
            </a:r>
            <a:r>
              <a:rPr lang="en-US" altLang="ko-KR" sz="1600" dirty="0"/>
              <a:t>14)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모든 연구들 중 </a:t>
            </a:r>
            <a:r>
              <a:rPr lang="en-US" altLang="ko-KR" sz="1600" dirty="0"/>
              <a:t>69</a:t>
            </a:r>
            <a:r>
              <a:rPr lang="ko-KR" altLang="en-US" sz="1600" dirty="0"/>
              <a:t>개의 서로 다른 전극 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5277A-CE21-AA7B-8B77-9712AE6C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93" y="2730843"/>
            <a:ext cx="4160149" cy="35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5" y="1960562"/>
            <a:ext cx="7947455" cy="48974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5.2 EEG Recordings</a:t>
            </a:r>
          </a:p>
          <a:p>
            <a:pPr marL="0" indent="0">
              <a:buNone/>
            </a:pPr>
            <a:r>
              <a:rPr lang="en-US" altLang="ko-KR" sz="2400" b="1" dirty="0"/>
              <a:t>5.2.2 Electrodes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시상 라인을 따라 있는 거의 모든 위치에서 동일한 사후 스크립트 번호 가짐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FP1, FP2, O1, O2 </a:t>
            </a:r>
            <a:r>
              <a:rPr lang="ko-KR" altLang="en-US" sz="2000" dirty="0"/>
              <a:t>는 예외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문자를 가진 모든 위치가 동일한 코로나 라인에 있음</a:t>
            </a:r>
          </a:p>
          <a:p>
            <a:r>
              <a:rPr lang="ko-KR" altLang="en-US" sz="2000" dirty="0"/>
              <a:t>연구에서 </a:t>
            </a:r>
            <a:r>
              <a:rPr lang="en-US" altLang="ko-KR" sz="2000" dirty="0"/>
              <a:t>red, orange, yellow, green </a:t>
            </a:r>
            <a:r>
              <a:rPr lang="ko-KR" altLang="en-US" sz="2000" dirty="0"/>
              <a:t>순으로 많이 사용</a:t>
            </a:r>
            <a:endParaRPr lang="en-US" altLang="ko-KR" sz="2000" dirty="0"/>
          </a:p>
          <a:p>
            <a:r>
              <a:rPr lang="en-US" altLang="ko-KR" sz="2000" dirty="0"/>
              <a:t>AF - anterior frontal, C - central, F - frontal, FC - frontocentral, FP - frontopolar, O - occipital, P - parietal, T - temporal, z – zero</a:t>
            </a:r>
          </a:p>
          <a:p>
            <a:r>
              <a:rPr lang="ko-KR" altLang="en-US" sz="2000" dirty="0"/>
              <a:t>가장 많이 사용되는 전극인 전두엽에 배치된 전극들은 감정과 관련이 깊음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5277A-CE21-AA7B-8B77-9712AE6C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76" y="2971978"/>
            <a:ext cx="3880020" cy="33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4" y="1828800"/>
            <a:ext cx="11370277" cy="50292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5.3 Artifact Filtering</a:t>
            </a:r>
          </a:p>
          <a:p>
            <a:pPr marL="0" indent="0">
              <a:buNone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눈 깜빡임과 같은 </a:t>
            </a:r>
            <a:r>
              <a:rPr lang="en-US" altLang="ko-KR" sz="2400" dirty="0"/>
              <a:t>artifacts </a:t>
            </a:r>
            <a:r>
              <a:rPr lang="ko-KR" altLang="en-US" sz="2400" dirty="0"/>
              <a:t>들은 피실험자의 의지만으로는 제거 불가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Blind Source Separation (BSS), Independent Component Analysis (ICA) </a:t>
            </a:r>
            <a:r>
              <a:rPr lang="ko-KR" altLang="en-US" sz="2400" dirty="0"/>
              <a:t>와 같은 제거기법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Common Average Reference (CAR) (58.9%), Laplacian(23.6%), Average Mean Reference (AMR) (5.9%).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84%</a:t>
            </a:r>
            <a:r>
              <a:rPr lang="ko-KR" altLang="en-US" sz="2400" dirty="0"/>
              <a:t>가 </a:t>
            </a:r>
            <a:r>
              <a:rPr lang="en-US" altLang="ko-KR" sz="2400" dirty="0"/>
              <a:t>band pass filter </a:t>
            </a:r>
            <a:r>
              <a:rPr lang="ko-KR" altLang="en-US" sz="2400" dirty="0"/>
              <a:t>사용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보통 </a:t>
            </a:r>
            <a:r>
              <a:rPr lang="en-US" altLang="ko-KR" dirty="0"/>
              <a:t>4-4Hz </a:t>
            </a:r>
            <a:r>
              <a:rPr lang="ko-KR" altLang="en-US" dirty="0"/>
              <a:t>의 주파수 범위 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94090-E1F0-E17C-3DEB-2E0AFB3BE1EF}"/>
              </a:ext>
            </a:extLst>
          </p:cNvPr>
          <p:cNvSpPr txBox="1"/>
          <p:nvPr/>
        </p:nvSpPr>
        <p:spPr>
          <a:xfrm>
            <a:off x="838200" y="1690688"/>
            <a:ext cx="91584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EEG </a:t>
            </a:r>
            <a:r>
              <a:rPr lang="ko-KR" altLang="en-US" sz="2800" b="1" dirty="0"/>
              <a:t>신호</a:t>
            </a:r>
            <a:endParaRPr lang="ko-KR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단점 </a:t>
            </a:r>
            <a:r>
              <a:rPr lang="en-US" altLang="ko-KR" sz="2800" dirty="0"/>
              <a:t>: </a:t>
            </a:r>
            <a:r>
              <a:rPr lang="ko-KR" altLang="en-US" sz="2800" dirty="0"/>
              <a:t>공간적 해상도가 낮음</a:t>
            </a:r>
            <a:r>
              <a:rPr lang="en-US" altLang="ko-KR" sz="2800" dirty="0"/>
              <a:t>, </a:t>
            </a:r>
            <a:r>
              <a:rPr lang="ko-KR" altLang="en-US" sz="2800" dirty="0"/>
              <a:t>머리에 많은 전극들을 </a:t>
            </a:r>
            <a:r>
              <a:rPr lang="ko-KR" altLang="en-US" sz="2800" dirty="0" err="1"/>
              <a:t>부착해야함</a:t>
            </a:r>
            <a:endParaRPr lang="ko-KR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장점 </a:t>
            </a:r>
            <a:r>
              <a:rPr lang="en-US" altLang="ko-KR" sz="2800" dirty="0"/>
              <a:t>: </a:t>
            </a:r>
            <a:r>
              <a:rPr lang="ko-KR" altLang="en-US" sz="2800" dirty="0"/>
              <a:t>시간 해상도가 좋음</a:t>
            </a:r>
            <a:r>
              <a:rPr lang="en-US" altLang="ko-KR" sz="2800" dirty="0"/>
              <a:t>, </a:t>
            </a:r>
            <a:r>
              <a:rPr lang="ko-KR" altLang="en-US" sz="2800" dirty="0"/>
              <a:t>감정적 자극에 의한 변화를 관찰하기 좋음</a:t>
            </a:r>
            <a:r>
              <a:rPr lang="en-US" altLang="ko-KR" sz="2800" dirty="0"/>
              <a:t>, </a:t>
            </a:r>
            <a:r>
              <a:rPr lang="ko-KR" altLang="en-US" sz="2800" dirty="0"/>
              <a:t>비침습적</a:t>
            </a:r>
            <a:r>
              <a:rPr lang="en-US" altLang="ko-KR" sz="2800" dirty="0"/>
              <a:t>, </a:t>
            </a:r>
            <a:r>
              <a:rPr lang="ko-KR" altLang="en-US" sz="2800" dirty="0"/>
              <a:t>빠름</a:t>
            </a:r>
            <a:endParaRPr lang="en-US" altLang="ko-KR" sz="2800" dirty="0"/>
          </a:p>
          <a:p>
            <a:endParaRPr lang="ko-KR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최근 선 없는 </a:t>
            </a:r>
            <a:r>
              <a:rPr lang="en-US" altLang="ko-KR" sz="2800" dirty="0"/>
              <a:t>EEG </a:t>
            </a:r>
            <a:r>
              <a:rPr lang="ko-KR" altLang="en-US" sz="2800" dirty="0"/>
              <a:t>장치도 개발되고 있어 </a:t>
            </a:r>
            <a:r>
              <a:rPr lang="en-US" altLang="ko-KR" sz="2800" dirty="0"/>
              <a:t>e-learning, virtual worlds </a:t>
            </a:r>
            <a:r>
              <a:rPr lang="ko-KR" altLang="en-US" sz="2800" dirty="0"/>
              <a:t>등에 활용 가능</a:t>
            </a:r>
          </a:p>
          <a:p>
            <a:endParaRPr lang="en-US" altLang="ko-KR" sz="2000" dirty="0"/>
          </a:p>
          <a:p>
            <a:r>
              <a:rPr lang="en-US" altLang="ko-KR" sz="2000" dirty="0"/>
              <a:t>* </a:t>
            </a:r>
            <a:r>
              <a:rPr lang="ko-KR" altLang="en-US" sz="2000" dirty="0"/>
              <a:t>해당 논문은 안전하고 검증된 일반적인 방법과 참가자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수</a:t>
            </a:r>
            <a:r>
              <a:rPr lang="en-US" altLang="ko-KR" sz="2000" dirty="0"/>
              <a:t>, </a:t>
            </a:r>
            <a:r>
              <a:rPr lang="ko-KR" altLang="en-US" sz="2000" dirty="0"/>
              <a:t>전극위치</a:t>
            </a:r>
            <a:r>
              <a:rPr lang="en-US" altLang="ko-KR" sz="2000" dirty="0"/>
              <a:t>, </a:t>
            </a:r>
            <a:r>
              <a:rPr lang="ko-KR" altLang="en-US" sz="2000" dirty="0"/>
              <a:t>영상자료 등에 초점을 둔 더 구체적인 방법으로 나눠 분석한다</a:t>
            </a:r>
            <a:r>
              <a:rPr lang="en-US" altLang="ko-KR" sz="2000" dirty="0"/>
              <a:t>.</a:t>
            </a:r>
          </a:p>
        </p:txBody>
      </p:sp>
      <p:pic>
        <p:nvPicPr>
          <p:cNvPr id="1026" name="Picture 2" descr="EEG (electroencephalogram) - Mayo Clinic">
            <a:extLst>
              <a:ext uri="{FF2B5EF4-FFF2-40B4-BE49-F238E27FC236}">
                <a16:creationId xmlns:a16="http://schemas.microsoft.com/office/drawing/2014/main" id="{8FDFA89C-3949-02AB-BD3D-ED64E97B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40" y="3628882"/>
            <a:ext cx="3903705" cy="28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4" y="1828800"/>
            <a:ext cx="11370277" cy="50292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5.4 Feature Extraction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2400" b="1" dirty="0"/>
              <a:t>5.4.1 EEG Features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주로 </a:t>
            </a:r>
            <a:r>
              <a:rPr lang="en-US" altLang="ko-KR" sz="2400" dirty="0"/>
              <a:t>delta, theta, alpha, beta, gamma bands </a:t>
            </a:r>
            <a:r>
              <a:rPr lang="ko-KR" altLang="en-US" sz="2400" dirty="0"/>
              <a:t>모두 사용하거나 이들을 조합해서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나머지는 </a:t>
            </a:r>
            <a:r>
              <a:rPr lang="en-US" altLang="ko-KR" sz="2400" dirty="0"/>
              <a:t>ERD/ERS, ERP, </a:t>
            </a:r>
            <a:r>
              <a:rPr lang="ko-KR" altLang="en-US" sz="2400" dirty="0"/>
              <a:t>고정된 샘플링 주파수대역 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1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1" y="1690688"/>
            <a:ext cx="1137027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5.4.2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42</a:t>
            </a:r>
            <a:r>
              <a:rPr lang="ko-KR" altLang="en-US" sz="2400" dirty="0"/>
              <a:t>개의 다양한 방법을 통해 특징 추출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방법 적용한 후 최적의 방법 선정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Fourier Transform </a:t>
            </a:r>
            <a:r>
              <a:rPr lang="ko-KR" altLang="en-US" sz="2400" dirty="0"/>
              <a:t>가장 많이 이용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/>
              <a:t>Short-time Fourier Transform (STFT) or Discrete Fourier Transform (DFT) (25.4%)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/>
              <a:t>statistical (23.8%)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/>
              <a:t>Power Spectral Density (PSD) (22.2%)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/>
              <a:t>Wavelet Transform (WT) (19.1%)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/>
              <a:t>Entropy such as the Approximate Entropy (AE), Differential Entropy (DE), Sample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Entropy (SE), </a:t>
            </a:r>
            <a:r>
              <a:rPr lang="en-US" altLang="ko-KR" sz="2400" dirty="0" err="1"/>
              <a:t>Wavele</a:t>
            </a:r>
            <a:r>
              <a:rPr lang="en-US" altLang="ko-KR" sz="2400" dirty="0"/>
              <a:t> Entropy (WE) (15.9%)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87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1" y="1690688"/>
            <a:ext cx="11370277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5.5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bayesian</a:t>
            </a:r>
            <a:r>
              <a:rPr lang="en-US" altLang="ko-KR" dirty="0"/>
              <a:t>, support vector machines, decision trees </a:t>
            </a:r>
            <a:r>
              <a:rPr lang="ko-KR" altLang="en-US" dirty="0"/>
              <a:t>주로 사용</a:t>
            </a:r>
          </a:p>
          <a:p>
            <a:pPr marL="0" indent="0">
              <a:buNone/>
            </a:pPr>
            <a:r>
              <a:rPr lang="en-US" altLang="ko-KR" b="1" dirty="0"/>
              <a:t>5.5.1 Classifiers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26</a:t>
            </a:r>
            <a:r>
              <a:rPr lang="ko-KR" altLang="en-US" dirty="0"/>
              <a:t>개의 분류기가 최적의 모델로 선정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Support Vector Machines(SVM)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k-Nearest Neighbors(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Radial Basis Function (RBF)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linear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polynomial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gaussian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 err="1"/>
              <a:t>pearson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adaptive SVM, Multi-class Support Vector Machine (ML-SVM), Least Squares Support Vector Machine(LS-SVM)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8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1" y="1690688"/>
            <a:ext cx="1099030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5.5.2 Offline vs Online</a:t>
            </a:r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offline : </a:t>
            </a:r>
            <a:r>
              <a:rPr lang="ko-KR" altLang="en-US" sz="2400" dirty="0"/>
              <a:t>데이터가 고정된 분포를 따른다고 가정하고 </a:t>
            </a:r>
            <a:r>
              <a:rPr lang="en-US" altLang="ko-KR" sz="2400" dirty="0"/>
              <a:t>EEG </a:t>
            </a:r>
            <a:r>
              <a:rPr lang="ko-KR" altLang="en-US" sz="2400" dirty="0"/>
              <a:t>신호안에서 일어나는 변화를 잘 반영하지 못함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online : </a:t>
            </a:r>
            <a:r>
              <a:rPr lang="ko-KR" altLang="en-US" sz="2400" dirty="0"/>
              <a:t>뇌파 신호는 시간에 따라 변하기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뇌파 신호에 이미 발생한 변화를 반영하지 않도록 특정 생리학적 데이터를 사용하여 구축된 분류 모델을 사용함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실제로 </a:t>
            </a:r>
            <a:r>
              <a:rPr lang="en-US" altLang="ko-KR" sz="2400" dirty="0"/>
              <a:t>offline </a:t>
            </a:r>
            <a:r>
              <a:rPr lang="ko-KR" altLang="en-US" sz="2400" dirty="0"/>
              <a:t>분류가 더 많이 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14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Emotion recognition from 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1" y="1690688"/>
            <a:ext cx="10990307" cy="4549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5.5.3 User-Dependent / Independent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sz="2400" dirty="0"/>
              <a:t>user-dependent model(43%) : </a:t>
            </a:r>
            <a:r>
              <a:rPr lang="ko-KR" altLang="en-US" sz="2400" dirty="0"/>
              <a:t>각각의 사용자에 의해 새로운 모델이 생성되고 해당 사용자의 데이터로 모델 테스트</a:t>
            </a:r>
          </a:p>
          <a:p>
            <a:pPr marL="0" indent="0"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일반화 어려움</a:t>
            </a:r>
          </a:p>
          <a:p>
            <a:r>
              <a:rPr lang="en-US" altLang="ko-KR" sz="2400" dirty="0"/>
              <a:t>user-independent model(46%) : </a:t>
            </a:r>
            <a:r>
              <a:rPr lang="ko-KR" altLang="en-US" sz="2400" dirty="0"/>
              <a:t>여러 사용자의 데이터가 훈련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과정에서 사용</a:t>
            </a:r>
          </a:p>
          <a:p>
            <a:pPr marL="0" indent="0"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새로운 사용자에 적용하기 쉬움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새로운 모델 생성할 필요 없음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9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BEST PRACTICE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1" y="1690688"/>
            <a:ext cx="10990307" cy="454947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다른 생체 측정방법들과 비교하여 </a:t>
            </a:r>
            <a:r>
              <a:rPr lang="en-US" altLang="ko-KR" sz="2000" dirty="0" err="1"/>
              <a:t>eeg</a:t>
            </a:r>
            <a:r>
              <a:rPr lang="ko-KR" altLang="en-US" sz="2000" dirty="0"/>
              <a:t>의 장점을 설명했는가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eeg</a:t>
            </a:r>
            <a:r>
              <a:rPr lang="en-US" altLang="ko-KR" sz="2000" dirty="0"/>
              <a:t> </a:t>
            </a:r>
            <a:r>
              <a:rPr lang="ko-KR" altLang="en-US" sz="2000" dirty="0"/>
              <a:t>기반 감정인식을 </a:t>
            </a:r>
            <a:r>
              <a:rPr lang="ko-KR" altLang="en-US" sz="2000" dirty="0" err="1"/>
              <a:t>실세계</a:t>
            </a:r>
            <a:r>
              <a:rPr lang="ko-KR" altLang="en-US" sz="2000" dirty="0"/>
              <a:t> 문제에 적용했는가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r>
              <a:rPr lang="en-US" altLang="ko-KR" sz="2400" b="1" dirty="0"/>
              <a:t>Test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30</a:t>
            </a:r>
            <a:r>
              <a:rPr lang="ko-KR" altLang="en-US" sz="2000" dirty="0"/>
              <a:t>명이상의 피실험자</a:t>
            </a:r>
            <a:r>
              <a:rPr lang="en-US" altLang="ko-KR" sz="2000" dirty="0"/>
              <a:t>, </a:t>
            </a:r>
            <a:r>
              <a:rPr lang="ko-KR" altLang="en-US" sz="2000" dirty="0"/>
              <a:t>성별 균형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eeg</a:t>
            </a:r>
            <a:r>
              <a:rPr lang="en-US" altLang="ko-KR" sz="2000" dirty="0"/>
              <a:t> </a:t>
            </a:r>
            <a:r>
              <a:rPr lang="ko-KR" altLang="en-US" sz="2000" dirty="0"/>
              <a:t>신호 이외의 정보 수집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감정 반응을 일으키기까지의 적절한 시간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식별할 감정 세트와 </a:t>
            </a:r>
            <a:r>
              <a:rPr lang="en-US" altLang="ko-KR" sz="2000" dirty="0" err="1"/>
              <a:t>eeg</a:t>
            </a:r>
            <a:r>
              <a:rPr lang="en-US" altLang="ko-KR" sz="2000" dirty="0"/>
              <a:t> </a:t>
            </a:r>
            <a:r>
              <a:rPr lang="ko-KR" altLang="en-US" sz="2000" dirty="0"/>
              <a:t>신호를 어떻게 다양화 할 건지 제시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편안함 제공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쉬는시간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눈깜빡임</a:t>
            </a:r>
            <a:r>
              <a:rPr lang="ko-KR" altLang="en-US" sz="2000" dirty="0"/>
              <a:t> 방지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6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BEST PRACTICE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46" y="1690688"/>
            <a:ext cx="10990307" cy="4549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EEG Recordings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사용된 장치와 그 샘플링 속도 제시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전극 위치 제시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400" b="1" dirty="0"/>
              <a:t>Artifact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설계에 인공적 결과 제거 과정이 포함되어도 적절한 제거 방법 수행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수동으로 평가하여 제거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b="1" dirty="0"/>
              <a:t>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사용된 특징 제시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특징추출에 사용된 방법 설명</a:t>
            </a:r>
            <a:r>
              <a:rPr lang="en-US" altLang="ko-KR" sz="2000" dirty="0"/>
              <a:t>, </a:t>
            </a:r>
            <a:r>
              <a:rPr lang="ko-KR" altLang="en-US" sz="2000" dirty="0"/>
              <a:t>그 특징이 데이터와 어떤 관련이 있는지 설명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CE43-2DFA-3145-6D8B-E86E6C6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BEST PRACTICE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8C5CE-2CD0-8558-4821-945B986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46" y="1690688"/>
            <a:ext cx="10990307" cy="454947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Classification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모델 파라미터 제시 </a:t>
            </a:r>
            <a:r>
              <a:rPr lang="en-US" altLang="ko-KR" sz="2000" dirty="0"/>
              <a:t>ex. </a:t>
            </a:r>
            <a:r>
              <a:rPr lang="ko-KR" altLang="en-US" sz="2000" dirty="0"/>
              <a:t>커널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훈련데이터와 테스트 데이터 별개로 수집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offline/online </a:t>
            </a:r>
            <a:r>
              <a:rPr lang="ko-KR" altLang="en-US" sz="2000" dirty="0"/>
              <a:t>명시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user-dependent/independent </a:t>
            </a:r>
            <a:r>
              <a:rPr lang="ko-KR" altLang="en-US" sz="2000" dirty="0"/>
              <a:t>명시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전처리와 분류 과정은 </a:t>
            </a:r>
            <a:r>
              <a:rPr lang="en-US" altLang="ko-KR" sz="2000" dirty="0"/>
              <a:t>validation data</a:t>
            </a:r>
            <a:r>
              <a:rPr lang="ko-KR" altLang="en-US" sz="2000" dirty="0"/>
              <a:t>와 독립적으로 수행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다수의 특징 검사하여 혼합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특징과 사용된 신경 생리학적 과정 사이의 관계 설명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2A5CECBA-84DA-9BFE-9719-08A4CB20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8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845"/>
            <a:ext cx="10515600" cy="25363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Google Scholar, </a:t>
            </a:r>
            <a:r>
              <a:rPr lang="en-US" altLang="ko-KR" dirty="0" err="1"/>
              <a:t>Pubmed</a:t>
            </a:r>
            <a:r>
              <a:rPr lang="en-US" altLang="ko-KR" dirty="0"/>
              <a:t>, and IEEE Xplore </a:t>
            </a:r>
            <a:r>
              <a:rPr lang="ko-KR" altLang="en-US" dirty="0"/>
              <a:t>웹사이트에서 </a:t>
            </a:r>
            <a:r>
              <a:rPr lang="en-US" altLang="ko-KR" dirty="0"/>
              <a:t>EEG,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인식관련 논문 수집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검증 과정을 거쳐 </a:t>
            </a:r>
            <a:r>
              <a:rPr lang="en-US" altLang="ko-KR" dirty="0"/>
              <a:t>142 </a:t>
            </a:r>
            <a:r>
              <a:rPr lang="ko-KR" altLang="en-US" dirty="0"/>
              <a:t>편의 논문 수집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논문의 질</a:t>
            </a:r>
            <a:r>
              <a:rPr lang="en-US" altLang="ko-KR" dirty="0"/>
              <a:t>(</a:t>
            </a:r>
            <a:r>
              <a:rPr lang="ko-KR" altLang="en-US" dirty="0"/>
              <a:t>인용 수</a:t>
            </a:r>
            <a:r>
              <a:rPr lang="en-US" altLang="ko-KR" dirty="0"/>
              <a:t>) </a:t>
            </a:r>
            <a:r>
              <a:rPr lang="ko-KR" altLang="en-US" dirty="0"/>
              <a:t>검증 결과 </a:t>
            </a:r>
            <a:r>
              <a:rPr lang="en-US" altLang="ko-KR" dirty="0"/>
              <a:t>99</a:t>
            </a:r>
            <a:r>
              <a:rPr lang="ko-KR" altLang="en-US" dirty="0"/>
              <a:t>편 논문 구성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 가지 기준을 설정하여 </a:t>
            </a:r>
            <a:r>
              <a:rPr lang="en-US" altLang="ko-KR" dirty="0"/>
              <a:t>63</a:t>
            </a:r>
            <a:r>
              <a:rPr lang="ko-KR" altLang="en-US" dirty="0"/>
              <a:t>편의 논문 분석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9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dirty="0"/>
              <a:t>3.1 Emotions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감정은 </a:t>
            </a:r>
            <a:r>
              <a:rPr lang="ko-KR" altLang="en-US" sz="2400" dirty="0">
                <a:solidFill>
                  <a:srgbClr val="FF0000"/>
                </a:solidFill>
              </a:rPr>
              <a:t>짧은 기간</a:t>
            </a:r>
            <a:r>
              <a:rPr lang="ko-KR" altLang="en-US" sz="2400" dirty="0"/>
              <a:t>동안 이뤄지는 언어적</a:t>
            </a:r>
            <a:r>
              <a:rPr lang="en-US" altLang="ko-KR" sz="2400" dirty="0"/>
              <a:t>, </a:t>
            </a:r>
            <a:r>
              <a:rPr lang="ko-KR" altLang="en-US" sz="2400" dirty="0"/>
              <a:t>행동적</a:t>
            </a:r>
            <a:r>
              <a:rPr lang="en-US" altLang="ko-KR" sz="2400" dirty="0"/>
              <a:t>, </a:t>
            </a:r>
            <a:r>
              <a:rPr lang="ko-KR" altLang="en-US" sz="2400" dirty="0"/>
              <a:t>생리적 및 신경적 메커니즘을 포함할 수 있는 일련의 응답이다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이는 </a:t>
            </a:r>
            <a:r>
              <a:rPr lang="en-US" altLang="ko-KR" sz="2400" dirty="0"/>
              <a:t>feeling, mood, affect </a:t>
            </a:r>
            <a:r>
              <a:rPr lang="ko-KR" altLang="en-US" sz="2400" dirty="0"/>
              <a:t>과는 구별된다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감정 표현에 대한 두 가지 관점</a:t>
            </a:r>
            <a:r>
              <a:rPr lang="en-US" altLang="ko-KR" sz="2400" dirty="0"/>
              <a:t>(categorial, dimensional)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기본적인 감정은 자연선택에 의해 진화되어 왔다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Plutchik</a:t>
            </a:r>
            <a:r>
              <a:rPr lang="ko-KR" altLang="en-US" sz="2400" dirty="0"/>
              <a:t>의 기본 </a:t>
            </a:r>
            <a:r>
              <a:rPr lang="en-US" altLang="ko-KR" sz="2400" dirty="0"/>
              <a:t>8</a:t>
            </a:r>
            <a:r>
              <a:rPr lang="ko-KR" altLang="en-US" sz="2400" dirty="0"/>
              <a:t>개의 감정</a:t>
            </a:r>
            <a:r>
              <a:rPr lang="en-US" altLang="ko-KR" sz="2400" dirty="0"/>
              <a:t>(anger, fear, sadness, disgust, surprise, curiosity, acceptance, joy) </a:t>
            </a:r>
            <a:r>
              <a:rPr lang="ko-KR" altLang="en-US" sz="2400" dirty="0"/>
              <a:t>가 존재하며 이 외의 감정들은 이들의 조합으로 설명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Ekman</a:t>
            </a:r>
            <a:r>
              <a:rPr lang="ko-KR" altLang="en-US" sz="2400" dirty="0"/>
              <a:t>은 기본 감정으로부터 파생된 얼굴 표정과 감정 사이의 관계에 기반하여 연구</a:t>
            </a:r>
          </a:p>
        </p:txBody>
      </p:sp>
    </p:spTree>
    <p:extLst>
      <p:ext uri="{BB962C8B-B14F-4D97-AF65-F5344CB8AC3E}">
        <p14:creationId xmlns:p14="http://schemas.microsoft.com/office/powerpoint/2010/main" val="221205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3.1 Emotions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감정은 </a:t>
            </a:r>
            <a:r>
              <a:rPr lang="en-US" altLang="ko-KR" sz="2400" dirty="0">
                <a:solidFill>
                  <a:srgbClr val="FF0000"/>
                </a:solidFill>
              </a:rPr>
              <a:t>Valence, Arousal, Dominance </a:t>
            </a:r>
            <a:r>
              <a:rPr lang="ko-KR" altLang="en-US" sz="2400" dirty="0">
                <a:solidFill>
                  <a:srgbClr val="FF0000"/>
                </a:solidFill>
              </a:rPr>
              <a:t>차원으로 </a:t>
            </a:r>
            <a:r>
              <a:rPr lang="ko-KR" altLang="en-US" sz="2400" dirty="0" err="1">
                <a:solidFill>
                  <a:srgbClr val="FF0000"/>
                </a:solidFill>
              </a:rPr>
              <a:t>매핑된다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Valence : </a:t>
            </a:r>
            <a:r>
              <a:rPr lang="ko-KR" altLang="en-US" sz="2400" dirty="0"/>
              <a:t>부정적 감정 </a:t>
            </a:r>
            <a:r>
              <a:rPr lang="en-US" altLang="ko-KR" sz="2400" dirty="0"/>
              <a:t>~ </a:t>
            </a:r>
            <a:r>
              <a:rPr lang="ko-KR" altLang="en-US" sz="2400" dirty="0"/>
              <a:t>긍정적 감정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Arousal : </a:t>
            </a:r>
            <a:r>
              <a:rPr lang="ko-KR" altLang="en-US" sz="2400" dirty="0"/>
              <a:t>안정된 감정 </a:t>
            </a:r>
            <a:r>
              <a:rPr lang="en-US" altLang="ko-KR" sz="2400" dirty="0"/>
              <a:t>~ </a:t>
            </a:r>
            <a:r>
              <a:rPr lang="ko-KR" altLang="en-US" sz="2400" dirty="0"/>
              <a:t>흥분된 감정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Dominance : </a:t>
            </a:r>
            <a:r>
              <a:rPr lang="ko-KR" altLang="en-US" sz="2400" dirty="0"/>
              <a:t>감정의 강함과 일치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Frontiers | The implicit processing of categorical and dimensional  strategies: an fMRI study of facial emotion perception">
            <a:extLst>
              <a:ext uri="{FF2B5EF4-FFF2-40B4-BE49-F238E27FC236}">
                <a16:creationId xmlns:a16="http://schemas.microsoft.com/office/drawing/2014/main" id="{47D0D866-875E-A30D-35F5-572B3E1F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86" y="3862716"/>
            <a:ext cx="5426160" cy="25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2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1865" cy="4871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/>
              <a:t>3.2 Electroencephalography(EEG)</a:t>
            </a:r>
          </a:p>
          <a:p>
            <a:pPr marL="0" indent="0">
              <a:buNone/>
            </a:pPr>
            <a:r>
              <a:rPr lang="en-US" altLang="ko-KR" b="1" dirty="0"/>
              <a:t>EEG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머리 표면에서의 전기적 신호를 측정하는 의학 이미지 기술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뇌의 뉴런 내에서 이온 전류 흐름으로 인한 전압 변동 측정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성인은 보통 </a:t>
            </a:r>
            <a:r>
              <a:rPr lang="en-US" altLang="ko-KR" dirty="0"/>
              <a:t>10~100 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로 측정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신호는 </a:t>
            </a:r>
            <a:r>
              <a:rPr lang="en-US" altLang="ko-KR" dirty="0"/>
              <a:t>delta(1-4Hz), theta(4-7Hz), alpha(8-13Hz), beta(13-30Hz), gamma(&gt;30Hz)</a:t>
            </a:r>
            <a:r>
              <a:rPr lang="ko-KR" altLang="en-US" dirty="0"/>
              <a:t>으로 구성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delta : </a:t>
            </a:r>
            <a:r>
              <a:rPr lang="ko-KR" altLang="en-US" dirty="0"/>
              <a:t>무의식 상태</a:t>
            </a:r>
            <a:r>
              <a:rPr lang="en-US" altLang="ko-KR" dirty="0"/>
              <a:t>, </a:t>
            </a:r>
            <a:r>
              <a:rPr lang="ko-KR" altLang="en-US" dirty="0"/>
              <a:t>깊은 수면 상태 중 발생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theta : </a:t>
            </a:r>
            <a:r>
              <a:rPr lang="ko-KR" altLang="en-US" dirty="0"/>
              <a:t>잠재의식 상태</a:t>
            </a:r>
            <a:r>
              <a:rPr lang="en-US" altLang="ko-KR" dirty="0"/>
              <a:t>, </a:t>
            </a:r>
            <a:r>
              <a:rPr lang="ko-KR" altLang="en-US" dirty="0"/>
              <a:t>수면</a:t>
            </a:r>
            <a:r>
              <a:rPr lang="en-US" altLang="ko-KR" dirty="0"/>
              <a:t>, </a:t>
            </a:r>
            <a:r>
              <a:rPr lang="ko-KR" altLang="en-US" dirty="0"/>
              <a:t>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alpha : </a:t>
            </a:r>
            <a:r>
              <a:rPr lang="ko-KR" altLang="en-US" dirty="0" err="1"/>
              <a:t>깨어있는</a:t>
            </a:r>
            <a:r>
              <a:rPr lang="ko-KR" altLang="en-US" dirty="0"/>
              <a:t> 안정된 정신 상태</a:t>
            </a:r>
            <a:r>
              <a:rPr lang="en-US" altLang="ko-KR" dirty="0"/>
              <a:t>. </a:t>
            </a:r>
            <a:r>
              <a:rPr lang="ko-KR" altLang="en-US" dirty="0"/>
              <a:t>두정엽과 </a:t>
            </a:r>
            <a:r>
              <a:rPr lang="ko-KR" altLang="en-US" dirty="0" err="1"/>
              <a:t>후두엽에서</a:t>
            </a:r>
            <a:r>
              <a:rPr lang="ko-KR" altLang="en-US" dirty="0"/>
              <a:t> 더 잘 보임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Beta : </a:t>
            </a:r>
            <a:r>
              <a:rPr lang="ko-KR" altLang="en-US" dirty="0"/>
              <a:t>집중</a:t>
            </a:r>
            <a:r>
              <a:rPr lang="en-US" altLang="ko-KR" dirty="0"/>
              <a:t>, </a:t>
            </a:r>
            <a:r>
              <a:rPr lang="ko-KR" altLang="en-US" dirty="0"/>
              <a:t>활동 상태</a:t>
            </a:r>
            <a:r>
              <a:rPr lang="en-US" altLang="ko-KR" dirty="0"/>
              <a:t>. </a:t>
            </a:r>
            <a:r>
              <a:rPr lang="ko-KR" altLang="en-US" dirty="0"/>
              <a:t>전두엽에서 잘 보임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Gamma : </a:t>
            </a:r>
            <a:r>
              <a:rPr lang="ko-KR" altLang="en-US" dirty="0"/>
              <a:t>초과 활동 상태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C7778-1C97-1D72-9B30-AD306D83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12" y="1865066"/>
            <a:ext cx="4494153" cy="46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1701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3.2.1 EEG Electrodes Location</a:t>
            </a:r>
          </a:p>
          <a:p>
            <a:pPr marL="0" indent="0">
              <a:buNone/>
            </a:pPr>
            <a:r>
              <a:rPr lang="en-US" altLang="ko-KR" sz="2400" b="1" dirty="0">
                <a:effectLst/>
              </a:rPr>
              <a:t>international 10/20 System</a:t>
            </a:r>
          </a:p>
          <a:p>
            <a:pPr marL="0" indent="0">
              <a:buNone/>
            </a:pPr>
            <a:r>
              <a:rPr lang="en-US" altLang="ko-KR" sz="2400" b="1" dirty="0"/>
              <a:t>: </a:t>
            </a:r>
            <a:r>
              <a:rPr lang="ko-KR" altLang="en-US" sz="2000" dirty="0"/>
              <a:t>두개골 위에 전극을 부착하는 표준화된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/>
              <a:t>기호 의미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퍼센트 숫자 </a:t>
            </a:r>
            <a:r>
              <a:rPr lang="en-US" altLang="ko-KR" sz="2200" dirty="0"/>
              <a:t>: </a:t>
            </a:r>
            <a:r>
              <a:rPr lang="ko-KR" altLang="en-US" sz="2200" dirty="0"/>
              <a:t>두 전극이 총 거리의 몇 퍼센트 만큼 떨어져 있는가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문자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엽을</a:t>
            </a:r>
            <a:r>
              <a:rPr lang="ko-KR" altLang="en-US" sz="2200" dirty="0"/>
              <a:t> 식별</a:t>
            </a:r>
            <a:r>
              <a:rPr lang="en-US" altLang="ko-KR" sz="2200" dirty="0"/>
              <a:t>. F - </a:t>
            </a:r>
            <a:r>
              <a:rPr lang="ko-KR" altLang="en-US" sz="2200" dirty="0"/>
              <a:t>전두엽</a:t>
            </a:r>
            <a:r>
              <a:rPr lang="en-US" altLang="ko-KR" sz="2200" dirty="0"/>
              <a:t>, T - </a:t>
            </a:r>
            <a:r>
              <a:rPr lang="ko-KR" altLang="en-US" sz="2200" dirty="0" err="1"/>
              <a:t>측두엽</a:t>
            </a:r>
            <a:r>
              <a:rPr lang="en-US" altLang="ko-KR" sz="2200" dirty="0"/>
              <a:t>, P - </a:t>
            </a:r>
            <a:r>
              <a:rPr lang="ko-KR" altLang="en-US" sz="2200" dirty="0"/>
              <a:t>두정엽</a:t>
            </a:r>
            <a:r>
              <a:rPr lang="en-US" altLang="ko-KR" sz="2200" dirty="0"/>
              <a:t>. O - </a:t>
            </a:r>
            <a:r>
              <a:rPr lang="ko-KR" altLang="en-US" sz="2200" dirty="0" err="1"/>
              <a:t>후두엽</a:t>
            </a:r>
            <a:r>
              <a:rPr lang="en-US" altLang="ko-KR" sz="2200" dirty="0"/>
              <a:t>, C - </a:t>
            </a:r>
            <a:r>
              <a:rPr lang="ko-KR" altLang="en-US" sz="2200" dirty="0"/>
              <a:t>중앙</a:t>
            </a:r>
            <a:r>
              <a:rPr lang="en-US" altLang="ko-KR" sz="2200" dirty="0"/>
              <a:t>. , z</a:t>
            </a:r>
            <a:r>
              <a:rPr lang="ko-KR" altLang="en-US" sz="2200" dirty="0"/>
              <a:t>는 중심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숫자 </a:t>
            </a:r>
            <a:r>
              <a:rPr lang="en-US" altLang="ko-KR" sz="2200" dirty="0"/>
              <a:t>: </a:t>
            </a:r>
            <a:r>
              <a:rPr lang="ko-KR" altLang="en-US" sz="2200" dirty="0"/>
              <a:t>짝수는 오른쪽 반구</a:t>
            </a:r>
            <a:r>
              <a:rPr lang="en-US" altLang="ko-KR" sz="2200" dirty="0"/>
              <a:t>, </a:t>
            </a:r>
            <a:r>
              <a:rPr lang="ko-KR" altLang="en-US" sz="2200" dirty="0"/>
              <a:t>홀수는 왼쪽 반구의 전극 위치 가리킴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nasion : </a:t>
            </a:r>
            <a:r>
              <a:rPr lang="ko-KR" altLang="en-US" sz="2200" dirty="0"/>
              <a:t>이마와 코 사이의 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inion : </a:t>
            </a:r>
            <a:r>
              <a:rPr lang="ko-KR" altLang="en-US" sz="2200" dirty="0"/>
              <a:t>두골 뒤쪽 가장 낮은 점</a:t>
            </a:r>
          </a:p>
          <a:p>
            <a:pPr marL="0" indent="0">
              <a:buNone/>
            </a:pPr>
            <a:endParaRPr lang="en-US" altLang="ko-KR" sz="2000" b="1" dirty="0">
              <a:effectLst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A9F9767C-CB22-C9EB-2024-EB11D9EAD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C7BECA-F684-F85E-9D3A-F7880723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27" y="535734"/>
            <a:ext cx="3887673" cy="3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C0C3-118C-9317-3D62-DAE8CFDF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3668C-1840-1491-D02D-0D04057B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17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3.2.1 EEG Electrodes Location</a:t>
            </a:r>
          </a:p>
          <a:p>
            <a:pPr marL="0" indent="0">
              <a:buNone/>
            </a:pPr>
            <a:r>
              <a:rPr lang="en-US" altLang="ko-KR" sz="2400" b="1" dirty="0">
                <a:effectLst/>
              </a:rPr>
              <a:t>international 10/20 System</a:t>
            </a:r>
          </a:p>
          <a:p>
            <a:pPr marL="0" indent="0">
              <a:buNone/>
            </a:pPr>
            <a:r>
              <a:rPr lang="en-US" altLang="ko-KR" sz="2400" b="1" dirty="0"/>
              <a:t>: </a:t>
            </a:r>
            <a:r>
              <a:rPr lang="ko-KR" altLang="en-US" sz="2000" dirty="0"/>
              <a:t>두개골 위에 전극을 부착하는 표준화된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전극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단극형</a:t>
            </a:r>
            <a:r>
              <a:rPr lang="en-US" altLang="ko-KR" dirty="0"/>
              <a:t>: </a:t>
            </a:r>
            <a:r>
              <a:rPr lang="ko-KR" altLang="en-US" dirty="0"/>
              <a:t>귓바퀴나 비만형에 연결된 중성 전극과 비교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양극형 </a:t>
            </a:r>
            <a:r>
              <a:rPr lang="en-US" altLang="ko-KR" dirty="0"/>
              <a:t>: </a:t>
            </a:r>
            <a:r>
              <a:rPr lang="ko-KR" altLang="en-US" dirty="0"/>
              <a:t>짝을 이룬 두 전극 사이의 전위차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고밀도 전극을 사용하기 때문에 눈 깜빡임과 같은 소음원에 취약</a:t>
            </a:r>
          </a:p>
          <a:p>
            <a:pPr marL="0" indent="0">
              <a:buNone/>
            </a:pPr>
            <a:endParaRPr lang="en-US" altLang="ko-KR" sz="2000" b="1" dirty="0">
              <a:effectLst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A9F9767C-CB22-C9EB-2024-EB11D9EAD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C7BECA-F684-F85E-9D3A-F7880723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27" y="535734"/>
            <a:ext cx="3887673" cy="3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8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2434</Words>
  <Application>Microsoft Office PowerPoint</Application>
  <PresentationFormat>와이드스크린</PresentationFormat>
  <Paragraphs>321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EEG 신호를 이용한 감정 인식</vt:lpstr>
      <vt:lpstr>1. Introduction</vt:lpstr>
      <vt:lpstr>1. Introduction</vt:lpstr>
      <vt:lpstr>2. Methodology</vt:lpstr>
      <vt:lpstr>3. Background</vt:lpstr>
      <vt:lpstr>3. Background</vt:lpstr>
      <vt:lpstr>3. Background</vt:lpstr>
      <vt:lpstr>3. Background</vt:lpstr>
      <vt:lpstr>3. Background</vt:lpstr>
      <vt:lpstr>3. Background  3.2.2 EEG Paradigms</vt:lpstr>
      <vt:lpstr>3. Background  3.3 Emotions in the Brain</vt:lpstr>
      <vt:lpstr>3. Background  3.3 Emotions in the Brain</vt:lpstr>
      <vt:lpstr>4 BROUWER’S RECOMMENDATIONS</vt:lpstr>
      <vt:lpstr>4 BROUWER’S RECOMMENDATIONS</vt:lpstr>
      <vt:lpstr>4 BROUWER’S RECOMMENDATIONS</vt:lpstr>
      <vt:lpstr>4 BROUWER’S RECOMMENDATIONS</vt:lpstr>
      <vt:lpstr>4 BROUWER’S RECOMMENDATIONS</vt:lpstr>
      <vt:lpstr>4 BROUWER’S RECOMMENDATIONS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5. Emotion recognition from EEG</vt:lpstr>
      <vt:lpstr>6. BEST PRACTICE RECOMMENDATIONS</vt:lpstr>
      <vt:lpstr>6. BEST PRACTICE RECOMMENDATIONS</vt:lpstr>
      <vt:lpstr>6. BEST PRACTICE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신호를 이용한 감정 인식</dc:title>
  <dc:creator>박 혜민</dc:creator>
  <cp:lastModifiedBy>박 혜민</cp:lastModifiedBy>
  <cp:revision>2</cp:revision>
  <dcterms:created xsi:type="dcterms:W3CDTF">2023-08-23T20:56:00Z</dcterms:created>
  <dcterms:modified xsi:type="dcterms:W3CDTF">2023-08-24T01:24:28Z</dcterms:modified>
</cp:coreProperties>
</file>