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8" r:id="rId3"/>
    <p:sldId id="259" r:id="rId4"/>
    <p:sldId id="275" r:id="rId5"/>
    <p:sldId id="265" r:id="rId6"/>
    <p:sldId id="274" r:id="rId7"/>
    <p:sldId id="278" r:id="rId8"/>
    <p:sldId id="277" r:id="rId9"/>
    <p:sldId id="276" r:id="rId10"/>
    <p:sldId id="273" r:id="rId11"/>
    <p:sldId id="27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352" autoAdjust="0"/>
  </p:normalViewPr>
  <p:slideViewPr>
    <p:cSldViewPr>
      <p:cViewPr varScale="1">
        <p:scale>
          <a:sx n="51" d="100"/>
          <a:sy n="51" d="100"/>
        </p:scale>
        <p:origin x="-12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97196-D8AA-43D1-952D-BAD3AFF334E1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56203-42EB-481A-B452-E09066C86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72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D6D430-7247-4896-89E4-0357CF55D397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de-DE" smtClean="0">
              <a:solidFill>
                <a:prstClr val="black"/>
              </a:solidFill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altLang="en-US" smtClean="0"/>
          </a:p>
        </p:txBody>
      </p:sp>
    </p:spTree>
    <p:extLst>
      <p:ext uri="{BB962C8B-B14F-4D97-AF65-F5344CB8AC3E}">
        <p14:creationId xmlns:p14="http://schemas.microsoft.com/office/powerpoint/2010/main" val="750054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D2D726-5582-4F2B-A9A1-E327E8260DBC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9947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56203-42EB-481A-B452-E09066C86A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97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56203-42EB-481A-B452-E09066C86A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0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29057" indent="-280406">
              <a:defRPr>
                <a:solidFill>
                  <a:schemeClr val="tx1"/>
                </a:solidFill>
                <a:latin typeface="Arial" charset="0"/>
              </a:defRPr>
            </a:lvl2pPr>
            <a:lvl3pPr marL="1121626" indent="-224325">
              <a:defRPr>
                <a:solidFill>
                  <a:schemeClr val="tx1"/>
                </a:solidFill>
                <a:latin typeface="Arial" charset="0"/>
              </a:defRPr>
            </a:lvl3pPr>
            <a:lvl4pPr marL="1570276" indent="-224325">
              <a:defRPr>
                <a:solidFill>
                  <a:schemeClr val="tx1"/>
                </a:solidFill>
                <a:latin typeface="Arial" charset="0"/>
              </a:defRPr>
            </a:lvl4pPr>
            <a:lvl5pPr marL="2018927" indent="-224325">
              <a:defRPr>
                <a:solidFill>
                  <a:schemeClr val="tx1"/>
                </a:solidFill>
                <a:latin typeface="Arial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1FA60A17-6DF0-4189-8D49-112EA674279D}" type="slidenum">
              <a:rPr lang="de-DE" smtClean="0"/>
              <a:pPr>
                <a:defRPr/>
              </a:pPr>
              <a:t>11</a:t>
            </a:fld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32" descr="Gold bar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Rectangle 1033" descr="Orange bar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rgbClr val="2457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prstClr val="black"/>
              </a:solidFill>
            </a:endParaRPr>
          </a:p>
        </p:txBody>
      </p:sp>
      <p:sp>
        <p:nvSpPr>
          <p:cNvPr id="6" name="Rectangle 1034" descr="Slate bar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pic>
        <p:nvPicPr>
          <p:cNvPr id="7" name="Picture 3" descr="C:\Users\Dimosthenis\AppData\Local\Microsoft\Windows\Temporary Internet Files\Content.Outlook\KATMLQFI\logo_COSMOS_v7_fina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76275"/>
            <a:ext cx="1944688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419475" y="692150"/>
            <a:ext cx="5038725" cy="212725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400"/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2CD68-C28C-4A0A-850C-94D648A0A037}" type="datetime1">
              <a:rPr lang="en-US" smtClean="0">
                <a:solidFill>
                  <a:prstClr val="black"/>
                </a:solidFill>
              </a:rPr>
              <a:t>7/8/2016</a:t>
            </a:fld>
            <a:endParaRPr lang="de-DE">
              <a:solidFill>
                <a:prstClr val="black"/>
              </a:solidFill>
            </a:endParaRPr>
          </a:p>
        </p:txBody>
      </p:sp>
      <p:sp>
        <p:nvSpPr>
          <p:cNvPr id="9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COSMOS 2nd Review Meeting, Brussels</a:t>
            </a:r>
            <a:endParaRPr lang="de-DE">
              <a:solidFill>
                <a:prstClr val="black"/>
              </a:solidFill>
            </a:endParaRPr>
          </a:p>
        </p:txBody>
      </p:sp>
      <p:sp>
        <p:nvSpPr>
          <p:cNvPr id="10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8AF235-F331-45E5-9AE5-12A4F33BB238}" type="slidenum">
              <a:rPr lang="de-DE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854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178220-FA22-4876-8CC2-B9F844EEFA5B}" type="datetime1">
              <a:rPr lang="en-US" smtClean="0">
                <a:solidFill>
                  <a:prstClr val="black"/>
                </a:solidFill>
              </a:rPr>
              <a:t>7/8/2016</a:t>
            </a:fld>
            <a:endParaRPr lang="de-DE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COSMOS 2nd Review Meeting, Brussels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594E2-C44E-4812-B62D-2D57231179D5}" type="slidenum">
              <a:rPr lang="de-DE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638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8925" y="277813"/>
            <a:ext cx="2058988" cy="5881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29325" cy="5881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00FE17-CC65-40AC-B9BB-78014ECF102D}" type="datetime1">
              <a:rPr lang="en-US" smtClean="0">
                <a:solidFill>
                  <a:prstClr val="black"/>
                </a:solidFill>
              </a:rPr>
              <a:t>7/8/2016</a:t>
            </a:fld>
            <a:endParaRPr lang="de-DE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COSMOS 2nd Review Meeting, Brussels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242FC5-97D6-4D49-B770-D5E6DAE76483}" type="slidenum">
              <a:rPr lang="de-DE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61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5554663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8313" y="1628775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59313" y="1628775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59313" y="3970338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3B37F-68FA-472C-A300-1D6AFA0F506B}" type="datetime1">
              <a:rPr lang="en-US" smtClean="0">
                <a:solidFill>
                  <a:prstClr val="black"/>
                </a:solidFill>
              </a:rPr>
              <a:t>7/8/2016</a:t>
            </a:fld>
            <a:endParaRPr lang="de-DE">
              <a:solidFill>
                <a:prstClr val="black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COSMOS 2nd Review Meeting, Brussels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BD4062-E226-4116-893E-538966C5BB40}" type="slidenum">
              <a:rPr lang="de-DE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281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5554663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8313" y="1628775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59313" y="1628775"/>
            <a:ext cx="4038600" cy="45307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D3444-B227-444F-9F5B-4402BCD079F4}" type="datetime1">
              <a:rPr lang="en-US" smtClean="0">
                <a:solidFill>
                  <a:prstClr val="black"/>
                </a:solidFill>
              </a:rPr>
              <a:t>7/8/2016</a:t>
            </a:fld>
            <a:endParaRPr lang="de-DE">
              <a:solidFill>
                <a:prstClr val="black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COSMOS 2nd Review Meeting, Brussels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E9F98A-652A-4F9B-BA3A-2391ABEDA2A7}" type="slidenum">
              <a:rPr lang="de-DE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86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2457BE"/>
              </a:buClr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0BCABA-E93D-47C9-B0EC-DF25256B069A}" type="datetime1">
              <a:rPr lang="en-US" smtClean="0">
                <a:solidFill>
                  <a:prstClr val="black"/>
                </a:solidFill>
              </a:rPr>
              <a:t>7/8/2016</a:t>
            </a:fld>
            <a:endParaRPr lang="de-DE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COSMOS 2nd Review Meeting, Brussels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975E6-5C6E-4FE5-976D-C241C6835CC6}" type="slidenum">
              <a:rPr lang="de-DE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168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D9F09-7896-4AA7-BC6C-5FE7CBFE1B51}" type="datetime1">
              <a:rPr lang="en-US" smtClean="0">
                <a:solidFill>
                  <a:prstClr val="black"/>
                </a:solidFill>
              </a:rPr>
              <a:t>7/8/2016</a:t>
            </a:fld>
            <a:endParaRPr lang="de-DE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COSMOS 2nd Review Meeting, Brussels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71BE0-E2D8-487F-B29E-6332375BFA14}" type="slidenum">
              <a:rPr lang="de-DE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85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8600" cy="4530725"/>
          </a:xfrm>
        </p:spPr>
        <p:txBody>
          <a:bodyPr/>
          <a:lstStyle>
            <a:lvl1pPr>
              <a:buClr>
                <a:srgbClr val="2457BE"/>
              </a:buCl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530725"/>
          </a:xfrm>
        </p:spPr>
        <p:txBody>
          <a:bodyPr/>
          <a:lstStyle>
            <a:lvl1pPr>
              <a:buClr>
                <a:srgbClr val="2457BE"/>
              </a:buCl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98B3C-3757-4494-B581-8227757809E1}" type="datetime1">
              <a:rPr lang="en-US" smtClean="0">
                <a:solidFill>
                  <a:prstClr val="black"/>
                </a:solidFill>
              </a:rPr>
              <a:t>7/8/2016</a:t>
            </a:fld>
            <a:endParaRPr lang="de-DE">
              <a:solidFill>
                <a:prstClr val="black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COSMOS 2nd Review Meeting, Brussels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BCA860-298E-4E1E-915B-6684DCD0EDDC}" type="slidenum">
              <a:rPr lang="de-DE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859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51828-6B4C-4F97-A2A9-41800C4FD001}" type="datetime1">
              <a:rPr lang="en-US" smtClean="0">
                <a:solidFill>
                  <a:prstClr val="black"/>
                </a:solidFill>
              </a:rPr>
              <a:t>7/8/2016</a:t>
            </a:fld>
            <a:endParaRPr lang="de-DE">
              <a:solidFill>
                <a:prstClr val="black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COSMOS 2nd Review Meeting, Brussels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80D7E-29F4-4206-A3D9-DC23336E9C4B}" type="slidenum">
              <a:rPr lang="de-DE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144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678906-467C-4369-9998-7F52E912DDD1}" type="datetime1">
              <a:rPr lang="en-US" smtClean="0">
                <a:solidFill>
                  <a:prstClr val="black"/>
                </a:solidFill>
              </a:rPr>
              <a:t>7/8/2016</a:t>
            </a:fld>
            <a:endParaRPr lang="de-DE">
              <a:solidFill>
                <a:prstClr val="black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COSMOS 2nd Review Meeting, Brussels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3020B-F93C-4CFB-96B0-5389B37DF83E}" type="slidenum">
              <a:rPr lang="de-DE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219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1C58A-BE9E-4A2A-B649-080F3A4574B1}" type="datetime1">
              <a:rPr lang="en-US" smtClean="0">
                <a:solidFill>
                  <a:prstClr val="black"/>
                </a:solidFill>
              </a:rPr>
              <a:t>7/8/2016</a:t>
            </a:fld>
            <a:endParaRPr lang="de-DE">
              <a:solidFill>
                <a:prstClr val="black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COSMOS 2nd Review Meeting, Brussels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99BA11-6309-4832-8924-76A4FD426C7B}" type="slidenum">
              <a:rPr lang="de-DE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634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2FAC5F-1B6D-410E-9ABF-E1C88B9698BF}" type="datetime1">
              <a:rPr lang="en-US" smtClean="0">
                <a:solidFill>
                  <a:prstClr val="black"/>
                </a:solidFill>
              </a:rPr>
              <a:t>7/8/2016</a:t>
            </a:fld>
            <a:endParaRPr lang="de-DE">
              <a:solidFill>
                <a:prstClr val="black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COSMOS 2nd Review Meeting, Brussels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EC7F24-B7D3-4024-9097-7A01687DF0FD}" type="slidenum">
              <a:rPr lang="de-DE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95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9D68E9-8E82-4940-8A98-C7B92A0D06B4}" type="datetime1">
              <a:rPr lang="en-US" smtClean="0">
                <a:solidFill>
                  <a:prstClr val="black"/>
                </a:solidFill>
              </a:rPr>
              <a:t>7/8/2016</a:t>
            </a:fld>
            <a:endParaRPr lang="de-DE">
              <a:solidFill>
                <a:prstClr val="black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COSMOS 2nd Review Meeting, Brussels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FA35C1-2C29-47DB-AFAF-2520314D5399}" type="slidenum">
              <a:rPr lang="de-DE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09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7043738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8775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Textmasterformate durch Klicken bearbeiten</a:t>
            </a:r>
          </a:p>
          <a:p>
            <a:pPr lvl="1"/>
            <a:r>
              <a:rPr lang="de-DE" altLang="en-US" smtClean="0"/>
              <a:t>Zweite Ebene</a:t>
            </a:r>
          </a:p>
          <a:p>
            <a:pPr lvl="2"/>
            <a:r>
              <a:rPr lang="de-DE" altLang="en-US" smtClean="0"/>
              <a:t>Dritte Ebene</a:t>
            </a:r>
          </a:p>
          <a:p>
            <a:pPr lvl="3"/>
            <a:r>
              <a:rPr lang="de-DE" altLang="en-US" smtClean="0"/>
              <a:t>Vierte Ebene</a:t>
            </a:r>
          </a:p>
          <a:p>
            <a:pPr lvl="4"/>
            <a:r>
              <a:rPr lang="de-DE" altLang="en-US" smtClean="0"/>
              <a:t>Fünfte Ebene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2D378C-2CD4-4EF3-86C3-32526D34CA55}" type="datetime1">
              <a:rPr lang="en-US" smtClean="0">
                <a:solidFill>
                  <a:prstClr val="black"/>
                </a:solidFill>
              </a:rPr>
              <a:t>7/8/2016</a:t>
            </a:fld>
            <a:endParaRPr lang="de-DE">
              <a:solidFill>
                <a:prstClr val="black"/>
              </a:solidFill>
            </a:endParaRP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prstClr val="black"/>
                </a:solidFill>
              </a:rPr>
              <a:t>COSMOS 2nd Review Meeting, Brussels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A5FA82-E869-48D8-9486-29FCB9DEA102}" type="slidenum">
              <a:rPr lang="de-DE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de-DE">
              <a:solidFill>
                <a:prstClr val="black"/>
              </a:solidFill>
            </a:endParaRPr>
          </a:p>
        </p:txBody>
      </p:sp>
      <p:sp>
        <p:nvSpPr>
          <p:cNvPr id="1031" name="Rectangle 7" descr="Gold bar"/>
          <p:cNvSpPr>
            <a:spLocks noChangeArrowheads="1"/>
          </p:cNvSpPr>
          <p:nvPr/>
        </p:nvSpPr>
        <p:spPr bwMode="auto">
          <a:xfrm>
            <a:off x="0" y="2276475"/>
            <a:ext cx="228600" cy="2286000"/>
          </a:xfrm>
          <a:prstGeom prst="rect">
            <a:avLst/>
          </a:prstGeom>
          <a:solidFill>
            <a:srgbClr val="2457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de-DE" altLang="en-US" sz="24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033" name="Rectangle 9" descr="Orange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034" name="Rectangle 10" descr="Slate bar"/>
          <p:cNvSpPr>
            <a:spLocks noChangeArrowheads="1"/>
          </p:cNvSpPr>
          <p:nvPr/>
        </p:nvSpPr>
        <p:spPr bwMode="auto">
          <a:xfrm>
            <a:off x="0" y="4562475"/>
            <a:ext cx="228600" cy="229552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</p:txBody>
      </p:sp>
      <p:pic>
        <p:nvPicPr>
          <p:cNvPr id="1035" name="Picture 12" descr="C:\Users\Dimosthenis\AppData\Local\Microsoft\Windows\Temporary Internet Files\Content.Outlook\KATMLQFI\logo_COSMOS_v7_final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863" y="260350"/>
            <a:ext cx="10541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6730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242B5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242B5D"/>
          </a:solidFill>
          <a:latin typeface="Cambri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242B5D"/>
          </a:solidFill>
          <a:latin typeface="Cambri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242B5D"/>
          </a:solidFill>
          <a:latin typeface="Cambri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242B5D"/>
          </a:solidFill>
          <a:latin typeface="Cambr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242B5D"/>
          </a:solidFill>
          <a:latin typeface="Cambr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242B5D"/>
          </a:solidFill>
          <a:latin typeface="Cambr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242B5D"/>
          </a:solidFill>
          <a:latin typeface="Cambr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242B5D"/>
          </a:solidFill>
          <a:latin typeface="Cambri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457BE"/>
        </a:buClr>
        <a:buSzPct val="75000"/>
        <a:buFont typeface="Wingdings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B93B6"/>
        </a:buClr>
        <a:buSzPct val="75000"/>
        <a:buFont typeface="Wingdings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42B5D"/>
        </a:buClr>
        <a:buSzPct val="65000"/>
        <a:buFont typeface="Wingdings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smosproject.eu/" TargetMode="External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hyperlink" Target="mailto:gkousiou@mail.ntua.gr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13" Type="http://schemas.openxmlformats.org/officeDocument/2006/relationships/image" Target="../media/image15.jpg"/><Relationship Id="rId18" Type="http://schemas.openxmlformats.org/officeDocument/2006/relationships/image" Target="../media/image20.jp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12" Type="http://schemas.openxmlformats.org/officeDocument/2006/relationships/image" Target="../media/image14.jpg"/><Relationship Id="rId17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11" Type="http://schemas.openxmlformats.org/officeDocument/2006/relationships/image" Target="../media/image13.jpg"/><Relationship Id="rId5" Type="http://schemas.openxmlformats.org/officeDocument/2006/relationships/image" Target="../media/image7.jpe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jp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t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entflows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SMOSFP7/COSMOS-Platform-side/tree/master/DataIngestion/TwitterDataInges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786063" y="500063"/>
            <a:ext cx="6072187" cy="2319337"/>
          </a:xfrm>
        </p:spPr>
        <p:txBody>
          <a:bodyPr anchor="ctr"/>
          <a:lstStyle/>
          <a:p>
            <a:pPr eaLnBrk="1" hangingPunct="1"/>
            <a:r>
              <a:rPr lang="en-US" altLang="en-US" sz="3600" b="1" dirty="0" smtClean="0"/>
              <a:t>COSMOS</a:t>
            </a:r>
            <a:r>
              <a:rPr lang="el-GR" altLang="en-US" sz="2800" dirty="0" smtClean="0"/>
              <a:t/>
            </a:r>
            <a:br>
              <a:rPr lang="el-GR" altLang="en-US" sz="2800" dirty="0" smtClean="0"/>
            </a:br>
            <a:r>
              <a:rPr lang="en-US" altLang="en-US" sz="2800" dirty="0" smtClean="0"/>
              <a:t>Cultivate Resilient Smart Objects for Sustainable City Applications</a:t>
            </a:r>
            <a:endParaRPr lang="de-DE" altLang="en-US" sz="3600" dirty="0" smtClean="0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750888" y="3500438"/>
            <a:ext cx="760095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None/>
              <a:defRPr/>
            </a:pPr>
            <a:endParaRPr lang="en-US" sz="1400" b="1" kern="0" dirty="0">
              <a:solidFill>
                <a:srgbClr val="242B5D"/>
              </a:solidFill>
              <a:latin typeface="Arial" pitchFamily="34" charset="0"/>
              <a:cs typeface="Arial" pitchFamily="34" charset="0"/>
            </a:endParaRPr>
          </a:p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None/>
              <a:defRPr/>
            </a:pPr>
            <a:r>
              <a:rPr lang="en-US" sz="2800" b="1" kern="0" dirty="0" smtClean="0">
                <a:solidFill>
                  <a:srgbClr val="242B5D"/>
                </a:solidFill>
                <a:latin typeface="Arial" pitchFamily="34" charset="0"/>
                <a:cs typeface="Arial" pitchFamily="34" charset="0"/>
              </a:rPr>
              <a:t>COSMOS </a:t>
            </a:r>
            <a:r>
              <a:rPr lang="en-US" sz="2800" b="1" kern="0" dirty="0" smtClean="0">
                <a:solidFill>
                  <a:srgbClr val="242B5D"/>
                </a:solidFill>
                <a:latin typeface="Arial" pitchFamily="34" charset="0"/>
                <a:cs typeface="Arial" pitchFamily="34" charset="0"/>
              </a:rPr>
              <a:t>Marketplace concept </a:t>
            </a:r>
            <a:r>
              <a:rPr lang="en-US" sz="2800" b="1" kern="0" smtClean="0">
                <a:solidFill>
                  <a:srgbClr val="242B5D"/>
                </a:solidFill>
                <a:latin typeface="Arial" pitchFamily="34" charset="0"/>
                <a:cs typeface="Arial" pitchFamily="34" charset="0"/>
              </a:rPr>
              <a:t>and guide</a:t>
            </a:r>
            <a:endParaRPr lang="en-US" sz="2800" b="1" kern="0" dirty="0" smtClean="0">
              <a:solidFill>
                <a:srgbClr val="242B5D"/>
              </a:solidFill>
              <a:latin typeface="Arial" pitchFamily="34" charset="0"/>
              <a:cs typeface="Arial" pitchFamily="34" charset="0"/>
            </a:endParaRPr>
          </a:p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None/>
              <a:defRPr/>
            </a:pPr>
            <a:endParaRPr lang="en-US" kern="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None/>
              <a:defRPr/>
            </a:pPr>
            <a:r>
              <a:rPr lang="en-US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George </a:t>
            </a:r>
            <a:r>
              <a:rPr lang="en-US" kern="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Kousiouris</a:t>
            </a:r>
            <a:r>
              <a:rPr lang="en-US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(ICCS/NTUA)</a:t>
            </a:r>
            <a:endParaRPr lang="en-US" sz="1400" kern="0" dirty="0">
              <a:solidFill>
                <a:srgbClr val="242B5D"/>
              </a:solidFill>
              <a:latin typeface="Arial" pitchFamily="34" charset="0"/>
              <a:cs typeface="Arial" pitchFamily="34" charset="0"/>
            </a:endParaRPr>
          </a:p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None/>
              <a:defRPr/>
            </a:pPr>
            <a:endParaRPr lang="en-US" sz="1600" kern="0" dirty="0" smtClean="0">
              <a:solidFill>
                <a:prstClr val="black"/>
              </a:solidFill>
              <a:cs typeface="Arial" charset="0"/>
            </a:endParaRPr>
          </a:p>
        </p:txBody>
      </p:sp>
      <p:pic>
        <p:nvPicPr>
          <p:cNvPr id="307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6115050"/>
            <a:ext cx="506413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50" y="6115050"/>
            <a:ext cx="6096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E95D43-821A-4313-9D84-25556B766EC8}" type="datetime1">
              <a:rPr lang="en-US" smtClean="0">
                <a:solidFill>
                  <a:prstClr val="black"/>
                </a:solidFill>
              </a:rPr>
              <a:t>7/8/2016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4404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from Marketplace: Twitter data flow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Copy the </a:t>
            </a:r>
            <a:r>
              <a:rPr lang="en-US" sz="2000" dirty="0" err="1" smtClean="0"/>
              <a:t>json</a:t>
            </a:r>
            <a:r>
              <a:rPr lang="en-US" sz="2000" dirty="0" smtClean="0"/>
              <a:t> file and paste it in a Node-RED tab</a:t>
            </a:r>
          </a:p>
          <a:p>
            <a:pPr lvl="1"/>
            <a:r>
              <a:rPr lang="en-US" sz="1800" dirty="0" smtClean="0"/>
              <a:t>Import-&gt; From Clipboard</a:t>
            </a:r>
          </a:p>
          <a:p>
            <a:pPr lvl="1"/>
            <a:r>
              <a:rPr lang="en-US" sz="1800" dirty="0" smtClean="0"/>
              <a:t>Paste </a:t>
            </a:r>
            <a:r>
              <a:rPr lang="en-US" sz="1800" dirty="0" err="1" smtClean="0"/>
              <a:t>json</a:t>
            </a:r>
            <a:r>
              <a:rPr lang="en-US" sz="1800" dirty="0" smtClean="0"/>
              <a:t> file</a:t>
            </a:r>
          </a:p>
          <a:p>
            <a:pPr lvl="1"/>
            <a:r>
              <a:rPr lang="en-US" sz="1800" dirty="0" smtClean="0"/>
              <a:t>Flow will appear in Tab (can be connected to whatever output e.g. MQTT node etc.)</a:t>
            </a:r>
          </a:p>
          <a:p>
            <a:r>
              <a:rPr lang="en-US" sz="2000" dirty="0" smtClean="0"/>
              <a:t>Needs configuration! Check out comments in flow</a:t>
            </a:r>
          </a:p>
          <a:p>
            <a:pPr lvl="1"/>
            <a:r>
              <a:rPr lang="en-US" sz="1800" dirty="0" smtClean="0"/>
              <a:t>Credentials as a Twitter registered developer</a:t>
            </a:r>
          </a:p>
          <a:p>
            <a:pPr lvl="1"/>
            <a:r>
              <a:rPr lang="en-US" sz="1800" dirty="0" smtClean="0"/>
              <a:t>Configuration of geographical coordinates if you are interested in another area other than Madrid</a:t>
            </a:r>
          </a:p>
          <a:p>
            <a:pPr lvl="2"/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0BCABA-E93D-47C9-B0EC-DF25256B069A}" type="datetime1">
              <a:rPr lang="en-US" smtClean="0">
                <a:solidFill>
                  <a:prstClr val="black"/>
                </a:solidFill>
              </a:rPr>
              <a:t>7/8/2016</a:t>
            </a:fld>
            <a:endParaRPr lang="de-DE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938265"/>
            <a:ext cx="5715000" cy="18078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947737"/>
            <a:ext cx="5334000" cy="19475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967" y="4947737"/>
            <a:ext cx="6477000" cy="203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92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419475" y="1916113"/>
            <a:ext cx="5038725" cy="90328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Thank you!</a:t>
            </a:r>
            <a:br>
              <a:rPr lang="en-US" altLang="en-US" dirty="0" smtClean="0"/>
            </a:br>
            <a:r>
              <a:rPr lang="en-US" altLang="en-US" dirty="0" smtClean="0"/>
              <a:t>Any questions?</a:t>
            </a:r>
          </a:p>
        </p:txBody>
      </p:sp>
      <p:sp>
        <p:nvSpPr>
          <p:cNvPr id="15363" name="Text Box 7"/>
          <p:cNvSpPr txBox="1">
            <a:spLocks noChangeArrowheads="1"/>
          </p:cNvSpPr>
          <p:nvPr/>
        </p:nvSpPr>
        <p:spPr bwMode="auto">
          <a:xfrm>
            <a:off x="4046538" y="4629150"/>
            <a:ext cx="39941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2457BE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B93B6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42B5D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9900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en-US" sz="2600" b="1" dirty="0"/>
              <a:t/>
            </a:r>
            <a:br>
              <a:rPr lang="de-DE" altLang="en-US" sz="2600" b="1" dirty="0"/>
            </a:br>
            <a:r>
              <a:rPr lang="de-DE" altLang="en-US" b="1" dirty="0">
                <a:hlinkClick r:id="rId3"/>
              </a:rPr>
              <a:t>www.iot-cosmos.eu</a:t>
            </a:r>
            <a:r>
              <a:rPr lang="de-DE" altLang="en-US" b="1" dirty="0"/>
              <a:t> </a:t>
            </a:r>
            <a:endParaRPr lang="de-DE" altLang="en-US" sz="3200" b="1" dirty="0"/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de-DE" altLang="en-US" sz="2600" b="1" dirty="0"/>
          </a:p>
        </p:txBody>
      </p:sp>
      <p:sp>
        <p:nvSpPr>
          <p:cNvPr id="15364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22263" y="3244850"/>
            <a:ext cx="3097212" cy="2209800"/>
          </a:xfrm>
        </p:spPr>
        <p:txBody>
          <a:bodyPr/>
          <a:lstStyle/>
          <a:p>
            <a:pPr eaLnBrk="1" hangingPunct="1"/>
            <a:r>
              <a:rPr lang="en-US" altLang="en-US" sz="2000" b="1" dirty="0" smtClean="0"/>
              <a:t>For any questions contact George </a:t>
            </a:r>
            <a:r>
              <a:rPr lang="en-US" altLang="en-US" sz="2000" b="1" dirty="0" err="1" smtClean="0"/>
              <a:t>Kousiouris</a:t>
            </a:r>
            <a:r>
              <a:rPr lang="en-US" altLang="en-US" sz="2000" b="1" dirty="0" smtClean="0"/>
              <a:t> </a:t>
            </a:r>
          </a:p>
          <a:p>
            <a:pPr eaLnBrk="1" hangingPunct="1"/>
            <a:r>
              <a:rPr lang="en-US" altLang="en-US" sz="2000" b="1" smtClean="0">
                <a:hlinkClick r:id="rId4"/>
              </a:rPr>
              <a:t>gkousiou@mail.ntua.gr</a:t>
            </a:r>
            <a:endParaRPr lang="en-US" altLang="en-US" sz="2000" b="1" dirty="0" smtClean="0"/>
          </a:p>
        </p:txBody>
      </p:sp>
      <p:pic>
        <p:nvPicPr>
          <p:cNvPr id="15365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6165850"/>
            <a:ext cx="609600" cy="77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6165850"/>
            <a:ext cx="504825" cy="77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TextBox 5"/>
          <p:cNvSpPr txBox="1">
            <a:spLocks noChangeArrowheads="1"/>
          </p:cNvSpPr>
          <p:nvPr/>
        </p:nvSpPr>
        <p:spPr bwMode="auto">
          <a:xfrm>
            <a:off x="1619250" y="6092825"/>
            <a:ext cx="36004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2457BE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B93B6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42B5D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9900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The research leading to these results has received funding from the EC Seventh  Framework Programme FP7/2007-2011 under Grant Agreement n° 609043</a:t>
            </a:r>
            <a:endParaRPr lang="de-DE" altLang="en-US" sz="10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000"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356992"/>
            <a:ext cx="5413375" cy="162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10670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Concept of Awareness </a:t>
            </a:r>
            <a:r>
              <a:rPr lang="en-US" sz="3200" dirty="0"/>
              <a:t>on top of </a:t>
            </a:r>
            <a:r>
              <a:rPr lang="en-US" sz="3200" dirty="0" smtClean="0"/>
              <a:t>awareness (events on top of events)</a:t>
            </a:r>
            <a:endParaRPr lang="en-US" sz="32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4982822" y="4788055"/>
            <a:ext cx="3248649" cy="1974708"/>
            <a:chOff x="4982822" y="4788055"/>
            <a:chExt cx="3248649" cy="1974708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1720" y="5145434"/>
              <a:ext cx="983139" cy="983139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4982822" y="5966855"/>
              <a:ext cx="1548210" cy="795908"/>
              <a:chOff x="4982822" y="5966855"/>
              <a:chExt cx="1548210" cy="795908"/>
            </a:xfrm>
          </p:grpSpPr>
          <p:pic>
            <p:nvPicPr>
              <p:cNvPr id="24" name="Imagen 12"/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2822" y="5966855"/>
                <a:ext cx="1548210" cy="79590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" name="Picture 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2822" y="6311900"/>
                <a:ext cx="330143" cy="404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1" name="Group 40"/>
            <p:cNvGrpSpPr/>
            <p:nvPr/>
          </p:nvGrpSpPr>
          <p:grpSpPr>
            <a:xfrm>
              <a:off x="7383891" y="4788055"/>
              <a:ext cx="847580" cy="1358054"/>
              <a:chOff x="8389166" y="4770519"/>
              <a:chExt cx="847580" cy="1358054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9166" y="4770519"/>
                <a:ext cx="847580" cy="847580"/>
              </a:xfrm>
              <a:prstGeom prst="rect">
                <a:avLst/>
              </a:prstGeom>
            </p:spPr>
          </p:pic>
          <p:pic>
            <p:nvPicPr>
              <p:cNvPr id="28" name="Picture 2" descr="https://encrypted-tbn0.gstatic.com/images?q=tbn:ANd9GcQ75cvVf8uU8pbYuLOtvV5qT53TIm7sFTh6m2MIZNdVGwfvB-jK3U3Yyw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98931" y="5517884"/>
                <a:ext cx="610689" cy="6106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6893" y="5164163"/>
              <a:ext cx="945680" cy="945680"/>
            </a:xfrm>
            <a:prstGeom prst="rect">
              <a:avLst/>
            </a:prstGeom>
          </p:spPr>
        </p:pic>
      </p:grpSp>
      <p:grpSp>
        <p:nvGrpSpPr>
          <p:cNvPr id="54" name="Group 53"/>
          <p:cNvGrpSpPr/>
          <p:nvPr/>
        </p:nvGrpSpPr>
        <p:grpSpPr>
          <a:xfrm>
            <a:off x="7498745" y="446123"/>
            <a:ext cx="1419504" cy="4186621"/>
            <a:chOff x="7498745" y="446123"/>
            <a:chExt cx="1419504" cy="4186621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849430" y="1492881"/>
              <a:ext cx="927547" cy="927547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3838" y="3227064"/>
              <a:ext cx="983139" cy="983139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2568" y="446123"/>
              <a:ext cx="1265681" cy="948039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8745" y="4076650"/>
              <a:ext cx="1382661" cy="556094"/>
            </a:xfrm>
            <a:prstGeom prst="rect">
              <a:avLst/>
            </a:prstGeom>
          </p:spPr>
        </p:pic>
      </p:grpSp>
      <p:cxnSp>
        <p:nvCxnSpPr>
          <p:cNvPr id="5" name="Elbow Connector 4"/>
          <p:cNvCxnSpPr>
            <a:stCxn id="45" idx="0"/>
            <a:endCxn id="27" idx="3"/>
          </p:cNvCxnSpPr>
          <p:nvPr/>
        </p:nvCxnSpPr>
        <p:spPr bwMode="auto">
          <a:xfrm rot="16200000" flipH="1" flipV="1">
            <a:off x="7266049" y="4192485"/>
            <a:ext cx="1984781" cy="53937"/>
          </a:xfrm>
          <a:prstGeom prst="bentConnector4">
            <a:avLst>
              <a:gd name="adj1" fmla="val -11518"/>
              <a:gd name="adj2" fmla="val -1335204"/>
            </a:avLst>
          </a:prstGeom>
          <a:solidFill>
            <a:schemeClr val="accent1"/>
          </a:soli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3" name="Group 52"/>
          <p:cNvGrpSpPr/>
          <p:nvPr/>
        </p:nvGrpSpPr>
        <p:grpSpPr>
          <a:xfrm>
            <a:off x="5294210" y="2491525"/>
            <a:ext cx="3727755" cy="984455"/>
            <a:chOff x="5294210" y="2491525"/>
            <a:chExt cx="3727755" cy="984455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4210" y="2492841"/>
              <a:ext cx="983139" cy="983139"/>
            </a:xfrm>
            <a:prstGeom prst="rect">
              <a:avLst/>
            </a:prstGeom>
          </p:spPr>
        </p:pic>
        <p:grpSp>
          <p:nvGrpSpPr>
            <p:cNvPr id="47" name="Group 46"/>
            <p:cNvGrpSpPr/>
            <p:nvPr/>
          </p:nvGrpSpPr>
          <p:grpSpPr>
            <a:xfrm>
              <a:off x="6438211" y="2491525"/>
              <a:ext cx="2583754" cy="965726"/>
              <a:chOff x="6438211" y="2491525"/>
              <a:chExt cx="2583754" cy="965726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38211" y="2511571"/>
                <a:ext cx="945680" cy="945680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46335" y="2491525"/>
                <a:ext cx="1475630" cy="826353"/>
              </a:xfrm>
              <a:prstGeom prst="rect">
                <a:avLst/>
              </a:prstGeom>
            </p:spPr>
          </p:pic>
        </p:grpSp>
      </p:grpSp>
      <p:grpSp>
        <p:nvGrpSpPr>
          <p:cNvPr id="52" name="Group 51"/>
          <p:cNvGrpSpPr/>
          <p:nvPr/>
        </p:nvGrpSpPr>
        <p:grpSpPr>
          <a:xfrm>
            <a:off x="669026" y="1596360"/>
            <a:ext cx="5529732" cy="1292654"/>
            <a:chOff x="669026" y="1596360"/>
            <a:chExt cx="5529732" cy="129265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026" y="1867288"/>
              <a:ext cx="553140" cy="55314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5949" y="1622995"/>
              <a:ext cx="983139" cy="98313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1508" y="1596360"/>
              <a:ext cx="1067250" cy="106725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8263" y="1644829"/>
              <a:ext cx="945680" cy="945680"/>
            </a:xfrm>
            <a:prstGeom prst="rect">
              <a:avLst/>
            </a:prstGeom>
          </p:spPr>
        </p:pic>
        <p:grpSp>
          <p:nvGrpSpPr>
            <p:cNvPr id="38" name="Group 37"/>
            <p:cNvGrpSpPr/>
            <p:nvPr/>
          </p:nvGrpSpPr>
          <p:grpSpPr>
            <a:xfrm>
              <a:off x="2353254" y="1821868"/>
              <a:ext cx="1351010" cy="1067146"/>
              <a:chOff x="3175596" y="1380746"/>
              <a:chExt cx="1351010" cy="1067146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98905" y="1805783"/>
                <a:ext cx="1027701" cy="642109"/>
              </a:xfrm>
              <a:prstGeom prst="rect">
                <a:avLst/>
              </a:prstGeom>
            </p:spPr>
          </p:pic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5596" y="1380746"/>
                <a:ext cx="837160" cy="906017"/>
              </a:xfrm>
              <a:prstGeom prst="rect">
                <a:avLst/>
              </a:prstGeom>
            </p:spPr>
          </p:pic>
        </p:grpSp>
      </p:grpSp>
      <p:grpSp>
        <p:nvGrpSpPr>
          <p:cNvPr id="36" name="Group 35"/>
          <p:cNvGrpSpPr/>
          <p:nvPr/>
        </p:nvGrpSpPr>
        <p:grpSpPr>
          <a:xfrm>
            <a:off x="585735" y="3293818"/>
            <a:ext cx="5852476" cy="2003201"/>
            <a:chOff x="585735" y="3293818"/>
            <a:chExt cx="5852476" cy="2003201"/>
          </a:xfrm>
        </p:grpSpPr>
        <p:pic>
          <p:nvPicPr>
            <p:cNvPr id="14" name="Picture 11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735" y="4119189"/>
              <a:ext cx="715128" cy="235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5950" y="3756010"/>
              <a:ext cx="983139" cy="983139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8263" y="3793469"/>
              <a:ext cx="945680" cy="945680"/>
            </a:xfrm>
            <a:prstGeom prst="rect">
              <a:avLst/>
            </a:prstGeom>
          </p:spPr>
        </p:pic>
        <p:sp>
          <p:nvSpPr>
            <p:cNvPr id="18" name="Left Brace 17"/>
            <p:cNvSpPr/>
            <p:nvPr/>
          </p:nvSpPr>
          <p:spPr bwMode="auto">
            <a:xfrm>
              <a:off x="4671613" y="3615779"/>
              <a:ext cx="328549" cy="1242328"/>
            </a:xfrm>
            <a:prstGeom prst="leftBrace">
              <a:avLst/>
            </a:prstGeom>
            <a:solidFill>
              <a:schemeClr val="accent1"/>
            </a:solidFill>
            <a:ln w="63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/>
            <p:cNvPicPr>
              <a:picLocks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369" y="4419195"/>
              <a:ext cx="1309842" cy="877824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1205" y="3293818"/>
              <a:ext cx="1316736" cy="877824"/>
            </a:xfrm>
            <a:prstGeom prst="rect">
              <a:avLst/>
            </a:prstGeom>
          </p:spPr>
        </p:pic>
        <p:grpSp>
          <p:nvGrpSpPr>
            <p:cNvPr id="39" name="Group 38"/>
            <p:cNvGrpSpPr/>
            <p:nvPr/>
          </p:nvGrpSpPr>
          <p:grpSpPr>
            <a:xfrm>
              <a:off x="2297253" y="3931152"/>
              <a:ext cx="1351010" cy="1067146"/>
              <a:chOff x="3175595" y="3718634"/>
              <a:chExt cx="1351010" cy="1067146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98904" y="4143671"/>
                <a:ext cx="1027701" cy="642109"/>
              </a:xfrm>
              <a:prstGeom prst="rect">
                <a:avLst/>
              </a:prstGeom>
            </p:spPr>
          </p:pic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5595" y="3718634"/>
                <a:ext cx="837160" cy="906017"/>
              </a:xfrm>
              <a:prstGeom prst="rect">
                <a:avLst/>
              </a:prstGeom>
            </p:spPr>
          </p:pic>
        </p:grp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BB1C62-5474-48FD-997F-FF9189BC474A}" type="datetime1">
              <a:rPr lang="en-US" smtClean="0">
                <a:solidFill>
                  <a:prstClr val="black"/>
                </a:solidFill>
              </a:rPr>
              <a:t>7/8/2016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72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Exploited through a marketplace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The concept focuses around an </a:t>
            </a:r>
            <a:r>
              <a:rPr lang="en-US" sz="1800" b="1" dirty="0"/>
              <a:t>Events Marketplace</a:t>
            </a:r>
            <a:r>
              <a:rPr lang="en-US" sz="1800" dirty="0"/>
              <a:t>, which is a </a:t>
            </a:r>
            <a:r>
              <a:rPr lang="en-US" sz="1800" b="1" dirty="0"/>
              <a:t>brokering</a:t>
            </a:r>
            <a:r>
              <a:rPr lang="en-US" sz="1800" dirty="0"/>
              <a:t> entity between publishers and subscribers of Events</a:t>
            </a:r>
          </a:p>
          <a:p>
            <a:pPr lvl="1"/>
            <a:r>
              <a:rPr lang="en-US" sz="1600" dirty="0"/>
              <a:t>Publishers forward their generated events </a:t>
            </a:r>
            <a:r>
              <a:rPr lang="en-US" sz="1600" dirty="0" smtClean="0"/>
              <a:t> information, </a:t>
            </a:r>
            <a:r>
              <a:rPr lang="en-US" sz="1600" dirty="0"/>
              <a:t>get paid </a:t>
            </a:r>
            <a:r>
              <a:rPr lang="en-US" sz="1600" dirty="0" smtClean="0"/>
              <a:t>and rated by subscribers </a:t>
            </a:r>
            <a:endParaRPr lang="en-US" sz="1600" dirty="0"/>
          </a:p>
          <a:p>
            <a:pPr lvl="1"/>
            <a:r>
              <a:rPr lang="en-US" sz="1600" dirty="0"/>
              <a:t>Subscribers enroll for receiving the events, pay publishers </a:t>
            </a:r>
          </a:p>
          <a:p>
            <a:pPr lvl="1"/>
            <a:r>
              <a:rPr lang="en-US" sz="1600" b="1" dirty="0" smtClean="0"/>
              <a:t>A </a:t>
            </a:r>
            <a:r>
              <a:rPr lang="en-US" sz="1600" b="1" dirty="0"/>
              <a:t>subscriber may receive an event, combine it with another piece of information/event </a:t>
            </a:r>
            <a:r>
              <a:rPr lang="en-US" sz="1600" b="1" dirty="0" smtClean="0"/>
              <a:t> and </a:t>
            </a:r>
            <a:r>
              <a:rPr lang="en-US" sz="1600" b="1" dirty="0"/>
              <a:t>produce new events, that are then themselves sold through the market place</a:t>
            </a:r>
          </a:p>
          <a:p>
            <a:r>
              <a:rPr lang="en-US" sz="1800" dirty="0" smtClean="0"/>
              <a:t>Types </a:t>
            </a:r>
            <a:r>
              <a:rPr lang="en-US" sz="1800" dirty="0"/>
              <a:t>of Events: Events that do not have to do with private data, events created from available public information formulated </a:t>
            </a:r>
            <a:r>
              <a:rPr lang="en-US" sz="1800" dirty="0" smtClean="0"/>
              <a:t>accordingly, Smart events reasoned through big data analytics approaches</a:t>
            </a:r>
            <a:endParaRPr lang="en-US" sz="1800" dirty="0"/>
          </a:p>
          <a:p>
            <a:pPr lvl="1"/>
            <a:r>
              <a:rPr lang="en-US" sz="1600" dirty="0"/>
              <a:t>Examples from COSMOS: Madrid </a:t>
            </a:r>
            <a:r>
              <a:rPr lang="en-US" sz="1600" dirty="0" smtClean="0"/>
              <a:t>Traffic notifications, </a:t>
            </a:r>
            <a:r>
              <a:rPr lang="en-US" sz="1600" dirty="0"/>
              <a:t>Large Crowd Concentration from Twitter</a:t>
            </a:r>
          </a:p>
          <a:p>
            <a:r>
              <a:rPr lang="en-US" sz="1800" dirty="0" smtClean="0"/>
              <a:t>Main </a:t>
            </a:r>
            <a:r>
              <a:rPr lang="en-US" sz="1800" dirty="0"/>
              <a:t>target group: </a:t>
            </a:r>
            <a:r>
              <a:rPr lang="en-US" sz="1800" b="1" dirty="0"/>
              <a:t>Application </a:t>
            </a:r>
            <a:r>
              <a:rPr lang="en-US" sz="1800" b="1" dirty="0" smtClean="0"/>
              <a:t>Developers</a:t>
            </a:r>
          </a:p>
          <a:p>
            <a:r>
              <a:rPr lang="en-US" sz="1800" dirty="0"/>
              <a:t>Early version available!</a:t>
            </a:r>
          </a:p>
          <a:p>
            <a:pPr lvl="1"/>
            <a:r>
              <a:rPr lang="en-US" sz="1400" b="1" dirty="0"/>
              <a:t>Eventflows.com</a:t>
            </a:r>
          </a:p>
          <a:p>
            <a:r>
              <a:rPr lang="en-US" sz="1800" b="1" dirty="0" smtClean="0"/>
              <a:t> </a:t>
            </a:r>
          </a:p>
          <a:p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7D7B82-B2E9-48D1-A4B2-54E2DB0457C1}" type="datetime1">
              <a:rPr lang="en-US" smtClean="0">
                <a:solidFill>
                  <a:prstClr val="black"/>
                </a:solidFill>
              </a:rPr>
              <a:t>7/8/2016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82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3F4574-23F8-468E-A62F-1CA0F61AE6F6}" type="datetime1">
              <a:rPr lang="en-US" smtClean="0">
                <a:solidFill>
                  <a:prstClr val="black"/>
                </a:solidFill>
              </a:rPr>
              <a:t>7/8/2016</a:t>
            </a:fld>
            <a:endParaRPr lang="de-DE">
              <a:solidFill>
                <a:prstClr val="black"/>
              </a:solidFill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0" y="1768619"/>
            <a:ext cx="9033164" cy="4237762"/>
            <a:chOff x="34636" y="1417200"/>
            <a:chExt cx="9033164" cy="4237762"/>
          </a:xfrm>
        </p:grpSpPr>
        <p:sp>
          <p:nvSpPr>
            <p:cNvPr id="8" name="Rounded Rectangle 7"/>
            <p:cNvSpPr/>
            <p:nvPr/>
          </p:nvSpPr>
          <p:spPr>
            <a:xfrm>
              <a:off x="3962400" y="3269672"/>
              <a:ext cx="3429000" cy="14478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COSMOS Events Market Place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229100" y="4449403"/>
              <a:ext cx="1447800" cy="990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Pub/Sub system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2455" y="2736272"/>
              <a:ext cx="2514600" cy="10668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Producer X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53100" y="4449403"/>
              <a:ext cx="1638300" cy="97465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Billing/Access Management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34200" y="1466850"/>
              <a:ext cx="1905000" cy="60353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Consumer Y</a:t>
              </a:r>
              <a:endParaRPr lang="en-US" dirty="0"/>
            </a:p>
          </p:txBody>
        </p:sp>
        <p:cxnSp>
          <p:nvCxnSpPr>
            <p:cNvPr id="15" name="Elbow Connector 14"/>
            <p:cNvCxnSpPr>
              <a:endCxn id="8" idx="1"/>
            </p:cNvCxnSpPr>
            <p:nvPr/>
          </p:nvCxnSpPr>
          <p:spPr>
            <a:xfrm>
              <a:off x="2757055" y="3124200"/>
              <a:ext cx="1205345" cy="869372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8" idx="3"/>
              <a:endCxn id="14" idx="1"/>
            </p:cNvCxnSpPr>
            <p:nvPr/>
          </p:nvCxnSpPr>
          <p:spPr>
            <a:xfrm flipH="1" flipV="1">
              <a:off x="6934200" y="1768619"/>
              <a:ext cx="457200" cy="2224953"/>
            </a:xfrm>
            <a:prstGeom prst="bentConnector5">
              <a:avLst>
                <a:gd name="adj1" fmla="val -50000"/>
                <a:gd name="adj2" fmla="val 59486"/>
                <a:gd name="adj3" fmla="val 1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585364" y="4750014"/>
              <a:ext cx="14824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Consume events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71254" y="3803072"/>
              <a:ext cx="99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Produce events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4636" y="2035752"/>
              <a:ext cx="1447800" cy="990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COSMOS SE flow on BLUEMIX</a:t>
              </a:r>
              <a:endParaRPr lang="en-US" dirty="0"/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33" y="2698309"/>
              <a:ext cx="533333" cy="1104762"/>
            </a:xfrm>
            <a:prstGeom prst="rect">
              <a:avLst/>
            </a:prstGeom>
          </p:spPr>
        </p:pic>
        <p:cxnSp>
          <p:nvCxnSpPr>
            <p:cNvPr id="28" name="Elbow Connector 27"/>
            <p:cNvCxnSpPr>
              <a:stCxn id="14" idx="2"/>
              <a:endCxn id="27" idx="0"/>
            </p:cNvCxnSpPr>
            <p:nvPr/>
          </p:nvCxnSpPr>
          <p:spPr>
            <a:xfrm rot="16200000" flipH="1">
              <a:off x="7953740" y="2003348"/>
              <a:ext cx="627921" cy="762000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7391400" y="2173432"/>
              <a:ext cx="15239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Uses events in app</a:t>
              </a:r>
              <a:endParaRPr lang="en-US" dirty="0"/>
            </a:p>
          </p:txBody>
        </p:sp>
        <p:pic>
          <p:nvPicPr>
            <p:cNvPr id="32" name="Picture 2" descr="C:\Users\geo\AppData\Local\Microsoft\Windows\INetCache\IE\2YGRY6G6\cursos-online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4800" y="4660552"/>
              <a:ext cx="990600" cy="9944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151946" y="4696092"/>
              <a:ext cx="153439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Developer (freelance, company etc.)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4636" y="3498272"/>
              <a:ext cx="1447800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Other implementation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62399" y="2021898"/>
              <a:ext cx="2171701" cy="60353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Consumer/Producer Z</a:t>
              </a:r>
              <a:endParaRPr lang="en-US" dirty="0"/>
            </a:p>
          </p:txBody>
        </p:sp>
        <p:cxnSp>
          <p:nvCxnSpPr>
            <p:cNvPr id="40" name="Elbow Connector 39"/>
            <p:cNvCxnSpPr>
              <a:stCxn id="8" idx="3"/>
              <a:endCxn id="37" idx="2"/>
            </p:cNvCxnSpPr>
            <p:nvPr/>
          </p:nvCxnSpPr>
          <p:spPr>
            <a:xfrm flipH="1" flipV="1">
              <a:off x="5048250" y="2625436"/>
              <a:ext cx="2343150" cy="1368136"/>
            </a:xfrm>
            <a:prstGeom prst="bentConnector4">
              <a:avLst>
                <a:gd name="adj1" fmla="val -9756"/>
                <a:gd name="adj2" fmla="val 76456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3900714" y="1417200"/>
              <a:ext cx="22950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Uses events A&amp;B to generate event C</a:t>
              </a:r>
              <a:endParaRPr lang="en-US" dirty="0"/>
            </a:p>
          </p:txBody>
        </p:sp>
        <p:cxnSp>
          <p:nvCxnSpPr>
            <p:cNvPr id="44" name="Elbow Connector 43"/>
            <p:cNvCxnSpPr>
              <a:stCxn id="37" idx="1"/>
              <a:endCxn id="8" idx="1"/>
            </p:cNvCxnSpPr>
            <p:nvPr/>
          </p:nvCxnSpPr>
          <p:spPr>
            <a:xfrm rot="10800000" flipH="1" flipV="1">
              <a:off x="3962398" y="2323666"/>
              <a:ext cx="1" cy="1669905"/>
            </a:xfrm>
            <a:prstGeom prst="bentConnector3">
              <a:avLst>
                <a:gd name="adj1" fmla="val -2286000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7043738" cy="1139825"/>
          </a:xfrm>
        </p:spPr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6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Marketplace Entity (www.eventflows.com)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628775"/>
            <a:ext cx="8218487" cy="4530725"/>
          </a:xfrm>
        </p:spPr>
        <p:txBody>
          <a:bodyPr/>
          <a:lstStyle/>
          <a:p>
            <a:r>
              <a:rPr lang="en-US" sz="1800" dirty="0" smtClean="0"/>
              <a:t>Join as user-producer and register your events notifications or as a user-consumer and check out the existing events!</a:t>
            </a:r>
          </a:p>
          <a:p>
            <a:pPr lvl="1"/>
            <a:r>
              <a:rPr lang="en-US" sz="1600" dirty="0" smtClean="0"/>
              <a:t>At the moment you can specify your own endpoints for publication</a:t>
            </a:r>
          </a:p>
          <a:p>
            <a:pPr lvl="1"/>
            <a:r>
              <a:rPr lang="en-US" sz="1600" dirty="0" smtClean="0"/>
              <a:t>In the following weeks we will also extend the backend to include the Pub/Sub flow</a:t>
            </a:r>
          </a:p>
          <a:p>
            <a:r>
              <a:rPr lang="en-US" sz="2000" dirty="0" smtClean="0"/>
              <a:t>Tools to assist developers</a:t>
            </a:r>
          </a:p>
          <a:p>
            <a:pPr lvl="1"/>
            <a:r>
              <a:rPr lang="en-US" sz="1600" dirty="0" smtClean="0"/>
              <a:t>Publication/Consumption flows</a:t>
            </a:r>
          </a:p>
          <a:p>
            <a:pPr lvl="1"/>
            <a:r>
              <a:rPr lang="en-US" sz="1600" dirty="0" smtClean="0"/>
              <a:t>Example flows from existing COSMOS developments at </a:t>
            </a:r>
          </a:p>
          <a:p>
            <a:pPr lvl="2"/>
            <a:r>
              <a:rPr lang="en-US" sz="1050" dirty="0"/>
              <a:t>https://github.com/COSMOSFP7</a:t>
            </a:r>
            <a:endParaRPr lang="en-US" sz="1050" dirty="0" smtClean="0"/>
          </a:p>
          <a:p>
            <a:pPr lvl="1"/>
            <a:r>
              <a:rPr lang="en-US" sz="1600" dirty="0" err="1" smtClean="0"/>
              <a:t>Bluemix</a:t>
            </a:r>
            <a:r>
              <a:rPr lang="en-US" sz="1600" dirty="0" smtClean="0"/>
              <a:t> flow  to be made available as starting point  for big data ingestion and analytics</a:t>
            </a:r>
          </a:p>
          <a:p>
            <a:pPr lvl="1"/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724D7F-A50E-46D6-AC84-748EEF7D2AAE}" type="datetime1">
              <a:rPr lang="en-US" smtClean="0">
                <a:solidFill>
                  <a:prstClr val="black"/>
                </a:solidFill>
              </a:rPr>
              <a:t>7/8/2016</a:t>
            </a:fld>
            <a:endParaRPr lang="de-DE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650748"/>
            <a:ext cx="4648200" cy="222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87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Marketplace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628775"/>
            <a:ext cx="8229600" cy="2790825"/>
          </a:xfrm>
        </p:spPr>
        <p:txBody>
          <a:bodyPr/>
          <a:lstStyle/>
          <a:p>
            <a:r>
              <a:rPr lang="en-US" sz="1800" dirty="0" smtClean="0"/>
              <a:t>Create free account on </a:t>
            </a:r>
            <a:r>
              <a:rPr lang="en-US" sz="1800" dirty="0" smtClean="0">
                <a:hlinkClick r:id="rId3"/>
              </a:rPr>
              <a:t>www.eventflows.com</a:t>
            </a:r>
            <a:endParaRPr lang="en-US" sz="1800" dirty="0" smtClean="0"/>
          </a:p>
          <a:p>
            <a:r>
              <a:rPr lang="en-US" sz="1800" dirty="0" smtClean="0"/>
              <a:t>Can link with </a:t>
            </a:r>
            <a:r>
              <a:rPr lang="en-US" sz="1800" dirty="0" err="1" smtClean="0"/>
              <a:t>paypal</a:t>
            </a:r>
            <a:r>
              <a:rPr lang="en-US" sz="1800" dirty="0" smtClean="0"/>
              <a:t> account for making or receiving payments as a consumer or producer respectively</a:t>
            </a:r>
          </a:p>
          <a:p>
            <a:pPr lvl="1"/>
            <a:r>
              <a:rPr lang="en-US" sz="1600" dirty="0" smtClean="0"/>
              <a:t>No need for that if you want to consume/produce a free event</a:t>
            </a:r>
          </a:p>
          <a:p>
            <a:r>
              <a:rPr lang="en-US" sz="1800" dirty="0" smtClean="0"/>
              <a:t>As a consumer</a:t>
            </a:r>
            <a:endParaRPr lang="en-US" sz="1800" dirty="0"/>
          </a:p>
          <a:p>
            <a:pPr lvl="1"/>
            <a:r>
              <a:rPr lang="en-US" sz="1600" dirty="0" smtClean="0"/>
              <a:t>Check and filter offered events from website</a:t>
            </a:r>
          </a:p>
          <a:p>
            <a:pPr lvl="1"/>
            <a:r>
              <a:rPr lang="en-US" sz="1600" dirty="0" smtClean="0"/>
              <a:t>Register for an event</a:t>
            </a:r>
          </a:p>
          <a:p>
            <a:pPr lvl="1"/>
            <a:r>
              <a:rPr lang="en-US" sz="1600" dirty="0" smtClean="0"/>
              <a:t>Credentials for accessing the Messaging system (AMQP protocol) will be sent via email along with the endpoint</a:t>
            </a:r>
          </a:p>
          <a:p>
            <a:pPr lvl="1"/>
            <a:r>
              <a:rPr lang="en-US" sz="1600" dirty="0" smtClean="0"/>
              <a:t>Use and configure provided Node-RED flows or Java clients for consuming data from the respective </a:t>
            </a:r>
            <a:r>
              <a:rPr lang="en-US" sz="1600" dirty="0"/>
              <a:t>endpoint  (https://github.com/COSMOSFP7/Eventflows-Marketplace/tree/master/NodeRED_Clients)</a:t>
            </a:r>
            <a:endParaRPr lang="en-US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0BCABA-E93D-47C9-B0EC-DF25256B069A}" type="datetime1">
              <a:rPr lang="en-US" smtClean="0">
                <a:solidFill>
                  <a:prstClr val="black"/>
                </a:solidFill>
              </a:rPr>
              <a:t>7/8/2016</a:t>
            </a:fld>
            <a:endParaRPr lang="de-DE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903" y="5105400"/>
            <a:ext cx="3733800" cy="19165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356" y="5046700"/>
            <a:ext cx="2816202" cy="20339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903" y="5105400"/>
            <a:ext cx="4396316" cy="197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96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Marketplace </a:t>
            </a:r>
            <a:r>
              <a:rPr lang="en-US" dirty="0" smtClean="0"/>
              <a:t>Steps as a producer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628775"/>
            <a:ext cx="4484687" cy="4530725"/>
          </a:xfrm>
        </p:spPr>
        <p:txBody>
          <a:bodyPr/>
          <a:lstStyle/>
          <a:p>
            <a:r>
              <a:rPr lang="en-US" sz="1600" dirty="0" smtClean="0"/>
              <a:t>Check out flows from COSMOS that may assist you to get started </a:t>
            </a:r>
          </a:p>
          <a:p>
            <a:pPr lvl="1"/>
            <a:r>
              <a:rPr lang="en-US" sz="1200" dirty="0"/>
              <a:t>https://github.com/COSMOSFP7/COSMOS-Platform-side</a:t>
            </a:r>
            <a:endParaRPr lang="en-US" sz="1200" dirty="0" smtClean="0"/>
          </a:p>
          <a:p>
            <a:r>
              <a:rPr lang="en-US" sz="1600" dirty="0" smtClean="0"/>
              <a:t>Imagine a combination of data or </a:t>
            </a:r>
            <a:r>
              <a:rPr lang="en-US" sz="1600" dirty="0" err="1" smtClean="0"/>
              <a:t>data&amp;processing</a:t>
            </a:r>
            <a:r>
              <a:rPr lang="en-US" sz="1600" dirty="0" smtClean="0"/>
              <a:t> that can help identify an interesting event and create the sequence that generates it</a:t>
            </a:r>
          </a:p>
          <a:p>
            <a:r>
              <a:rPr lang="en-US" sz="1600" dirty="0" smtClean="0"/>
              <a:t>Register your event in the marketplace and insert the necessary descriptions</a:t>
            </a:r>
          </a:p>
          <a:p>
            <a:pPr lvl="1"/>
            <a:r>
              <a:rPr lang="en-US" sz="1400" dirty="0" smtClean="0"/>
              <a:t>E.g. data schema of messages</a:t>
            </a:r>
          </a:p>
          <a:p>
            <a:r>
              <a:rPr lang="en-US" sz="1600" dirty="0" smtClean="0"/>
              <a:t>Credentials </a:t>
            </a:r>
            <a:r>
              <a:rPr lang="en-US" sz="1600" dirty="0"/>
              <a:t>for accessing the Messaging system (AMQP protocol) will be sent via email along with the </a:t>
            </a:r>
            <a:r>
              <a:rPr lang="en-US" sz="1600" dirty="0" smtClean="0"/>
              <a:t>endpoint</a:t>
            </a:r>
          </a:p>
          <a:p>
            <a:r>
              <a:rPr lang="en-US" sz="1600" dirty="0"/>
              <a:t>Use and configure provided Node-RED flows or Java clients for </a:t>
            </a:r>
            <a:r>
              <a:rPr lang="en-US" sz="1600" dirty="0" smtClean="0"/>
              <a:t>pushing </a:t>
            </a:r>
            <a:r>
              <a:rPr lang="en-US" sz="1600" dirty="0"/>
              <a:t>data </a:t>
            </a:r>
            <a:r>
              <a:rPr lang="en-US" sz="1600" dirty="0" smtClean="0"/>
              <a:t>to the provided endpoint </a:t>
            </a:r>
          </a:p>
          <a:p>
            <a:pPr lvl="1"/>
            <a:r>
              <a:rPr lang="en-US" sz="1200" dirty="0"/>
              <a:t>https://github.com/COSMOSFP7/Eventflows-Marketplace/tree/master/NodeRED_Clients</a:t>
            </a:r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0BCABA-E93D-47C9-B0EC-DF25256B069A}" type="datetime1">
              <a:rPr lang="en-US" smtClean="0">
                <a:solidFill>
                  <a:prstClr val="black"/>
                </a:solidFill>
              </a:rPr>
              <a:t>7/8/2016</a:t>
            </a:fld>
            <a:endParaRPr lang="de-DE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419" y="1718388"/>
            <a:ext cx="3711581" cy="45009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941" y="5069674"/>
            <a:ext cx="3500535" cy="114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08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Rights on the Messaging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Producers</a:t>
            </a:r>
          </a:p>
          <a:p>
            <a:pPr lvl="1"/>
            <a:r>
              <a:rPr lang="en-US" dirty="0" smtClean="0"/>
              <a:t>Only write privileges on their </a:t>
            </a:r>
            <a:r>
              <a:rPr lang="en-US" dirty="0" err="1" smtClean="0"/>
              <a:t>vhost</a:t>
            </a:r>
            <a:r>
              <a:rPr lang="en-US" dirty="0" smtClean="0"/>
              <a:t> and exchange</a:t>
            </a:r>
          </a:p>
          <a:p>
            <a:r>
              <a:rPr lang="en-US" dirty="0" smtClean="0"/>
              <a:t>Consumers</a:t>
            </a:r>
          </a:p>
          <a:p>
            <a:pPr lvl="1"/>
            <a:r>
              <a:rPr lang="en-US" dirty="0" smtClean="0"/>
              <a:t>Only read privileges on their registered queues</a:t>
            </a:r>
          </a:p>
          <a:p>
            <a:r>
              <a:rPr lang="en-US" dirty="0" smtClean="0"/>
              <a:t>Do not try to configure the Messaging System</a:t>
            </a:r>
          </a:p>
          <a:p>
            <a:pPr lvl="1"/>
            <a:r>
              <a:rPr lang="en-US" dirty="0" smtClean="0"/>
              <a:t>E.g. create your own exchanges, queues etc.</a:t>
            </a:r>
          </a:p>
          <a:p>
            <a:pPr lvl="1"/>
            <a:r>
              <a:rPr lang="en-US" dirty="0" smtClean="0"/>
              <a:t>You will be refused by the system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0BCABA-E93D-47C9-B0EC-DF25256B069A}" type="datetime1">
              <a:rPr lang="en-US" smtClean="0">
                <a:solidFill>
                  <a:prstClr val="black"/>
                </a:solidFill>
              </a:rPr>
              <a:t>7/8/2016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64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from Marketplace: Twitter data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Implemented data flow for registering to Twitter and getting data. Available here:</a:t>
            </a:r>
          </a:p>
          <a:p>
            <a:pPr lvl="1"/>
            <a:r>
              <a:rPr lang="en-US" sz="2000" dirty="0">
                <a:hlinkClick r:id="rId2"/>
              </a:rPr>
              <a:t>https://github.com/COSMOSFP7/COSMOS-Platform-side/tree/master/DataIngestion/TwitterDataIngestion</a:t>
            </a:r>
            <a:endParaRPr lang="en-US" sz="2000" dirty="0"/>
          </a:p>
          <a:p>
            <a:pPr lvl="1"/>
            <a:r>
              <a:rPr lang="en-US" sz="2000" dirty="0"/>
              <a:t>Registers to Twitter API and receives tweets based on geolocation</a:t>
            </a:r>
          </a:p>
          <a:p>
            <a:pPr lvl="1"/>
            <a:r>
              <a:rPr lang="en-US" sz="2000" dirty="0"/>
              <a:t>Can be manipulated afterwards in multiple ways</a:t>
            </a:r>
          </a:p>
          <a:p>
            <a:pPr lvl="2"/>
            <a:r>
              <a:rPr lang="en-US" sz="1600" dirty="0" smtClean="0"/>
              <a:t>Stored e.g. in a DB , object storage etc. </a:t>
            </a:r>
            <a:r>
              <a:rPr lang="en-US" sz="1600" dirty="0"/>
              <a:t>and analyzed statistically to find peaks</a:t>
            </a:r>
          </a:p>
          <a:p>
            <a:pPr lvl="2"/>
            <a:r>
              <a:rPr lang="en-US" sz="1600" dirty="0" smtClean="0"/>
              <a:t>Passed </a:t>
            </a:r>
            <a:r>
              <a:rPr lang="en-US" sz="1600" dirty="0"/>
              <a:t>through sentiment analysis to find happy and sad </a:t>
            </a:r>
            <a:r>
              <a:rPr lang="en-US" sz="1600" dirty="0" smtClean="0"/>
              <a:t>spots</a:t>
            </a:r>
          </a:p>
          <a:p>
            <a:r>
              <a:rPr lang="en-US" sz="2400" dirty="0"/>
              <a:t>Can be taken directly via the </a:t>
            </a:r>
            <a:r>
              <a:rPr lang="en-US" sz="2400" dirty="0" smtClean="0"/>
              <a:t>flow (check next slides) </a:t>
            </a:r>
            <a:r>
              <a:rPr lang="en-US" sz="2400" dirty="0"/>
              <a:t>or through registration to the marketplace and link to the Pub/Sub </a:t>
            </a:r>
            <a:r>
              <a:rPr lang="en-US" sz="2400" dirty="0" smtClean="0"/>
              <a:t>system (check previous slides on consumer flows)</a:t>
            </a:r>
            <a:endParaRPr lang="en-US" sz="2400" dirty="0"/>
          </a:p>
          <a:p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0BCABA-E93D-47C9-B0EC-DF25256B069A}" type="datetime1">
              <a:rPr lang="en-US" smtClean="0">
                <a:solidFill>
                  <a:prstClr val="black"/>
                </a:solidFill>
              </a:rPr>
              <a:t>7/8/2016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50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SMOS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IRMOS">
      <a:majorFont>
        <a:latin typeface="Cambri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63500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IRMOS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RMOS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RMOS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RMOS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RMOS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RMOS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RMOS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RMOS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RMOS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733</Words>
  <Application>Microsoft Office PowerPoint</Application>
  <PresentationFormat>On-screen Show (4:3)</PresentationFormat>
  <Paragraphs>105</Paragraphs>
  <Slides>11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COSMOS</vt:lpstr>
      <vt:lpstr>COSMOS Cultivate Resilient Smart Objects for Sustainable City Applications</vt:lpstr>
      <vt:lpstr>Concept of Awareness on top of awareness (events on top of events)</vt:lpstr>
      <vt:lpstr>Exploited through a marketplace structure</vt:lpstr>
      <vt:lpstr>Roles</vt:lpstr>
      <vt:lpstr>Marketplace Entity (www.eventflows.com)</vt:lpstr>
      <vt:lpstr>Marketplace Steps</vt:lpstr>
      <vt:lpstr>Marketplace Steps as a producer</vt:lpstr>
      <vt:lpstr>Access Rights on the Messaging System</vt:lpstr>
      <vt:lpstr>Example from Marketplace: Twitter data flow</vt:lpstr>
      <vt:lpstr>Example from Marketplace: Twitter data flow Usage</vt:lpstr>
      <vt:lpstr>Thank you! Any 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COSMOS Cultivate Resilient Smart Objects for Sustainable City Applications</dc:title>
  <dc:creator>geo</dc:creator>
  <cp:lastModifiedBy>geo</cp:lastModifiedBy>
  <cp:revision>65</cp:revision>
  <dcterms:created xsi:type="dcterms:W3CDTF">2006-08-16T00:00:00Z</dcterms:created>
  <dcterms:modified xsi:type="dcterms:W3CDTF">2016-07-08T14:49:06Z</dcterms:modified>
</cp:coreProperties>
</file>