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71" r:id="rId2"/>
    <p:sldId id="300" r:id="rId3"/>
    <p:sldId id="299" r:id="rId4"/>
    <p:sldId id="298" r:id="rId5"/>
    <p:sldId id="302" r:id="rId6"/>
    <p:sldId id="324" r:id="rId7"/>
    <p:sldId id="325" r:id="rId8"/>
    <p:sldId id="326" r:id="rId9"/>
    <p:sldId id="327" r:id="rId10"/>
    <p:sldId id="328" r:id="rId11"/>
    <p:sldId id="342" r:id="rId12"/>
    <p:sldId id="341" r:id="rId13"/>
    <p:sldId id="304" r:id="rId14"/>
    <p:sldId id="305" r:id="rId15"/>
    <p:sldId id="303" r:id="rId16"/>
    <p:sldId id="321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7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37C66-3481-4DB5-A34E-6E0FC908105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22A58-4300-4B50-BE38-9F5D79831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8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DD9BA-0A38-486C-9353-812EFBE45B3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8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29057" indent="-280406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2162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570276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18927" indent="-224325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46757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16227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36487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13528" indent="-224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8A6CAC49-DE29-4AAC-9E88-29CBCB268B06}" type="slidenum">
              <a:rPr lang="de-DE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3</a:t>
            </a:fld>
            <a:endParaRPr lang="de-DE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DD9BA-0A38-486C-9353-812EFBE45B3C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840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DD9BA-0A38-486C-9353-812EFBE45B3C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918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DD9BA-0A38-486C-9353-812EFBE45B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10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DD9BA-0A38-486C-9353-812EFBE45B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5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22A58-4300-4B50-BE38-9F5D79831F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71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lows.nodered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"/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thanEpstein/cluster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w3schools.com/colors/colors_names.as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Challenge 2018- </a:t>
            </a:r>
            <a:br>
              <a:rPr lang="en-US" dirty="0" smtClean="0"/>
            </a:br>
            <a:r>
              <a:rPr lang="en-US" dirty="0" smtClean="0"/>
              <a:t>Node-RED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16-17 </a:t>
            </a:r>
            <a:r>
              <a:rPr lang="el-GR" dirty="0" smtClean="0"/>
              <a:t>Μαρτίου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Αποθετήριο ροών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Με την ίδια λογική μπορείτε να εισάγετε ροές (δικές σας ή από αποθετήρια)</a:t>
            </a:r>
          </a:p>
          <a:p>
            <a:pPr lvl="1"/>
            <a:r>
              <a:rPr lang="en-US" dirty="0">
                <a:hlinkClick r:id="rId3"/>
              </a:rPr>
              <a:t>https://flows.nodered.org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l-GR" dirty="0" smtClean="0"/>
              <a:t>Επιλογή</a:t>
            </a:r>
            <a:endParaRPr lang="el-GR" dirty="0"/>
          </a:p>
          <a:p>
            <a:pPr lvl="1"/>
            <a:r>
              <a:rPr lang="el-GR" dirty="0" smtClean="0"/>
              <a:t>Αντιγραφή περιεχομένου</a:t>
            </a:r>
            <a:endParaRPr lang="en-US" dirty="0" smtClean="0"/>
          </a:p>
          <a:p>
            <a:pPr lvl="1"/>
            <a:r>
              <a:rPr lang="en-US" dirty="0" smtClean="0"/>
              <a:t>Import </a:t>
            </a:r>
            <a:r>
              <a:rPr lang="el-GR" dirty="0" smtClean="0"/>
              <a:t>από τις επιλογές</a:t>
            </a:r>
            <a:endParaRPr lang="en-US" dirty="0" smtClean="0"/>
          </a:p>
          <a:p>
            <a:pPr lvl="2"/>
            <a:r>
              <a:rPr lang="en-US" dirty="0" smtClean="0"/>
              <a:t>Clipboard</a:t>
            </a:r>
          </a:p>
          <a:p>
            <a:pPr lvl="1"/>
            <a:r>
              <a:rPr lang="en-US" smtClean="0"/>
              <a:t>Paste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590800"/>
            <a:ext cx="3705753" cy="24689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79073" y="3694386"/>
            <a:ext cx="495300" cy="30480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74" y="2687870"/>
            <a:ext cx="3985403" cy="31055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10200" y="3505200"/>
            <a:ext cx="2362200" cy="2288178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64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Προσοχή!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 smtClean="0"/>
              <a:t>Κατά την εισαγωγή μιας ροής μπορεί να σας βγάλει μήνυμα ότι έχει η συγκεκριμένη ροή ένα κόμβο που δεν μπορεί να τον αναγνωρίσει το </a:t>
            </a:r>
            <a:r>
              <a:rPr lang="en-US" dirty="0" smtClean="0"/>
              <a:t>Node-RED</a:t>
            </a:r>
            <a:endParaRPr lang="el-GR" dirty="0" smtClean="0"/>
          </a:p>
          <a:p>
            <a:endParaRPr lang="el-GR" dirty="0" smtClean="0"/>
          </a:p>
          <a:p>
            <a:r>
              <a:rPr lang="el-GR" dirty="0" smtClean="0"/>
              <a:t>Αν το αγνοήσετε και πατήσετε </a:t>
            </a:r>
            <a:r>
              <a:rPr lang="en-US" dirty="0" smtClean="0"/>
              <a:t>Deploy, </a:t>
            </a:r>
            <a:r>
              <a:rPr lang="el-GR" dirty="0" smtClean="0"/>
              <a:t>θα σταματήσει ο </a:t>
            </a:r>
            <a:r>
              <a:rPr lang="en-US" dirty="0" smtClean="0"/>
              <a:t>Node-RED server </a:t>
            </a:r>
            <a:r>
              <a:rPr lang="el-GR" dirty="0" smtClean="0"/>
              <a:t>και δεν θα μπορεί να γίνει </a:t>
            </a:r>
            <a:r>
              <a:rPr lang="en-US" dirty="0" smtClean="0"/>
              <a:t>start </a:t>
            </a:r>
            <a:r>
              <a:rPr lang="el-GR" dirty="0" smtClean="0"/>
              <a:t>μέχρι να σβήσετε το επίμαχο κομμάτι από το </a:t>
            </a:r>
            <a:r>
              <a:rPr lang="en-US" dirty="0" err="1" smtClean="0"/>
              <a:t>flows.json</a:t>
            </a:r>
            <a:r>
              <a:rPr lang="en-US" dirty="0" smtClean="0"/>
              <a:t> file </a:t>
            </a:r>
            <a:r>
              <a:rPr lang="el-GR" dirty="0" smtClean="0"/>
              <a:t>του περιβάλλοντος!</a:t>
            </a:r>
          </a:p>
          <a:p>
            <a:endParaRPr lang="el-GR" dirty="0"/>
          </a:p>
          <a:p>
            <a:r>
              <a:rPr lang="el-GR" dirty="0" smtClean="0"/>
              <a:t>Για αυτό πρέπει να σβήσετε τη ροή από το </a:t>
            </a:r>
            <a:r>
              <a:rPr lang="en-US" dirty="0" smtClean="0"/>
              <a:t>workspace, </a:t>
            </a:r>
            <a:r>
              <a:rPr lang="el-GR" dirty="0" smtClean="0"/>
              <a:t>κάνετε </a:t>
            </a:r>
            <a:r>
              <a:rPr lang="en-US" dirty="0" smtClean="0"/>
              <a:t>install </a:t>
            </a:r>
            <a:r>
              <a:rPr lang="el-GR" dirty="0" smtClean="0"/>
              <a:t>τον </a:t>
            </a:r>
            <a:r>
              <a:rPr lang="en-US" dirty="0" smtClean="0"/>
              <a:t>Node-RED node </a:t>
            </a:r>
            <a:r>
              <a:rPr lang="el-GR" dirty="0" smtClean="0"/>
              <a:t>που λείπει και την αντιγράφετε μετά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04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Εισαγωγή κόμβου που </a:t>
            </a:r>
            <a:r>
              <a:rPr lang="el-GR" dirty="0" smtClean="0"/>
              <a:t>είναι </a:t>
            </a:r>
            <a:r>
              <a:rPr lang="en-US" dirty="0"/>
              <a:t>Node-RED packaged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066800"/>
            <a:ext cx="2952750" cy="37052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92171"/>
            <a:ext cx="9144000" cy="23658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95400" y="4785815"/>
            <a:ext cx="12954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5374943"/>
            <a:ext cx="1143000" cy="49245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47800" y="37338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install tab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599094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node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2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Εισαγωγή κόμβου που δεν είναι </a:t>
            </a:r>
            <a:r>
              <a:rPr lang="en-US" dirty="0" smtClean="0"/>
              <a:t>Node-RED packaged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Κανονικά μέσα στον κώδικα του </a:t>
            </a:r>
            <a:r>
              <a:rPr lang="en-US" dirty="0" smtClean="0"/>
              <a:t>function </a:t>
            </a:r>
            <a:r>
              <a:rPr lang="el-GR" dirty="0" smtClean="0"/>
              <a:t>θα γράφατε </a:t>
            </a:r>
          </a:p>
          <a:p>
            <a:pPr lvl="1"/>
            <a:r>
              <a:rPr lang="en-US" dirty="0" smtClean="0"/>
              <a:t>require(‘</a:t>
            </a:r>
            <a:r>
              <a:rPr lang="en-US" dirty="0" err="1" smtClean="0"/>
              <a:t>somelib</a:t>
            </a:r>
            <a:r>
              <a:rPr lang="en-US" dirty="0" smtClean="0"/>
              <a:t>’);</a:t>
            </a:r>
          </a:p>
          <a:p>
            <a:pPr lvl="1"/>
            <a:r>
              <a:rPr lang="el-GR" dirty="0" smtClean="0"/>
              <a:t>Αντίστοιχο του </a:t>
            </a:r>
            <a:r>
              <a:rPr lang="en-US" dirty="0" smtClean="0"/>
              <a:t>import </a:t>
            </a:r>
            <a:r>
              <a:rPr lang="el-GR" dirty="0" smtClean="0"/>
              <a:t>σε άλλες γλώσσες</a:t>
            </a:r>
          </a:p>
          <a:p>
            <a:endParaRPr lang="el-GR" dirty="0" smtClean="0"/>
          </a:p>
          <a:p>
            <a:r>
              <a:rPr lang="el-GR" dirty="0" smtClean="0"/>
              <a:t>Επειδή το </a:t>
            </a:r>
            <a:r>
              <a:rPr lang="en-US" dirty="0" smtClean="0"/>
              <a:t>Node-RED </a:t>
            </a:r>
            <a:r>
              <a:rPr lang="el-GR" dirty="0" smtClean="0"/>
              <a:t>τρέχει σε </a:t>
            </a:r>
            <a:r>
              <a:rPr lang="en-US" dirty="0" smtClean="0"/>
              <a:t>sandbox </a:t>
            </a:r>
            <a:r>
              <a:rPr lang="el-GR" dirty="0" smtClean="0"/>
              <a:t>και δεν έχει πρόσβαση σε όλο το </a:t>
            </a:r>
            <a:r>
              <a:rPr lang="en-US" dirty="0" smtClean="0"/>
              <a:t>Node.js </a:t>
            </a:r>
            <a:r>
              <a:rPr lang="el-GR" dirty="0" smtClean="0"/>
              <a:t>περιβάλλον, χρειάζεται μια συγκεκριμένη διαδικασία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4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Kmeans</a:t>
            </a:r>
            <a:r>
              <a:rPr lang="en-US" dirty="0" smtClean="0"/>
              <a:t> node </a:t>
            </a:r>
            <a:r>
              <a:rPr lang="el-GR" dirty="0" smtClean="0"/>
              <a:t>παράδειγμα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3473595" cy="438912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github.com/NathanEpstein/clusters</a:t>
            </a:r>
            <a:endParaRPr lang="el-GR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/>
              <a:t> </a:t>
            </a:r>
            <a:r>
              <a:rPr lang="en-US" dirty="0" smtClean="0"/>
              <a:t>clusters </a:t>
            </a:r>
            <a:r>
              <a:rPr lang="en-US" dirty="0"/>
              <a:t>--save</a:t>
            </a:r>
            <a:endParaRPr lang="el-GR" dirty="0" smtClean="0"/>
          </a:p>
          <a:p>
            <a:r>
              <a:rPr lang="el-GR" dirty="0" smtClean="0"/>
              <a:t>Από το /</a:t>
            </a:r>
            <a:r>
              <a:rPr lang="en-US" dirty="0" smtClean="0"/>
              <a:t>home/user/</a:t>
            </a:r>
          </a:p>
          <a:p>
            <a:r>
              <a:rPr lang="en-US" dirty="0"/>
              <a:t>c</a:t>
            </a:r>
            <a:r>
              <a:rPr lang="en-US" dirty="0" smtClean="0"/>
              <a:t>d .node-red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settings.js</a:t>
            </a:r>
          </a:p>
          <a:p>
            <a:r>
              <a:rPr lang="en-US" dirty="0" smtClean="0"/>
              <a:t> </a:t>
            </a:r>
            <a:r>
              <a:rPr lang="el-GR" dirty="0" smtClean="0"/>
              <a:t>Με </a:t>
            </a:r>
            <a:r>
              <a:rPr lang="en-US" dirty="0" smtClean="0"/>
              <a:t>ctrl-W </a:t>
            </a:r>
            <a:r>
              <a:rPr lang="el-GR" dirty="0" smtClean="0"/>
              <a:t>ψάξτε για το «</a:t>
            </a:r>
            <a:r>
              <a:rPr lang="en-US" dirty="0" smtClean="0"/>
              <a:t>global</a:t>
            </a:r>
            <a:r>
              <a:rPr lang="el-GR" dirty="0" smtClean="0"/>
              <a:t>»</a:t>
            </a:r>
            <a:endParaRPr lang="en-US" dirty="0" smtClean="0"/>
          </a:p>
          <a:p>
            <a:r>
              <a:rPr lang="el-GR" dirty="0" smtClean="0"/>
              <a:t>Εισάγετε τη γραμμή</a:t>
            </a:r>
          </a:p>
          <a:p>
            <a:pPr lvl="1"/>
            <a:r>
              <a:rPr lang="el-GR" dirty="0" smtClean="0"/>
              <a:t>Επανεκκίνηση </a:t>
            </a:r>
            <a:r>
              <a:rPr lang="en-US" dirty="0" smtClean="0"/>
              <a:t>Node-red</a:t>
            </a:r>
            <a:endParaRPr lang="el-GR" dirty="0"/>
          </a:p>
          <a:p>
            <a:r>
              <a:rPr lang="el-GR" dirty="0" smtClean="0"/>
              <a:t>Το ‘</a:t>
            </a:r>
            <a:r>
              <a:rPr lang="en-US" dirty="0" smtClean="0"/>
              <a:t>clusters</a:t>
            </a:r>
            <a:r>
              <a:rPr lang="el-GR" dirty="0" smtClean="0"/>
              <a:t>’</a:t>
            </a:r>
            <a:r>
              <a:rPr lang="en-US" dirty="0" smtClean="0"/>
              <a:t> </a:t>
            </a:r>
            <a:r>
              <a:rPr lang="el-GR" dirty="0" smtClean="0"/>
              <a:t>είναι το όνομα του πακέτου που θέλετε</a:t>
            </a:r>
          </a:p>
          <a:p>
            <a:r>
              <a:rPr lang="el-GR" dirty="0" smtClean="0"/>
              <a:t>Το </a:t>
            </a:r>
            <a:r>
              <a:rPr lang="en-US" dirty="0" smtClean="0"/>
              <a:t>clusters </a:t>
            </a:r>
            <a:r>
              <a:rPr lang="el-GR" dirty="0" smtClean="0"/>
              <a:t>είναι ένα όνομα που δίνετε εσείς για </a:t>
            </a:r>
            <a:r>
              <a:rPr lang="en-US" dirty="0" smtClean="0"/>
              <a:t>reference </a:t>
            </a:r>
            <a:r>
              <a:rPr lang="el-GR" dirty="0" smtClean="0"/>
              <a:t>μέσα στον κώδικα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795" y="3276600"/>
            <a:ext cx="5239481" cy="33246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43400" y="6096000"/>
            <a:ext cx="2743200" cy="228600"/>
          </a:xfrm>
          <a:prstGeom prst="rect">
            <a:avLst/>
          </a:prstGeom>
          <a:solidFill>
            <a:srgbClr val="FF0000">
              <a:alpha val="1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6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4" y="304800"/>
            <a:ext cx="6063190" cy="340242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114800"/>
            <a:ext cx="8373644" cy="25911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838200"/>
            <a:ext cx="2895600" cy="381000"/>
          </a:xfrm>
          <a:prstGeom prst="rect">
            <a:avLst/>
          </a:prstGeom>
          <a:solidFill>
            <a:srgbClr val="FF0000">
              <a:alpha val="1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4343400"/>
            <a:ext cx="3882022" cy="381000"/>
          </a:xfrm>
          <a:prstGeom prst="rect">
            <a:avLst/>
          </a:prstGeom>
          <a:solidFill>
            <a:srgbClr val="FF0000">
              <a:alpha val="1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2590800"/>
            <a:ext cx="2895600" cy="381000"/>
          </a:xfrm>
          <a:prstGeom prst="rect">
            <a:avLst/>
          </a:prstGeom>
          <a:solidFill>
            <a:srgbClr val="FF0000">
              <a:alpha val="1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6019800"/>
            <a:ext cx="2895600" cy="381000"/>
          </a:xfrm>
          <a:prstGeom prst="rect">
            <a:avLst/>
          </a:prstGeom>
          <a:solidFill>
            <a:srgbClr val="FF0000">
              <a:alpha val="1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0" y="3791634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Αλλαγή τρόπου δήλωσης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0400" y="4533900"/>
            <a:ext cx="190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Αλλαγή τρόπου χειρισμού αποτελέσματος (εισαγωγή σε μήνυμα και προώθηση στον επόμενο κόμβο της ροής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9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Οπτικοποίηση</a:t>
            </a:r>
            <a:r>
              <a:rPr lang="en-US" dirty="0" smtClean="0"/>
              <a:t> </a:t>
            </a:r>
            <a:r>
              <a:rPr lang="el-GR" dirty="0" smtClean="0"/>
              <a:t>μέσω </a:t>
            </a:r>
            <a:r>
              <a:rPr lang="en-US" dirty="0" err="1" smtClean="0"/>
              <a:t>Worldmap</a:t>
            </a:r>
            <a:r>
              <a:rPr lang="en-US" dirty="0" smtClean="0"/>
              <a:t> node-red node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724400" cy="4389120"/>
          </a:xfrm>
        </p:spPr>
        <p:txBody>
          <a:bodyPr>
            <a:normAutofit fontScale="85000" lnSpcReduction="10000"/>
          </a:bodyPr>
          <a:lstStyle/>
          <a:p>
            <a:r>
              <a:rPr lang="el-GR" dirty="0"/>
              <a:t>Δημιουργία </a:t>
            </a:r>
            <a:r>
              <a:rPr lang="en-US" dirty="0" smtClean="0"/>
              <a:t>JSON</a:t>
            </a:r>
            <a:r>
              <a:rPr lang="el-GR" dirty="0" smtClean="0"/>
              <a:t> εισόδου</a:t>
            </a:r>
            <a:endParaRPr lang="en-US" dirty="0" smtClean="0"/>
          </a:p>
          <a:p>
            <a:r>
              <a:rPr lang="el-GR" dirty="0" smtClean="0"/>
              <a:t>Από το </a:t>
            </a:r>
            <a:r>
              <a:rPr lang="en-US" dirty="0" smtClean="0"/>
              <a:t>doc </a:t>
            </a:r>
            <a:r>
              <a:rPr lang="el-GR" dirty="0" smtClean="0"/>
              <a:t>του κόμβου βλέπουμε ότι θέλουμε</a:t>
            </a:r>
            <a:r>
              <a:rPr lang="en-US" dirty="0" smtClean="0"/>
              <a:t> </a:t>
            </a:r>
            <a:r>
              <a:rPr lang="el-GR" dirty="0" smtClean="0"/>
              <a:t>μέσα στο </a:t>
            </a:r>
            <a:r>
              <a:rPr lang="en-US" dirty="0" err="1" smtClean="0"/>
              <a:t>msg.payload</a:t>
            </a:r>
            <a:r>
              <a:rPr lang="en-US" dirty="0" smtClean="0"/>
              <a:t>:</a:t>
            </a:r>
            <a:endParaRPr lang="el-GR" dirty="0" smtClean="0"/>
          </a:p>
          <a:p>
            <a:pPr lvl="1"/>
            <a:r>
              <a:rPr lang="el-GR" dirty="0" smtClean="0"/>
              <a:t>.</a:t>
            </a:r>
            <a:r>
              <a:rPr lang="en-US" dirty="0" smtClean="0"/>
              <a:t>name: PM10001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lon</a:t>
            </a:r>
            <a:r>
              <a:rPr lang="en-US" dirty="0" smtClean="0"/>
              <a:t>: -3.67209955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lat</a:t>
            </a:r>
            <a:r>
              <a:rPr lang="en-US" dirty="0" smtClean="0"/>
              <a:t>: 40.49069643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iconColor</a:t>
            </a:r>
            <a:r>
              <a:rPr lang="en-US" dirty="0" smtClean="0"/>
              <a:t>: Green /Red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www.w3schools.com/colors/colors_names.asp</a:t>
            </a:r>
            <a:endParaRPr lang="en-US" dirty="0" smtClean="0"/>
          </a:p>
          <a:p>
            <a:r>
              <a:rPr lang="el-GR" dirty="0" smtClean="0"/>
              <a:t>Μπορούμε να το φτιάξουμε στο προηγούμενο </a:t>
            </a:r>
            <a:r>
              <a:rPr lang="en-US" dirty="0" smtClean="0"/>
              <a:t>function node</a:t>
            </a:r>
          </a:p>
          <a:p>
            <a:r>
              <a:rPr lang="el-GR" dirty="0"/>
              <a:t>Δεξί κλικ- Ανοιγμα σε νέο tab</a:t>
            </a:r>
          </a:p>
          <a:p>
            <a:pPr lvl="1"/>
            <a:r>
              <a:rPr lang="el-GR" dirty="0"/>
              <a:t>http://IP:PORT/worldmap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243049"/>
            <a:ext cx="3464462" cy="242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5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Dashboard node-red node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Κόμβοι για </a:t>
            </a:r>
            <a:r>
              <a:rPr lang="en-US" dirty="0" smtClean="0"/>
              <a:t>web forms, graphs, gauges </a:t>
            </a:r>
            <a:r>
              <a:rPr lang="el-GR" dirty="0" smtClean="0"/>
              <a:t>για μια μορφή </a:t>
            </a:r>
            <a:r>
              <a:rPr lang="en-US" dirty="0" smtClean="0"/>
              <a:t>analytics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2204"/>
            <a:ext cx="9144000" cy="331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9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Πηγές δεδομένων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l-GR" dirty="0"/>
              <a:t>Πληροφορίες </a:t>
            </a:r>
            <a:r>
              <a:rPr lang="el-GR" dirty="0" smtClean="0"/>
              <a:t>ΜΜΜ</a:t>
            </a:r>
          </a:p>
          <a:p>
            <a:r>
              <a:rPr lang="el-GR" dirty="0" smtClean="0"/>
              <a:t>Υπηρεσίες έξυπνων πόλεων</a:t>
            </a:r>
          </a:p>
          <a:p>
            <a:pPr lvl="1"/>
            <a:r>
              <a:rPr lang="el-GR" dirty="0" smtClean="0"/>
              <a:t>Θέσεις παρκινγκ</a:t>
            </a:r>
          </a:p>
          <a:p>
            <a:pPr lvl="1"/>
            <a:r>
              <a:rPr lang="el-GR" dirty="0" smtClean="0"/>
              <a:t>Πληροφορίες γεγονότων</a:t>
            </a:r>
          </a:p>
          <a:p>
            <a:pPr lvl="2"/>
            <a:r>
              <a:rPr lang="el-GR" dirty="0" smtClean="0"/>
              <a:t>Κίνησης</a:t>
            </a:r>
          </a:p>
          <a:p>
            <a:pPr lvl="2"/>
            <a:r>
              <a:rPr lang="el-GR" dirty="0" smtClean="0"/>
              <a:t>Συγκεντρώσεων</a:t>
            </a:r>
          </a:p>
          <a:p>
            <a:pPr lvl="2"/>
            <a:r>
              <a:rPr lang="el-GR" dirty="0" smtClean="0"/>
              <a:t>Πολιτιστικών γεγονότων</a:t>
            </a:r>
            <a:endParaRPr lang="el-GR" dirty="0"/>
          </a:p>
          <a:p>
            <a:r>
              <a:rPr lang="el-GR" dirty="0" smtClean="0"/>
              <a:t>Κοινωνικά Δίκτυα</a:t>
            </a:r>
          </a:p>
          <a:p>
            <a:r>
              <a:rPr lang="el-GR" dirty="0" smtClean="0"/>
              <a:t>Δημόσιες υπηρεσίες</a:t>
            </a:r>
          </a:p>
          <a:p>
            <a:pPr lvl="1"/>
            <a:r>
              <a:rPr lang="el-GR" dirty="0" smtClean="0"/>
              <a:t>Πληροφορίες ελέγχων</a:t>
            </a:r>
            <a:endParaRPr lang="en-US" dirty="0" smtClean="0"/>
          </a:p>
          <a:p>
            <a:pPr lvl="1"/>
            <a:r>
              <a:rPr lang="el-GR" dirty="0" smtClean="0"/>
              <a:t>Καιρού</a:t>
            </a:r>
          </a:p>
          <a:p>
            <a:pPr lvl="1"/>
            <a:r>
              <a:rPr lang="el-GR" dirty="0" smtClean="0"/>
              <a:t>Κατάστασης δρόμων, ταχύτητας κλπ</a:t>
            </a:r>
          </a:p>
          <a:p>
            <a:r>
              <a:rPr lang="el-GR" dirty="0" smtClean="0"/>
              <a:t>Όλες διαθέσιμες στον χρήστη</a:t>
            </a:r>
          </a:p>
          <a:p>
            <a:pPr lvl="1"/>
            <a:r>
              <a:rPr lang="el-GR" dirty="0" smtClean="0"/>
              <a:t>Αλλά μη συνδεδεμένες μεταξύ τους</a:t>
            </a:r>
          </a:p>
          <a:p>
            <a:pPr lvl="1"/>
            <a:r>
              <a:rPr lang="el-GR" dirty="0" smtClean="0"/>
              <a:t>Προσφερόμενες μέσω πληθώρας πρωτοκόλλων</a:t>
            </a:r>
          </a:p>
          <a:p>
            <a:pPr lvl="2"/>
            <a:r>
              <a:rPr lang="en-US" dirty="0" smtClean="0"/>
              <a:t>RSS, REST Services, Messaging systems</a:t>
            </a:r>
            <a:r>
              <a:rPr lang="el-GR" dirty="0" smtClean="0"/>
              <a:t> κλπ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5557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l-GR" altLang="en-US" dirty="0" smtClean="0"/>
              <a:t>Ροές εργασίας</a:t>
            </a:r>
            <a:endParaRPr lang="en-US" altLang="en-US" dirty="0" smtClean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468313" y="1628775"/>
            <a:ext cx="5799137" cy="4530725"/>
          </a:xfrm>
        </p:spPr>
        <p:txBody>
          <a:bodyPr>
            <a:normAutofit fontScale="85000" lnSpcReduction="20000"/>
          </a:bodyPr>
          <a:lstStyle/>
          <a:p>
            <a:r>
              <a:rPr lang="el-GR" altLang="en-US" sz="2400" dirty="0" smtClean="0"/>
              <a:t>Ορισμός: Υπηρεσίες που προσφέρουν λειτουργικότητα βάσει άλλων υπαρχουσών υπηρεσιών</a:t>
            </a:r>
          </a:p>
          <a:p>
            <a:endParaRPr lang="el-GR" altLang="en-US" sz="2400" dirty="0" smtClean="0"/>
          </a:p>
          <a:p>
            <a:r>
              <a:rPr lang="el-GR" altLang="en-US" sz="2400" dirty="0" smtClean="0"/>
              <a:t>Η παροχή προϋποθέτει</a:t>
            </a:r>
          </a:p>
          <a:p>
            <a:pPr lvl="1"/>
            <a:r>
              <a:rPr lang="el-GR" altLang="en-US" sz="2000" dirty="0" smtClean="0"/>
              <a:t>δημιουργία (μέσω γλώσσας)</a:t>
            </a:r>
          </a:p>
          <a:p>
            <a:pPr lvl="1"/>
            <a:r>
              <a:rPr lang="el-GR" altLang="en-US" sz="2000" dirty="0" smtClean="0"/>
              <a:t>εκτέλεση (μέσω «ενορχηστρωτών»)</a:t>
            </a:r>
          </a:p>
          <a:p>
            <a:endParaRPr lang="el-GR" altLang="en-US" sz="2400" dirty="0" smtClean="0"/>
          </a:p>
          <a:p>
            <a:r>
              <a:rPr lang="el-GR" altLang="en-US" sz="2400" dirty="0" smtClean="0"/>
              <a:t>Οι υπηρεσίες προκύπτουν μέσω σύνθεσης διεπαφών (</a:t>
            </a:r>
            <a:r>
              <a:rPr lang="en-US" altLang="en-US" sz="2400" dirty="0" smtClean="0"/>
              <a:t>mashups) </a:t>
            </a:r>
            <a:r>
              <a:rPr lang="el-GR" altLang="en-US" sz="2400" dirty="0" smtClean="0"/>
              <a:t>και δημιουργίας ροών εργασίας</a:t>
            </a:r>
            <a:r>
              <a:rPr lang="en-US" altLang="en-US" sz="2400" dirty="0" smtClean="0"/>
              <a:t> </a:t>
            </a:r>
            <a:r>
              <a:rPr lang="el-GR" altLang="en-US" sz="2400" dirty="0" smtClean="0"/>
              <a:t>(</a:t>
            </a:r>
            <a:r>
              <a:rPr lang="en-US" altLang="en-US" sz="2400" dirty="0" smtClean="0"/>
              <a:t>workflows</a:t>
            </a:r>
            <a:r>
              <a:rPr lang="el-GR" altLang="en-US" sz="2400" dirty="0" smtClean="0"/>
              <a:t>)</a:t>
            </a:r>
          </a:p>
          <a:p>
            <a:endParaRPr lang="el-GR" altLang="en-US" sz="2400" dirty="0" smtClean="0"/>
          </a:p>
          <a:p>
            <a:r>
              <a:rPr lang="el-GR" altLang="en-US" sz="2400" dirty="0" smtClean="0"/>
              <a:t>Επιτρέπουν την αυτοματοποίηση εργασιών, τη δημιουργία ακολουθίας εργασιών και την υλοποίηση πολλαπλών διασυνδεδεμένων βημάτων</a:t>
            </a:r>
          </a:p>
          <a:p>
            <a:endParaRPr lang="en-US" altLang="en-US" sz="2400" dirty="0" smtClean="0"/>
          </a:p>
        </p:txBody>
      </p:sp>
      <p:sp>
        <p:nvSpPr>
          <p:cNvPr id="655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75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B93B6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42B5D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2A8027-6AAA-424B-B446-9C7052050449}" type="slidenum">
              <a:rPr lang="de-DE" altLang="en-US" sz="1000">
                <a:solidFill>
                  <a:prstClr val="black"/>
                </a:solidFill>
                <a:latin typeface="Arial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de-DE" altLang="en-US" sz="1000">
              <a:solidFill>
                <a:prstClr val="black"/>
              </a:solidFill>
              <a:latin typeface="Arial" pitchFamily="34" charset="0"/>
            </a:endParaRPr>
          </a:p>
        </p:txBody>
      </p:sp>
      <p:pic>
        <p:nvPicPr>
          <p:cNvPr id="6554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050" y="1838325"/>
            <a:ext cx="35306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0198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Βασικά προβλήματα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267200" cy="4389120"/>
          </a:xfrm>
        </p:spPr>
        <p:txBody>
          <a:bodyPr>
            <a:normAutofit fontScale="92500" lnSpcReduction="10000"/>
          </a:bodyPr>
          <a:lstStyle/>
          <a:p>
            <a:r>
              <a:rPr lang="el-GR" dirty="0" smtClean="0"/>
              <a:t>Πολλαπλά πρωτόκολλα</a:t>
            </a:r>
          </a:p>
          <a:p>
            <a:pPr lvl="1"/>
            <a:r>
              <a:rPr lang="el-GR" dirty="0" smtClean="0"/>
              <a:t> διαφορετικά για κάθε πηγή</a:t>
            </a:r>
          </a:p>
          <a:p>
            <a:endParaRPr lang="el-GR" dirty="0"/>
          </a:p>
          <a:p>
            <a:r>
              <a:rPr lang="el-GR" dirty="0" smtClean="0"/>
              <a:t>Ασύγχρονη  Λογική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Χρειάζεται λογική συμπίεσης της πληροφορίας στη μορφή γεγονότων και έλεγχος αν αυτά αφορούν το χρήστη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Πώς μπορούν να λυθούν?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488499"/>
              </p:ext>
            </p:extLst>
          </p:nvPr>
        </p:nvGraphicFramePr>
        <p:xfrm>
          <a:off x="5029200" y="2743200"/>
          <a:ext cx="3337560" cy="3688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2520"/>
                <a:gridCol w="1112520"/>
                <a:gridCol w="111252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Layer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Protocol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Implementation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Level System Feed Bridge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DDP to MQTT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Meteor and Node-RED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Analytics Job submission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REST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Spark and Node-RED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Analytics Link to Storage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SQL syntax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Spark SQL driver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Coordination between Spark and NodeRED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MQTT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Node-RED 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Twitter Counter Services per box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REST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Node-RED 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CEP and Node-RED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MQTT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Node-RED 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Notification to User Level App (Reactive Box)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AMQP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Node-RED node with underlying script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61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</a:t>
            </a:r>
            <a:r>
              <a:rPr lang="el-GR" dirty="0" smtClean="0"/>
              <a:t>λοποιήσεις</a:t>
            </a:r>
            <a:r>
              <a:rPr lang="en-US" dirty="0" smtClean="0"/>
              <a:t> </a:t>
            </a:r>
            <a:r>
              <a:rPr lang="el-GR" dirty="0" smtClean="0"/>
              <a:t>ροών εργασίας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l-GR" dirty="0" smtClean="0"/>
              <a:t>Για να χρησιμοποιήσουμε με αυτή τη λογική μια ροή εργασίας που περιλαμβάνει</a:t>
            </a:r>
          </a:p>
          <a:p>
            <a:pPr lvl="1"/>
            <a:r>
              <a:rPr lang="el-GR" dirty="0" smtClean="0"/>
              <a:t>Πόρους</a:t>
            </a:r>
          </a:p>
          <a:p>
            <a:pPr lvl="1"/>
            <a:r>
              <a:rPr lang="el-GR" dirty="0" smtClean="0"/>
              <a:t>Πλαίσια</a:t>
            </a:r>
            <a:endParaRPr lang="en-US" dirty="0" smtClean="0"/>
          </a:p>
          <a:p>
            <a:pPr lvl="1"/>
            <a:r>
              <a:rPr lang="el-GR" dirty="0" smtClean="0"/>
              <a:t>Δεδομένα</a:t>
            </a:r>
          </a:p>
          <a:p>
            <a:pPr lvl="1"/>
            <a:r>
              <a:rPr lang="el-GR" dirty="0" smtClean="0"/>
              <a:t>Κλπ</a:t>
            </a:r>
          </a:p>
          <a:p>
            <a:pPr lvl="1"/>
            <a:endParaRPr lang="el-GR" dirty="0"/>
          </a:p>
          <a:p>
            <a:r>
              <a:rPr lang="el-GR" dirty="0" smtClean="0"/>
              <a:t>Χρειάζεται μια λογική διασύνδεσης, υλοποίησης και έκφρασης της ακολουθίας πράξεων</a:t>
            </a:r>
          </a:p>
          <a:p>
            <a:pPr lvl="1"/>
            <a:r>
              <a:rPr lang="el-GR" dirty="0" smtClean="0"/>
              <a:t>Ασύγχρονης λογικής (</a:t>
            </a:r>
            <a:r>
              <a:rPr lang="en-US" dirty="0" smtClean="0"/>
              <a:t>node.js</a:t>
            </a:r>
            <a:r>
              <a:rPr lang="el-GR" dirty="0" smtClean="0"/>
              <a:t>)</a:t>
            </a:r>
          </a:p>
          <a:p>
            <a:endParaRPr lang="el-GR" dirty="0"/>
          </a:p>
          <a:p>
            <a:r>
              <a:rPr lang="el-GR" dirty="0" smtClean="0"/>
              <a:t>Χρειάζεται μια λογική ύπαρξης και άλλων πελατών για επί μέρους συστήματα που μπορεί να μην είναι σε </a:t>
            </a:r>
            <a:r>
              <a:rPr lang="en-US" dirty="0" smtClean="0"/>
              <a:t>REST</a:t>
            </a:r>
            <a:endParaRPr lang="el-GR" dirty="0" smtClean="0"/>
          </a:p>
          <a:p>
            <a:pPr lvl="1"/>
            <a:r>
              <a:rPr lang="el-GR" dirty="0" smtClean="0"/>
              <a:t>Ειδικά για τα δεδομένα</a:t>
            </a:r>
          </a:p>
          <a:p>
            <a:pPr lvl="1"/>
            <a:r>
              <a:rPr lang="el-GR" dirty="0" smtClean="0"/>
              <a:t>Αποθετήριο </a:t>
            </a:r>
            <a:r>
              <a:rPr lang="en-US" dirty="0" smtClean="0"/>
              <a:t>node.js</a:t>
            </a:r>
          </a:p>
          <a:p>
            <a:endParaRPr lang="en-US" dirty="0"/>
          </a:p>
          <a:p>
            <a:r>
              <a:rPr lang="el-GR" b="1" dirty="0" smtClean="0"/>
              <a:t>Είναι καλό να υπάρχει μια διεπαφή φιλική προς το χρήστη ώστε η σχεδίαση της ροής να είναι γραφική και παραμετροποιήσιμη</a:t>
            </a:r>
          </a:p>
          <a:p>
            <a:pPr lvl="1"/>
            <a:r>
              <a:rPr lang="en-US" b="1" dirty="0" smtClean="0"/>
              <a:t>Node-RED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607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 and Drop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401514"/>
            <a:ext cx="8305800" cy="39508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09700" y="2993408"/>
            <a:ext cx="1676400" cy="95250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24500" y="2715904"/>
            <a:ext cx="2209800" cy="274320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10300" y="2182504"/>
            <a:ext cx="1257300" cy="53340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81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111" y="304800"/>
            <a:ext cx="8229600" cy="1143000"/>
          </a:xfrm>
        </p:spPr>
        <p:txBody>
          <a:bodyPr/>
          <a:lstStyle/>
          <a:p>
            <a:r>
              <a:rPr lang="el-GR" dirty="0" smtClean="0"/>
              <a:t>Εκτέλεση ροής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r>
              <a:rPr lang="el-GR" sz="2000" dirty="0" smtClean="0"/>
              <a:t>Όταν έρθει κάποιο </a:t>
            </a:r>
            <a:r>
              <a:rPr lang="en-US" sz="2000" dirty="0" err="1" smtClean="0"/>
              <a:t>msg</a:t>
            </a:r>
            <a:r>
              <a:rPr lang="en-US" sz="2000" dirty="0" smtClean="0"/>
              <a:t> </a:t>
            </a:r>
            <a:r>
              <a:rPr lang="el-GR" sz="2000" dirty="0" smtClean="0"/>
              <a:t>σαν είσοδος από κάποιο </a:t>
            </a:r>
            <a:r>
              <a:rPr lang="en-US" sz="2000" dirty="0" smtClean="0"/>
              <a:t>connection/endpoint</a:t>
            </a:r>
          </a:p>
          <a:p>
            <a:r>
              <a:rPr lang="el-GR" sz="2000" dirty="0" smtClean="0"/>
              <a:t>Αν δεν έχετε τέτοιο στη ροή μπορείτε να κάνετε </a:t>
            </a:r>
            <a:r>
              <a:rPr lang="en-US" sz="2000" dirty="0" smtClean="0"/>
              <a:t>trigger </a:t>
            </a:r>
            <a:r>
              <a:rPr lang="el-GR" sz="2000" dirty="0" smtClean="0"/>
              <a:t>μέσω </a:t>
            </a:r>
            <a:r>
              <a:rPr lang="en-US" sz="2000" dirty="0" smtClean="0"/>
              <a:t>inject node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l-GR" sz="2000" dirty="0" smtClean="0"/>
              <a:t>Αποτέλεσμα στο </a:t>
            </a:r>
            <a:r>
              <a:rPr lang="en-US" sz="2000" dirty="0" smtClean="0"/>
              <a:t>debug tab</a:t>
            </a:r>
          </a:p>
          <a:p>
            <a:pPr lvl="1"/>
            <a:endParaRPr lang="en-US" sz="2000" dirty="0" smtClean="0"/>
          </a:p>
          <a:p>
            <a:r>
              <a:rPr lang="en-US" sz="2200" dirty="0" smtClean="0"/>
              <a:t>M</a:t>
            </a:r>
            <a:r>
              <a:rPr lang="el-GR" sz="2200" dirty="0" smtClean="0"/>
              <a:t>ε </a:t>
            </a:r>
            <a:r>
              <a:rPr lang="en-US" sz="2200" dirty="0" smtClean="0"/>
              <a:t>mouse over </a:t>
            </a:r>
            <a:r>
              <a:rPr lang="el-GR" sz="2200" dirty="0" smtClean="0"/>
              <a:t>στο εκτυπωμένο βλέπετε από ποιον κόμβο εκτυπώθηκε</a:t>
            </a:r>
            <a:endParaRPr lang="en-US" sz="2200" dirty="0" smtClean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01"/>
            <a:ext cx="8167120" cy="2590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3594209"/>
            <a:ext cx="454572" cy="47625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77000" y="2895600"/>
            <a:ext cx="2286000" cy="129540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14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Κόμβος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Ο κόμβος </a:t>
            </a:r>
            <a:r>
              <a:rPr lang="en-US" dirty="0" smtClean="0"/>
              <a:t>function </a:t>
            </a:r>
            <a:r>
              <a:rPr lang="el-GR" dirty="0" smtClean="0"/>
              <a:t>είναι πολύ χρήσιμος, μπορείτε να βάλετε ένα δικό σας κομμάτι κώδικα που να πραγματοποιεί οποιαδήποτε λειτουργία στο εισερχόμενο μήνυμα</a:t>
            </a:r>
          </a:p>
          <a:p>
            <a:pPr lvl="1"/>
            <a:r>
              <a:rPr lang="el-GR" dirty="0" smtClean="0"/>
              <a:t>Ή και γενικότερη</a:t>
            </a:r>
          </a:p>
          <a:p>
            <a:pPr lvl="2"/>
            <a:r>
              <a:rPr lang="el-GR" dirty="0" smtClean="0"/>
              <a:t>Εγγραφή σε μια υπηρεσία που να λαμβάνει ασύγχρονα μηνύματα</a:t>
            </a:r>
          </a:p>
          <a:p>
            <a:pPr lvl="3"/>
            <a:r>
              <a:rPr lang="el-GR" dirty="0" smtClean="0"/>
              <a:t>Π.χ. Εγγραφή σε κοινωνικά δίκτυα</a:t>
            </a:r>
          </a:p>
          <a:p>
            <a:pPr lvl="1"/>
            <a:endParaRPr lang="el-GR" dirty="0"/>
          </a:p>
          <a:p>
            <a:r>
              <a:rPr lang="el-GR" dirty="0" smtClean="0"/>
              <a:t>Στην προηγούμενη ροή δεν είχαμε βάλει τίποτα οπότε απλά μεταφέρει το μήνυμα χωρίς αλλαγές στην έξοδο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5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Αποθήκευση</a:t>
            </a:r>
            <a:r>
              <a:rPr lang="en-US" dirty="0"/>
              <a:t>/</a:t>
            </a:r>
            <a:r>
              <a:rPr lang="el-GR" dirty="0"/>
              <a:t>αντιγραφή ροής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10" y="2438400"/>
            <a:ext cx="9220019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76800" y="3200400"/>
            <a:ext cx="4456386" cy="60960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59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8690</TotalTime>
  <Words>723</Words>
  <Application>Microsoft Office PowerPoint</Application>
  <PresentationFormat>On-screen Show (4:3)</PresentationFormat>
  <Paragraphs>157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IoT Challenge 2018-  Node-RED Intro</vt:lpstr>
      <vt:lpstr>Πηγές δεδομένων</vt:lpstr>
      <vt:lpstr>Ροές εργασίας</vt:lpstr>
      <vt:lpstr>Βασικά προβλήματα</vt:lpstr>
      <vt:lpstr>Yλοποιήσεις ροών εργασίας</vt:lpstr>
      <vt:lpstr>Drag and Drop</vt:lpstr>
      <vt:lpstr>Εκτέλεση ροής</vt:lpstr>
      <vt:lpstr>Κόμβος function</vt:lpstr>
      <vt:lpstr>Αποθήκευση/αντιγραφή ροής</vt:lpstr>
      <vt:lpstr>Αποθετήριο ροών</vt:lpstr>
      <vt:lpstr>Προσοχή!</vt:lpstr>
      <vt:lpstr>Εισαγωγή κόμβου που είναι Node-RED packaged</vt:lpstr>
      <vt:lpstr>Εισαγωγή κόμβου που δεν είναι Node-RED packaged</vt:lpstr>
      <vt:lpstr>Kmeans node παράδειγμα</vt:lpstr>
      <vt:lpstr>PowerPoint Presentation</vt:lpstr>
      <vt:lpstr>Οπτικοποίηση μέσω Worldmap node-red node extension</vt:lpstr>
      <vt:lpstr>Dashboard node-red node extension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Challenge 2018</dc:title>
  <dc:creator>geo</dc:creator>
  <cp:lastModifiedBy>geo</cp:lastModifiedBy>
  <cp:revision>183</cp:revision>
  <dcterms:created xsi:type="dcterms:W3CDTF">2006-08-16T00:00:00Z</dcterms:created>
  <dcterms:modified xsi:type="dcterms:W3CDTF">2018-03-16T11:11:25Z</dcterms:modified>
</cp:coreProperties>
</file>