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0" r:id="rId3"/>
    <p:sldId id="257" r:id="rId4"/>
    <p:sldId id="258" r:id="rId5"/>
    <p:sldId id="263" r:id="rId6"/>
    <p:sldId id="264" r:id="rId7"/>
    <p:sldId id="259" r:id="rId8"/>
    <p:sldId id="261" r:id="rId9"/>
    <p:sldId id="265" r:id="rId10"/>
    <p:sldId id="262" r:id="rId11"/>
    <p:sldId id="266" r:id="rId12"/>
    <p:sldId id="331" r:id="rId13"/>
    <p:sldId id="332" r:id="rId14"/>
    <p:sldId id="33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07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837C66-3481-4DB5-A34E-6E0FC9081052}" type="datetimeFigureOut">
              <a:rPr lang="en-US" smtClean="0"/>
              <a:t>3/16/2018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D22A58-4300-4B50-BE38-9F5D79831FAC}" type="slidenum">
              <a:rPr lang="en-US" smtClean="0"/>
              <a:t>‹#›</a:t>
            </a:fld>
            <a:endParaRPr lang="en-US"/>
          </a:p>
        </p:txBody>
      </p:sp>
    </p:spTree>
    <p:extLst>
      <p:ext uri="{BB962C8B-B14F-4D97-AF65-F5344CB8AC3E}">
        <p14:creationId xmlns:p14="http://schemas.microsoft.com/office/powerpoint/2010/main" val="3406580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3/16/2018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3/16/2018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join.slack.com/t/affectus/shared_invite/enQtMzE3OTI3MTU2MzA2LWQzODJlNTA1YTkyNDQ3YzMyN2JjNTk5MDE5MGJkNTdjNTJkZTU2MzNhZWMxOGIyMjE4MjI5OTRhOTBmOTdmZTM" TargetMode="External"/><Relationship Id="rId2" Type="http://schemas.openxmlformats.org/officeDocument/2006/relationships/hyperlink" Target="https://github.com/affectus-hua/tool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google.com/forms/d/e/1FAIpQLSdFEN1YMHCfbQTx_DPSYn0cL2qTBYpW6sA5LS4Qzu6Uezg0pA/viewfor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hyperlink" Target="http://evrythng.com/" TargetMode="External"/><Relationship Id="rId1" Type="http://schemas.openxmlformats.org/officeDocument/2006/relationships/slideLayout" Target="../slideLayouts/slideLayout2.xml"/><Relationship Id="rId4" Type="http://schemas.openxmlformats.org/officeDocument/2006/relationships/image" Target="../media/image3.tif"/></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t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IoT</a:t>
            </a:r>
            <a:r>
              <a:rPr lang="en-US" dirty="0" smtClean="0"/>
              <a:t> Challenge 2018- </a:t>
            </a:r>
            <a:r>
              <a:rPr lang="en-US" dirty="0" err="1" smtClean="0"/>
              <a:t>AffectUs</a:t>
            </a:r>
            <a:r>
              <a:rPr lang="en-US" dirty="0" smtClean="0"/>
              <a:t> Intro</a:t>
            </a:r>
            <a:endParaRPr lang="en-US" dirty="0"/>
          </a:p>
        </p:txBody>
      </p:sp>
      <p:sp>
        <p:nvSpPr>
          <p:cNvPr id="3" name="Subtitle 2"/>
          <p:cNvSpPr>
            <a:spLocks noGrp="1"/>
          </p:cNvSpPr>
          <p:nvPr>
            <p:ph type="subTitle" idx="1"/>
          </p:nvPr>
        </p:nvSpPr>
        <p:spPr/>
        <p:txBody>
          <a:bodyPr/>
          <a:lstStyle/>
          <a:p>
            <a:r>
              <a:rPr lang="en-US" dirty="0" smtClean="0"/>
              <a:t>16-17 March</a:t>
            </a:r>
            <a:r>
              <a:rPr lang="el-GR" dirty="0" smtClean="0"/>
              <a:t> 2018</a:t>
            </a:r>
            <a:r>
              <a:rPr lang="en-US" dirty="0" smtClean="0"/>
              <a:t>,</a:t>
            </a:r>
          </a:p>
          <a:p>
            <a:r>
              <a:rPr lang="en-US" dirty="0" smtClean="0"/>
              <a:t>Department of Informatics and Telematics,</a:t>
            </a:r>
          </a:p>
          <a:p>
            <a:r>
              <a:rPr lang="en-US" dirty="0" err="1" smtClean="0"/>
              <a:t>Harokopion</a:t>
            </a:r>
            <a:r>
              <a:rPr lang="en-US" dirty="0" smtClean="0"/>
              <a:t> University of Athens</a:t>
            </a:r>
            <a:endParaRPr lang="en-US" dirty="0"/>
          </a:p>
        </p:txBody>
      </p:sp>
    </p:spTree>
    <p:extLst>
      <p:ext uri="{BB962C8B-B14F-4D97-AF65-F5344CB8AC3E}">
        <p14:creationId xmlns:p14="http://schemas.microsoft.com/office/powerpoint/2010/main" val="1859522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B</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a:t>Scenario B refers to the rationale of building a supply chain from Things and </a:t>
            </a:r>
            <a:r>
              <a:rPr lang="en-US" dirty="0" smtClean="0"/>
              <a:t>modelling the chain through </a:t>
            </a:r>
            <a:r>
              <a:rPr lang="en-US" dirty="0" err="1"/>
              <a:t>AffectUs</a:t>
            </a:r>
            <a:r>
              <a:rPr lang="en-US" dirty="0"/>
              <a:t> case. </a:t>
            </a:r>
            <a:endParaRPr lang="en-US" dirty="0" smtClean="0"/>
          </a:p>
          <a:p>
            <a:pPr lvl="0"/>
            <a:endParaRPr lang="en-US" dirty="0"/>
          </a:p>
          <a:p>
            <a:pPr lvl="0"/>
            <a:r>
              <a:rPr lang="en-US" dirty="0" smtClean="0"/>
              <a:t>For </a:t>
            </a:r>
            <a:r>
              <a:rPr lang="en-US" dirty="0"/>
              <a:t>this scenario, the EVRYTHNG platform (http://evrythng.com/) may be used in order to create and manage things, while the modelling of the chain may be performed through the </a:t>
            </a:r>
            <a:r>
              <a:rPr lang="en-US" dirty="0" err="1"/>
              <a:t>AffectUs</a:t>
            </a:r>
            <a:r>
              <a:rPr lang="en-US" dirty="0"/>
              <a:t> respective </a:t>
            </a:r>
            <a:r>
              <a:rPr lang="en-US" dirty="0" smtClean="0"/>
              <a:t>App Dev </a:t>
            </a:r>
            <a:r>
              <a:rPr lang="en-US" dirty="0"/>
              <a:t>UI</a:t>
            </a:r>
            <a:r>
              <a:rPr lang="en-US" dirty="0" smtClean="0"/>
              <a:t>.</a:t>
            </a:r>
          </a:p>
          <a:p>
            <a:pPr lvl="0"/>
            <a:endParaRPr lang="en-US" dirty="0"/>
          </a:p>
          <a:p>
            <a:pPr lvl="0"/>
            <a:r>
              <a:rPr lang="en-US" dirty="0" smtClean="0"/>
              <a:t> </a:t>
            </a:r>
            <a:r>
              <a:rPr lang="en-US" dirty="0"/>
              <a:t>Given that there are no actual things involved, simulation of scanned  data (QR code labels) from the things, feeding into EVRYTHNG and then to </a:t>
            </a:r>
            <a:r>
              <a:rPr lang="en-US" dirty="0" err="1"/>
              <a:t>AffectUs</a:t>
            </a:r>
            <a:r>
              <a:rPr lang="en-US" dirty="0"/>
              <a:t> would be needed. </a:t>
            </a:r>
            <a:endParaRPr lang="en-US" dirty="0" smtClean="0"/>
          </a:p>
          <a:p>
            <a:pPr lvl="0"/>
            <a:endParaRPr lang="en-US" dirty="0"/>
          </a:p>
          <a:p>
            <a:pPr lvl="0"/>
            <a:r>
              <a:rPr lang="en-US" dirty="0" smtClean="0"/>
              <a:t>The </a:t>
            </a:r>
            <a:r>
              <a:rPr lang="en-US" dirty="0"/>
              <a:t>purpose of this scenario is to create an inventory of </a:t>
            </a:r>
            <a:r>
              <a:rPr lang="en-US" dirty="0" smtClean="0"/>
              <a:t>things in EVRYTHNG, </a:t>
            </a:r>
            <a:r>
              <a:rPr lang="en-US" dirty="0"/>
              <a:t>and the respective model of the supply chain through the </a:t>
            </a:r>
            <a:r>
              <a:rPr lang="en-US" dirty="0" err="1"/>
              <a:t>AffectUs</a:t>
            </a:r>
            <a:r>
              <a:rPr lang="en-US" dirty="0"/>
              <a:t> platform.</a:t>
            </a:r>
          </a:p>
          <a:p>
            <a:endParaRPr lang="en-US" dirty="0"/>
          </a:p>
        </p:txBody>
      </p:sp>
    </p:spTree>
    <p:extLst>
      <p:ext uri="{BB962C8B-B14F-4D97-AF65-F5344CB8AC3E}">
        <p14:creationId xmlns:p14="http://schemas.microsoft.com/office/powerpoint/2010/main" val="486853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a:t>
            </a:r>
            <a:r>
              <a:rPr lang="en-US" dirty="0" err="1" smtClean="0"/>
              <a:t>practicals</a:t>
            </a:r>
            <a:endParaRPr lang="en-US" dirty="0"/>
          </a:p>
        </p:txBody>
      </p:sp>
      <p:sp>
        <p:nvSpPr>
          <p:cNvPr id="3" name="Content Placeholder 2"/>
          <p:cNvSpPr>
            <a:spLocks noGrp="1"/>
          </p:cNvSpPr>
          <p:nvPr>
            <p:ph idx="1"/>
          </p:nvPr>
        </p:nvSpPr>
        <p:spPr/>
        <p:txBody>
          <a:bodyPr>
            <a:normAutofit fontScale="92500"/>
          </a:bodyPr>
          <a:lstStyle/>
          <a:p>
            <a:r>
              <a:rPr lang="en-US" dirty="0"/>
              <a:t>Create an account and Things scenario on EVRYTHNG </a:t>
            </a:r>
          </a:p>
          <a:p>
            <a:endParaRPr lang="en-US" dirty="0" smtClean="0"/>
          </a:p>
          <a:p>
            <a:r>
              <a:rPr lang="en-US" dirty="0" smtClean="0"/>
              <a:t>Use </a:t>
            </a:r>
            <a:r>
              <a:rPr lang="en-US" dirty="0"/>
              <a:t>the </a:t>
            </a:r>
            <a:r>
              <a:rPr lang="en-US" dirty="0" err="1"/>
              <a:t>AffectUs</a:t>
            </a:r>
            <a:r>
              <a:rPr lang="en-US" dirty="0"/>
              <a:t> UI to enable OATH access to the created products and use the Product Owner and Create model UIs </a:t>
            </a:r>
          </a:p>
          <a:p>
            <a:endParaRPr lang="en-US" dirty="0" smtClean="0"/>
          </a:p>
          <a:p>
            <a:r>
              <a:rPr lang="en-US" dirty="0" smtClean="0"/>
              <a:t>Achieve </a:t>
            </a:r>
            <a:r>
              <a:rPr lang="en-US" dirty="0"/>
              <a:t>the data flow from EVRYTHNG to </a:t>
            </a:r>
            <a:r>
              <a:rPr lang="en-US" dirty="0" err="1"/>
              <a:t>AffectUs</a:t>
            </a:r>
            <a:r>
              <a:rPr lang="en-US" dirty="0"/>
              <a:t> backend and notification </a:t>
            </a:r>
            <a:r>
              <a:rPr lang="en-US" dirty="0" smtClean="0"/>
              <a:t>mechanisms</a:t>
            </a:r>
          </a:p>
          <a:p>
            <a:endParaRPr lang="en-US" dirty="0"/>
          </a:p>
          <a:p>
            <a:r>
              <a:rPr lang="en-US" dirty="0" smtClean="0"/>
              <a:t>Describe the chain, create dummy data and try out the modelling phase</a:t>
            </a:r>
            <a:endParaRPr lang="en-US" dirty="0"/>
          </a:p>
          <a:p>
            <a:endParaRPr lang="en-US" dirty="0"/>
          </a:p>
        </p:txBody>
      </p:sp>
    </p:spTree>
    <p:extLst>
      <p:ext uri="{BB962C8B-B14F-4D97-AF65-F5344CB8AC3E}">
        <p14:creationId xmlns:p14="http://schemas.microsoft.com/office/powerpoint/2010/main" val="25488302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Code and documentation available for the hackathon</a:t>
            </a:r>
          </a:p>
          <a:p>
            <a:pPr lvl="1"/>
            <a:r>
              <a:rPr lang="en-US" dirty="0" err="1" smtClean="0"/>
              <a:t>Github</a:t>
            </a:r>
            <a:r>
              <a:rPr lang="en-US" dirty="0"/>
              <a:t>: </a:t>
            </a:r>
            <a:r>
              <a:rPr lang="en-US" dirty="0">
                <a:hlinkClick r:id="rId2"/>
              </a:rPr>
              <a:t>https://</a:t>
            </a:r>
            <a:r>
              <a:rPr lang="en-US" dirty="0" smtClean="0">
                <a:hlinkClick r:id="rId2"/>
              </a:rPr>
              <a:t>github.com/affectus-hua/tools</a:t>
            </a:r>
            <a:endParaRPr lang="en-US" dirty="0" smtClean="0"/>
          </a:p>
          <a:p>
            <a:endParaRPr lang="en-US" dirty="0" smtClean="0"/>
          </a:p>
          <a:p>
            <a:endParaRPr lang="en-US" dirty="0"/>
          </a:p>
          <a:p>
            <a:r>
              <a:rPr lang="en-US" dirty="0" smtClean="0"/>
              <a:t>Slack channels: affectus.slack.com</a:t>
            </a:r>
          </a:p>
          <a:p>
            <a:pPr lvl="1"/>
            <a:r>
              <a:rPr lang="en-US" dirty="0" smtClean="0"/>
              <a:t>Channels per topic</a:t>
            </a:r>
          </a:p>
          <a:p>
            <a:pPr lvl="2"/>
            <a:r>
              <a:rPr lang="en-US" dirty="0"/>
              <a:t>One general channel</a:t>
            </a:r>
          </a:p>
          <a:p>
            <a:pPr lvl="2"/>
            <a:r>
              <a:rPr lang="en-US" dirty="0"/>
              <a:t>One system oriented channel (for VM and Docker oriented questions)</a:t>
            </a:r>
          </a:p>
          <a:p>
            <a:pPr lvl="2"/>
            <a:r>
              <a:rPr lang="en-US" dirty="0"/>
              <a:t>One machine learning oriented channel</a:t>
            </a:r>
          </a:p>
          <a:p>
            <a:pPr lvl="2"/>
            <a:r>
              <a:rPr lang="en-US" dirty="0"/>
              <a:t>One semantics oriented channel</a:t>
            </a:r>
          </a:p>
          <a:p>
            <a:pPr lvl="2"/>
            <a:r>
              <a:rPr lang="en-US" dirty="0"/>
              <a:t>One Node-RED and UI oriented channel</a:t>
            </a:r>
          </a:p>
          <a:p>
            <a:pPr lvl="1"/>
            <a:r>
              <a:rPr lang="en-US" dirty="0" smtClean="0"/>
              <a:t>Invite link</a:t>
            </a:r>
          </a:p>
          <a:p>
            <a:pPr lvl="2"/>
            <a:r>
              <a:rPr lang="en-US" dirty="0">
                <a:hlinkClick r:id="rId3"/>
              </a:rPr>
              <a:t>https://</a:t>
            </a:r>
            <a:r>
              <a:rPr lang="en-US" dirty="0" smtClean="0">
                <a:hlinkClick r:id="rId3"/>
              </a:rPr>
              <a:t>join.slack.com/t/affectus/shared_invite/enQtMzE3OTI3MTU2MzA2LWQzODJlNTA1YTkyNDQ3YzMyN2JjNTk5MDE5MGJkNTdjNTJkZTU2MzNhZWMxOGIyMjE4MjI5OTRhOTBmOTdmZTM</a:t>
            </a:r>
            <a:endParaRPr lang="en-US" dirty="0" smtClean="0"/>
          </a:p>
          <a:p>
            <a:pPr lvl="1"/>
            <a:r>
              <a:rPr lang="en-US" dirty="0" smtClean="0"/>
              <a:t>Automatic inclusion in all available channels</a:t>
            </a:r>
          </a:p>
          <a:p>
            <a:endParaRPr lang="en-US" dirty="0" smtClean="0"/>
          </a:p>
          <a:p>
            <a:endParaRPr lang="en-US" dirty="0"/>
          </a:p>
          <a:p>
            <a:r>
              <a:rPr lang="en-US" dirty="0" smtClean="0"/>
              <a:t>Email</a:t>
            </a:r>
            <a:r>
              <a:rPr lang="en-US" dirty="0"/>
              <a:t>: </a:t>
            </a:r>
            <a:r>
              <a:rPr lang="en-US" dirty="0" err="1" smtClean="0"/>
              <a:t>affectus</a:t>
            </a:r>
            <a:r>
              <a:rPr lang="en-US" dirty="0" smtClean="0"/>
              <a:t>(a)hua.gr</a:t>
            </a:r>
          </a:p>
          <a:p>
            <a:r>
              <a:rPr lang="en-US" dirty="0" smtClean="0"/>
              <a:t>Or </a:t>
            </a:r>
            <a:r>
              <a:rPr lang="en-US" dirty="0" err="1" smtClean="0"/>
              <a:t>gkousiou</a:t>
            </a:r>
            <a:r>
              <a:rPr lang="en-US" dirty="0" smtClean="0"/>
              <a:t>(a)hua.gr</a:t>
            </a:r>
            <a:endParaRPr lang="en-US" dirty="0"/>
          </a:p>
        </p:txBody>
      </p:sp>
    </p:spTree>
    <p:extLst>
      <p:ext uri="{BB962C8B-B14F-4D97-AF65-F5344CB8AC3E}">
        <p14:creationId xmlns:p14="http://schemas.microsoft.com/office/powerpoint/2010/main" val="30852723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of final prototypes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You can send your prototype files along with a small number of slides detailing what you did and how one can execute the produced software</a:t>
            </a:r>
          </a:p>
          <a:p>
            <a:pPr lvl="1"/>
            <a:r>
              <a:rPr lang="en-US" dirty="0" err="1"/>
              <a:t>affectus_hackathon</a:t>
            </a:r>
            <a:r>
              <a:rPr lang="en-US" dirty="0"/>
              <a:t>(a)hua.gr</a:t>
            </a:r>
          </a:p>
          <a:p>
            <a:pPr lvl="1"/>
            <a:endParaRPr lang="en-US" dirty="0" smtClean="0"/>
          </a:p>
          <a:p>
            <a:r>
              <a:rPr lang="en-US" dirty="0" smtClean="0"/>
              <a:t>Be sure to include your names and emails in the communication so we can get back to you</a:t>
            </a:r>
            <a:r>
              <a:rPr lang="en-US" dirty="0" smtClean="0"/>
              <a:t>!</a:t>
            </a:r>
          </a:p>
          <a:p>
            <a:endParaRPr lang="en-US" dirty="0"/>
          </a:p>
          <a:p>
            <a:r>
              <a:rPr lang="en-US" dirty="0" smtClean="0"/>
              <a:t>Add your name, team members and email so that we can contact you!</a:t>
            </a:r>
          </a:p>
          <a:p>
            <a:pPr lvl="1"/>
            <a:r>
              <a:rPr lang="en-US" dirty="0">
                <a:hlinkClick r:id="rId2"/>
              </a:rPr>
              <a:t>https://</a:t>
            </a:r>
            <a:r>
              <a:rPr lang="en-US" dirty="0" smtClean="0">
                <a:hlinkClick r:id="rId2"/>
              </a:rPr>
              <a:t>docs.google.com/forms/d/e/1FAIpQLSdFEN1YMHCfbQTx_DPSYn0cL2qTBYpW6sA5LS4Qzu6Uezg0pA/viewform</a:t>
            </a:r>
            <a:endParaRPr lang="en-US" dirty="0" smtClean="0"/>
          </a:p>
          <a:p>
            <a:pPr lvl="1"/>
            <a:endParaRPr lang="en-US" dirty="0" smtClean="0"/>
          </a:p>
          <a:p>
            <a:pPr lvl="1"/>
            <a:endParaRPr lang="en-US" dirty="0" smtClean="0"/>
          </a:p>
          <a:p>
            <a:endParaRPr lang="en-US" dirty="0"/>
          </a:p>
          <a:p>
            <a:endParaRPr lang="en-US" dirty="0"/>
          </a:p>
        </p:txBody>
      </p:sp>
    </p:spTree>
    <p:extLst>
      <p:ext uri="{BB962C8B-B14F-4D97-AF65-F5344CB8AC3E}">
        <p14:creationId xmlns:p14="http://schemas.microsoft.com/office/powerpoint/2010/main" val="9353324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Rating criteria</a:t>
            </a:r>
            <a:endParaRPr lang="en-US" dirty="0"/>
          </a:p>
        </p:txBody>
      </p:sp>
      <p:sp>
        <p:nvSpPr>
          <p:cNvPr id="3" name="Content Placeholder 2"/>
          <p:cNvSpPr>
            <a:spLocks noGrp="1"/>
          </p:cNvSpPr>
          <p:nvPr>
            <p:ph idx="1"/>
          </p:nvPr>
        </p:nvSpPr>
        <p:spPr/>
        <p:txBody>
          <a:bodyPr>
            <a:normAutofit lnSpcReduction="10000"/>
          </a:bodyPr>
          <a:lstStyle/>
          <a:p>
            <a:r>
              <a:rPr lang="en-US" dirty="0" smtClean="0"/>
              <a:t>Logic and usefulness of implemented scenario, combinatorial logic of data sources and identified events</a:t>
            </a:r>
          </a:p>
          <a:p>
            <a:endParaRPr lang="en-US" dirty="0"/>
          </a:p>
          <a:p>
            <a:r>
              <a:rPr lang="en-US" dirty="0" smtClean="0"/>
              <a:t>Ability to be reused in different contexts</a:t>
            </a:r>
          </a:p>
          <a:p>
            <a:endParaRPr lang="en-US" dirty="0"/>
          </a:p>
          <a:p>
            <a:r>
              <a:rPr lang="en-US" dirty="0" smtClean="0"/>
              <a:t>Completeness and visualization aspects</a:t>
            </a:r>
          </a:p>
          <a:p>
            <a:endParaRPr lang="en-US" dirty="0"/>
          </a:p>
          <a:p>
            <a:r>
              <a:rPr lang="en-US" dirty="0" smtClean="0"/>
              <a:t>Included feedback on used flows/material from </a:t>
            </a:r>
            <a:r>
              <a:rPr lang="en-US" dirty="0" err="1" smtClean="0"/>
              <a:t>affectUs</a:t>
            </a:r>
            <a:r>
              <a:rPr lang="en-US" dirty="0" smtClean="0"/>
              <a:t> including benefits and drawbacks </a:t>
            </a:r>
            <a:r>
              <a:rPr lang="en-US" dirty="0" err="1" smtClean="0"/>
              <a:t>etc</a:t>
            </a:r>
            <a:endParaRPr lang="en-US" dirty="0"/>
          </a:p>
        </p:txBody>
      </p:sp>
    </p:spTree>
    <p:extLst>
      <p:ext uri="{BB962C8B-B14F-4D97-AF65-F5344CB8AC3E}">
        <p14:creationId xmlns:p14="http://schemas.microsoft.com/office/powerpoint/2010/main" val="42864336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TagItSmart</a:t>
            </a:r>
            <a:r>
              <a:rPr lang="en-US" dirty="0" smtClean="0"/>
              <a:t> (TIS)</a:t>
            </a:r>
            <a:endParaRPr lang="en-US" dirty="0"/>
          </a:p>
        </p:txBody>
      </p:sp>
      <p:sp>
        <p:nvSpPr>
          <p:cNvPr id="3" name="Content Placeholder 2"/>
          <p:cNvSpPr>
            <a:spLocks noGrp="1"/>
          </p:cNvSpPr>
          <p:nvPr>
            <p:ph idx="1"/>
          </p:nvPr>
        </p:nvSpPr>
        <p:spPr>
          <a:xfrm>
            <a:off x="457200" y="1935480"/>
            <a:ext cx="3657600" cy="4389120"/>
          </a:xfrm>
        </p:spPr>
        <p:txBody>
          <a:bodyPr>
            <a:normAutofit fontScale="77500" lnSpcReduction="20000"/>
          </a:bodyPr>
          <a:lstStyle/>
          <a:p>
            <a:r>
              <a:rPr lang="en-US" dirty="0" smtClean="0"/>
              <a:t>H2020 </a:t>
            </a:r>
            <a:r>
              <a:rPr lang="en-US" dirty="0" err="1" smtClean="0"/>
              <a:t>IoT</a:t>
            </a:r>
            <a:r>
              <a:rPr lang="en-US" dirty="0" smtClean="0"/>
              <a:t> project aiming at utilizing smart QR sensors in the </a:t>
            </a:r>
            <a:r>
              <a:rPr lang="en-US" dirty="0" err="1" smtClean="0"/>
              <a:t>IoT</a:t>
            </a:r>
            <a:r>
              <a:rPr lang="en-US" dirty="0" smtClean="0"/>
              <a:t> Thing lifecycle</a:t>
            </a:r>
          </a:p>
          <a:p>
            <a:endParaRPr lang="en-US" dirty="0"/>
          </a:p>
          <a:p>
            <a:r>
              <a:rPr lang="en-US" dirty="0" smtClean="0"/>
              <a:t>Embedded sensing into the sensors using smart ink</a:t>
            </a:r>
          </a:p>
          <a:p>
            <a:pPr lvl="1"/>
            <a:r>
              <a:rPr lang="en-US" dirty="0" smtClean="0"/>
              <a:t>Detects parameters such as temperature, </a:t>
            </a:r>
            <a:r>
              <a:rPr lang="en-US" dirty="0" err="1" smtClean="0"/>
              <a:t>luminocity</a:t>
            </a:r>
            <a:r>
              <a:rPr lang="en-US" dirty="0" smtClean="0"/>
              <a:t>, humidity etc.</a:t>
            </a:r>
          </a:p>
          <a:p>
            <a:pPr lvl="1"/>
            <a:endParaRPr lang="en-US" dirty="0"/>
          </a:p>
          <a:p>
            <a:r>
              <a:rPr lang="en-US" dirty="0" smtClean="0"/>
              <a:t>Set of services to enable management of Things and their related scanned data </a:t>
            </a:r>
          </a:p>
          <a:p>
            <a:pPr lvl="1"/>
            <a:r>
              <a:rPr lang="en-US" dirty="0" smtClean="0"/>
              <a:t>Primary part of interest: </a:t>
            </a:r>
            <a:r>
              <a:rPr lang="en-US" dirty="0"/>
              <a:t>EVRYTHNG platform </a:t>
            </a:r>
            <a:r>
              <a:rPr lang="en-US" dirty="0">
                <a:hlinkClick r:id="rId2"/>
              </a:rPr>
              <a:t>http://evrythng.com</a:t>
            </a:r>
            <a:r>
              <a:rPr lang="en-US" dirty="0" smtClean="0">
                <a:hlinkClick r:id="rId2"/>
              </a:rPr>
              <a:t>/</a:t>
            </a:r>
            <a:r>
              <a:rPr lang="en-US" dirty="0" smtClean="0"/>
              <a:t>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3032218"/>
            <a:ext cx="4941376" cy="365951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6400" y="1822259"/>
            <a:ext cx="3105150" cy="1190625"/>
          </a:xfrm>
          <a:prstGeom prst="rect">
            <a:avLst/>
          </a:prstGeom>
        </p:spPr>
      </p:pic>
    </p:spTree>
    <p:extLst>
      <p:ext uri="{BB962C8B-B14F-4D97-AF65-F5344CB8AC3E}">
        <p14:creationId xmlns:p14="http://schemas.microsoft.com/office/powerpoint/2010/main" val="568953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a:t>
            </a:r>
            <a:r>
              <a:rPr lang="el-GR" dirty="0" smtClean="0"/>
              <a:t> </a:t>
            </a:r>
            <a:r>
              <a:rPr lang="en-US" dirty="0" err="1" smtClean="0"/>
              <a:t>AffectUs</a:t>
            </a:r>
            <a:r>
              <a:rPr lang="en-US" dirty="0" smtClean="0"/>
              <a:t>?</a:t>
            </a:r>
            <a:endParaRPr lang="en-US" dirty="0"/>
          </a:p>
        </p:txBody>
      </p:sp>
      <p:sp>
        <p:nvSpPr>
          <p:cNvPr id="3" name="Content Placeholder 2"/>
          <p:cNvSpPr>
            <a:spLocks noGrp="1"/>
          </p:cNvSpPr>
          <p:nvPr>
            <p:ph idx="1"/>
          </p:nvPr>
        </p:nvSpPr>
        <p:spPr>
          <a:xfrm>
            <a:off x="239656" y="1870710"/>
            <a:ext cx="5257800" cy="4389120"/>
          </a:xfrm>
        </p:spPr>
        <p:txBody>
          <a:bodyPr>
            <a:normAutofit fontScale="70000" lnSpcReduction="20000"/>
          </a:bodyPr>
          <a:lstStyle/>
          <a:p>
            <a:r>
              <a:rPr lang="en-US" dirty="0" smtClean="0"/>
              <a:t>Extension project for TIS</a:t>
            </a:r>
          </a:p>
          <a:p>
            <a:endParaRPr lang="en-US" dirty="0"/>
          </a:p>
          <a:p>
            <a:r>
              <a:rPr lang="en-US" dirty="0" smtClean="0"/>
              <a:t>Exploit thing management from EVRYTHNG</a:t>
            </a:r>
          </a:p>
          <a:p>
            <a:endParaRPr lang="en-GB" dirty="0" smtClean="0"/>
          </a:p>
          <a:p>
            <a:r>
              <a:rPr lang="en-GB" dirty="0" smtClean="0"/>
              <a:t>Enable app developers and product owners to describe and model their  supply chain</a:t>
            </a:r>
          </a:p>
          <a:p>
            <a:pPr lvl="1"/>
            <a:r>
              <a:rPr lang="en-GB" dirty="0" smtClean="0"/>
              <a:t>Detect various erroneous states, e.g. illegal transitions, timing of transitions etc.</a:t>
            </a:r>
            <a:endParaRPr lang="en-GB" dirty="0"/>
          </a:p>
          <a:p>
            <a:endParaRPr lang="en-GB" dirty="0" smtClean="0"/>
          </a:p>
          <a:p>
            <a:r>
              <a:rPr lang="en-GB" dirty="0" smtClean="0"/>
              <a:t>Enable external developers to create and forward event notifications based on external data</a:t>
            </a:r>
          </a:p>
          <a:p>
            <a:endParaRPr lang="en-GB" dirty="0"/>
          </a:p>
          <a:p>
            <a:r>
              <a:rPr lang="en-GB" dirty="0" smtClean="0"/>
              <a:t>Fuse information from different but dependent verticals and supply chains as well as affecting external sources of events</a:t>
            </a:r>
          </a:p>
          <a:p>
            <a:pPr lvl="1"/>
            <a:r>
              <a:rPr lang="en-GB" dirty="0" smtClean="0"/>
              <a:t>Thus proactively generate early </a:t>
            </a:r>
            <a:r>
              <a:rPr lang="en-GB" dirty="0"/>
              <a:t>warnings and </a:t>
            </a:r>
            <a:r>
              <a:rPr lang="en-GB" dirty="0" smtClean="0"/>
              <a:t>mitigate </a:t>
            </a:r>
            <a:r>
              <a:rPr lang="en-GB" dirty="0"/>
              <a:t>the effects of a specific event. </a:t>
            </a:r>
            <a:endParaRPr lang="en-US" dirty="0" smtClean="0"/>
          </a:p>
          <a:p>
            <a:endParaRPr lang="en-US" dirty="0"/>
          </a:p>
          <a:p>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5929611" y="4800600"/>
            <a:ext cx="2822575" cy="1773555"/>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5501938" y="1905000"/>
            <a:ext cx="3677920" cy="2160270"/>
          </a:xfrm>
          <a:prstGeom prst="rect">
            <a:avLst/>
          </a:prstGeom>
          <a:noFill/>
          <a:ln>
            <a:noFill/>
          </a:ln>
          <a:extLst/>
        </p:spPr>
      </p:pic>
    </p:spTree>
    <p:extLst>
      <p:ext uri="{BB962C8B-B14F-4D97-AF65-F5344CB8AC3E}">
        <p14:creationId xmlns:p14="http://schemas.microsoft.com/office/powerpoint/2010/main" val="17471220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229600" cy="1143000"/>
          </a:xfrm>
        </p:spPr>
        <p:txBody>
          <a:bodyPr>
            <a:normAutofit fontScale="90000"/>
          </a:bodyPr>
          <a:lstStyle/>
          <a:p>
            <a:r>
              <a:rPr lang="en-US" dirty="0" smtClean="0"/>
              <a:t>High Level Use Case- General Process of </a:t>
            </a:r>
            <a:r>
              <a:rPr lang="en-US" dirty="0" err="1" smtClean="0"/>
              <a:t>AffectUs</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371600" y="1524000"/>
            <a:ext cx="6934200" cy="5181600"/>
          </a:xfrm>
          <a:prstGeom prst="rect">
            <a:avLst/>
          </a:prstGeom>
        </p:spPr>
      </p:pic>
    </p:spTree>
    <p:extLst>
      <p:ext uri="{BB962C8B-B14F-4D97-AF65-F5344CB8AC3E}">
        <p14:creationId xmlns:p14="http://schemas.microsoft.com/office/powerpoint/2010/main" val="3529439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to EVRYTHNG platform</a:t>
            </a:r>
            <a:endParaRPr lang="en-US" dirty="0"/>
          </a:p>
        </p:txBody>
      </p:sp>
      <p:sp>
        <p:nvSpPr>
          <p:cNvPr id="3" name="Content Placeholder 2"/>
          <p:cNvSpPr>
            <a:spLocks noGrp="1"/>
          </p:cNvSpPr>
          <p:nvPr>
            <p:ph idx="1"/>
          </p:nvPr>
        </p:nvSpPr>
        <p:spPr>
          <a:xfrm>
            <a:off x="457200" y="1935480"/>
            <a:ext cx="8229600" cy="2331720"/>
          </a:xfrm>
        </p:spPr>
        <p:txBody>
          <a:bodyPr>
            <a:normAutofit fontScale="77500" lnSpcReduction="20000"/>
          </a:bodyPr>
          <a:lstStyle/>
          <a:p>
            <a:r>
              <a:rPr lang="en-US" dirty="0" err="1" smtClean="0"/>
              <a:t>AffectUs</a:t>
            </a:r>
            <a:r>
              <a:rPr lang="en-US" dirty="0" smtClean="0"/>
              <a:t> utilizes the OATH mechanism of EVRYTHNG in order to bridge information from two accounts based on semantic declarations from the app developers of these accounts</a:t>
            </a:r>
          </a:p>
          <a:p>
            <a:pPr lvl="1"/>
            <a:r>
              <a:rPr lang="en-US" dirty="0" smtClean="0"/>
              <a:t>Correlate scan data information with supply chain stage</a:t>
            </a:r>
          </a:p>
          <a:p>
            <a:pPr lvl="1"/>
            <a:r>
              <a:rPr lang="en-US" dirty="0" smtClean="0"/>
              <a:t>Model expected duration of stage</a:t>
            </a:r>
          </a:p>
          <a:p>
            <a:pPr lvl="1"/>
            <a:r>
              <a:rPr lang="en-US" dirty="0" smtClean="0"/>
              <a:t>Check correct order of scan arrivals</a:t>
            </a:r>
          </a:p>
          <a:p>
            <a:endParaRPr lang="en-US" dirty="0" smtClean="0"/>
          </a:p>
          <a:p>
            <a:r>
              <a:rPr lang="en-US" dirty="0" smtClean="0"/>
              <a:t>Or from externally produced events</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200400" y="4267200"/>
            <a:ext cx="5334000" cy="2580564"/>
          </a:xfrm>
          <a:prstGeom prst="rect">
            <a:avLst/>
          </a:prstGeom>
        </p:spPr>
      </p:pic>
    </p:spTree>
    <p:extLst>
      <p:ext uri="{BB962C8B-B14F-4D97-AF65-F5344CB8AC3E}">
        <p14:creationId xmlns:p14="http://schemas.microsoft.com/office/powerpoint/2010/main" val="19445025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309" y="228600"/>
            <a:ext cx="8229600" cy="1143000"/>
          </a:xfrm>
        </p:spPr>
        <p:txBody>
          <a:bodyPr/>
          <a:lstStyle/>
          <a:p>
            <a:r>
              <a:rPr lang="en-US" dirty="0" err="1" smtClean="0"/>
              <a:t>AffectUs</a:t>
            </a:r>
            <a:r>
              <a:rPr lang="en-US" dirty="0" smtClean="0"/>
              <a:t> internals</a:t>
            </a:r>
            <a:endParaRPr lang="en-US" dirty="0"/>
          </a:p>
        </p:txBody>
      </p:sp>
      <p:pic>
        <p:nvPicPr>
          <p:cNvPr id="4" name="26 - Εικόνα" descr="Untitled-1.jpg"/>
          <p:cNvPicPr/>
          <p:nvPr/>
        </p:nvPicPr>
        <p:blipFill>
          <a:blip r:embed="rId2"/>
          <a:stretch>
            <a:fillRect/>
          </a:stretch>
        </p:blipFill>
        <p:spPr>
          <a:xfrm>
            <a:off x="0" y="1371600"/>
            <a:ext cx="5943600" cy="2692400"/>
          </a:xfrm>
          <a:prstGeom prst="rect">
            <a:avLst/>
          </a:prstGeom>
        </p:spPr>
      </p:pic>
      <p:pic>
        <p:nvPicPr>
          <p:cNvPr id="5" name="16 - Εικόνα" descr="Untitled Diagram (1).png"/>
          <p:cNvPicPr/>
          <p:nvPr/>
        </p:nvPicPr>
        <p:blipFill>
          <a:blip r:embed="rId3" cstate="print"/>
          <a:stretch>
            <a:fillRect/>
          </a:stretch>
        </p:blipFill>
        <p:spPr>
          <a:xfrm>
            <a:off x="2784764" y="3733800"/>
            <a:ext cx="5943600" cy="2962910"/>
          </a:xfrm>
          <a:prstGeom prst="rect">
            <a:avLst/>
          </a:prstGeom>
        </p:spPr>
      </p:pic>
    </p:spTree>
    <p:extLst>
      <p:ext uri="{BB962C8B-B14F-4D97-AF65-F5344CB8AC3E}">
        <p14:creationId xmlns:p14="http://schemas.microsoft.com/office/powerpoint/2010/main" val="35210165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IoT</a:t>
            </a:r>
            <a:r>
              <a:rPr lang="en-US" dirty="0" smtClean="0"/>
              <a:t> </a:t>
            </a:r>
            <a:r>
              <a:rPr lang="en-US" dirty="0" err="1" smtClean="0"/>
              <a:t>Challenge@HUA</a:t>
            </a:r>
            <a:r>
              <a:rPr lang="en-US" dirty="0" smtClean="0"/>
              <a:t> 2018</a:t>
            </a:r>
            <a:endParaRPr lang="en-US" dirty="0"/>
          </a:p>
        </p:txBody>
      </p:sp>
      <p:sp>
        <p:nvSpPr>
          <p:cNvPr id="3" name="Content Placeholder 2"/>
          <p:cNvSpPr>
            <a:spLocks noGrp="1"/>
          </p:cNvSpPr>
          <p:nvPr>
            <p:ph idx="1"/>
          </p:nvPr>
        </p:nvSpPr>
        <p:spPr>
          <a:xfrm>
            <a:off x="152400" y="1935480"/>
            <a:ext cx="5486400" cy="4389120"/>
          </a:xfrm>
        </p:spPr>
        <p:txBody>
          <a:bodyPr>
            <a:noAutofit/>
          </a:bodyPr>
          <a:lstStyle/>
          <a:p>
            <a:r>
              <a:rPr lang="en-US" sz="1400" dirty="0" smtClean="0"/>
              <a:t>Opening event: 16 March</a:t>
            </a:r>
            <a:r>
              <a:rPr lang="el-GR" sz="1400" dirty="0" smtClean="0"/>
              <a:t> 17</a:t>
            </a:r>
            <a:r>
              <a:rPr lang="en-US" sz="1400" dirty="0" smtClean="0"/>
              <a:t>:30</a:t>
            </a:r>
          </a:p>
          <a:p>
            <a:pPr lvl="1"/>
            <a:r>
              <a:rPr lang="en-US" sz="1200" dirty="0" smtClean="0"/>
              <a:t>Tools presentation </a:t>
            </a:r>
            <a:endParaRPr lang="el-GR" sz="1200" dirty="0" smtClean="0"/>
          </a:p>
          <a:p>
            <a:pPr lvl="1"/>
            <a:r>
              <a:rPr lang="en-US" sz="1200" dirty="0" smtClean="0"/>
              <a:t>Development Support: 17 March</a:t>
            </a:r>
            <a:r>
              <a:rPr lang="el-GR" sz="1200" dirty="0" smtClean="0"/>
              <a:t> 10</a:t>
            </a:r>
            <a:r>
              <a:rPr lang="en-US" sz="1200" dirty="0" smtClean="0"/>
              <a:t>:00-18:00</a:t>
            </a:r>
          </a:p>
          <a:p>
            <a:pPr lvl="1"/>
            <a:r>
              <a:rPr lang="en-US" sz="1200" dirty="0" smtClean="0"/>
              <a:t>Submission of implementations within one week</a:t>
            </a:r>
          </a:p>
          <a:p>
            <a:pPr lvl="1"/>
            <a:r>
              <a:rPr lang="en-US" sz="1200" dirty="0" smtClean="0"/>
              <a:t>Announcement for first three awards: the week after</a:t>
            </a:r>
          </a:p>
          <a:p>
            <a:r>
              <a:rPr lang="en-US" sz="1400" dirty="0" smtClean="0"/>
              <a:t>Program for Today:</a:t>
            </a:r>
          </a:p>
          <a:p>
            <a:r>
              <a:rPr lang="en-US" sz="1400" dirty="0"/>
              <a:t>Welcome and Intro to </a:t>
            </a:r>
            <a:r>
              <a:rPr lang="en-US" sz="1400" dirty="0" err="1" smtClean="0"/>
              <a:t>AffectUs</a:t>
            </a:r>
            <a:endParaRPr lang="en-US" sz="1400" dirty="0"/>
          </a:p>
          <a:p>
            <a:pPr lvl="1"/>
            <a:r>
              <a:rPr lang="en-US" sz="1200" dirty="0" smtClean="0"/>
              <a:t>–</a:t>
            </a:r>
            <a:r>
              <a:rPr lang="en-US" sz="1200" dirty="0"/>
              <a:t>List of a scenarios</a:t>
            </a:r>
          </a:p>
          <a:p>
            <a:r>
              <a:rPr lang="en-US" sz="1400" b="1" dirty="0" smtClean="0"/>
              <a:t>Scenario A Slot</a:t>
            </a:r>
            <a:endParaRPr lang="en-US" sz="1400" dirty="0"/>
          </a:p>
          <a:p>
            <a:pPr lvl="1"/>
            <a:r>
              <a:rPr lang="en-US" sz="1200" dirty="0" smtClean="0"/>
              <a:t>Intro </a:t>
            </a:r>
            <a:r>
              <a:rPr lang="en-US" sz="1200" dirty="0"/>
              <a:t>on </a:t>
            </a:r>
            <a:r>
              <a:rPr lang="en-US" sz="1200" dirty="0" smtClean="0"/>
              <a:t>Node-RED</a:t>
            </a:r>
            <a:endParaRPr lang="en-US" sz="1200" dirty="0"/>
          </a:p>
          <a:p>
            <a:pPr lvl="1"/>
            <a:r>
              <a:rPr lang="en-US" sz="1200" dirty="0" smtClean="0"/>
              <a:t>Intro </a:t>
            </a:r>
            <a:r>
              <a:rPr lang="en-US" sz="1200" dirty="0"/>
              <a:t>on L </a:t>
            </a:r>
            <a:r>
              <a:rPr lang="en-US" sz="1200" dirty="0" smtClean="0"/>
              <a:t>architectures</a:t>
            </a:r>
            <a:endParaRPr lang="en-US" sz="1200" dirty="0"/>
          </a:p>
          <a:p>
            <a:pPr lvl="1"/>
            <a:r>
              <a:rPr lang="en-US" sz="1200" dirty="0" smtClean="0"/>
              <a:t>Intro </a:t>
            </a:r>
            <a:r>
              <a:rPr lang="en-US" sz="1200" dirty="0"/>
              <a:t>on helper flows (clustering, weather, dashboard, </a:t>
            </a:r>
            <a:r>
              <a:rPr lang="en-US" sz="1200" dirty="0" err="1"/>
              <a:t>tensorflows</a:t>
            </a:r>
            <a:r>
              <a:rPr lang="en-US" sz="1200" dirty="0"/>
              <a:t> etc.) </a:t>
            </a:r>
            <a:endParaRPr lang="en-US" sz="1200" dirty="0" smtClean="0"/>
          </a:p>
          <a:p>
            <a:r>
              <a:rPr lang="en-US" sz="1400" b="1" dirty="0" smtClean="0"/>
              <a:t>Scenario B Slot</a:t>
            </a:r>
            <a:endParaRPr lang="en-US" sz="1400" dirty="0"/>
          </a:p>
          <a:p>
            <a:pPr lvl="1"/>
            <a:r>
              <a:rPr lang="en-US" sz="1200" dirty="0" smtClean="0"/>
              <a:t>Intro </a:t>
            </a:r>
            <a:r>
              <a:rPr lang="en-US" sz="1200" dirty="0"/>
              <a:t>on EVRYTHNG, Product Owner UI and backend </a:t>
            </a:r>
            <a:r>
              <a:rPr lang="en-US" sz="1200" dirty="0" smtClean="0"/>
              <a:t>operations</a:t>
            </a:r>
            <a:endParaRPr lang="en-US" sz="1200" dirty="0"/>
          </a:p>
          <a:p>
            <a:pPr lvl="1"/>
            <a:r>
              <a:rPr lang="en-US" sz="1200" dirty="0" smtClean="0"/>
              <a:t>Intro </a:t>
            </a:r>
            <a:r>
              <a:rPr lang="en-US" sz="1200" dirty="0"/>
              <a:t>on App Dev UI, supporting tabs (e.g. chain monitoring) and backend operations </a:t>
            </a:r>
            <a:endParaRPr lang="en-US" sz="1200" dirty="0" smtClean="0"/>
          </a:p>
          <a:p>
            <a:pPr lvl="1"/>
            <a:r>
              <a:rPr lang="en-US" sz="1200" dirty="0" smtClean="0"/>
              <a:t>Intro </a:t>
            </a:r>
            <a:r>
              <a:rPr lang="en-US" sz="1200" dirty="0"/>
              <a:t>on </a:t>
            </a:r>
            <a:r>
              <a:rPr lang="en-US" sz="1200" dirty="0" err="1"/>
              <a:t>ExtDev</a:t>
            </a:r>
            <a:r>
              <a:rPr lang="en-US" sz="1200" dirty="0"/>
              <a:t> UI and backend </a:t>
            </a:r>
            <a:r>
              <a:rPr lang="en-US" sz="1200" dirty="0" smtClean="0"/>
              <a:t>operations</a:t>
            </a:r>
            <a:endParaRPr lang="en-US" sz="1200" dirty="0"/>
          </a:p>
          <a:p>
            <a:pPr lvl="1"/>
            <a:r>
              <a:rPr lang="en-US" sz="1200" dirty="0" smtClean="0"/>
              <a:t>Available </a:t>
            </a:r>
            <a:r>
              <a:rPr lang="en-US" sz="1200" dirty="0"/>
              <a:t>System Tools and </a:t>
            </a:r>
            <a:r>
              <a:rPr lang="en-US" sz="1200" dirty="0" smtClean="0"/>
              <a:t>packaging</a:t>
            </a:r>
            <a:endParaRPr lang="en-US" sz="1200" dirty="0"/>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1828800"/>
            <a:ext cx="3292077" cy="4389437"/>
          </a:xfrm>
          <a:prstGeom prst="rect">
            <a:avLst/>
          </a:prstGeom>
        </p:spPr>
      </p:pic>
    </p:spTree>
    <p:extLst>
      <p:ext uri="{BB962C8B-B14F-4D97-AF65-F5344CB8AC3E}">
        <p14:creationId xmlns:p14="http://schemas.microsoft.com/office/powerpoint/2010/main" val="1977806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A</a:t>
            </a:r>
            <a:endParaRPr lang="en-US" dirty="0"/>
          </a:p>
        </p:txBody>
      </p:sp>
      <p:sp>
        <p:nvSpPr>
          <p:cNvPr id="3" name="Content Placeholder 2"/>
          <p:cNvSpPr>
            <a:spLocks noGrp="1"/>
          </p:cNvSpPr>
          <p:nvPr>
            <p:ph idx="1"/>
          </p:nvPr>
        </p:nvSpPr>
        <p:spPr/>
        <p:txBody>
          <a:bodyPr>
            <a:normAutofit fontScale="85000" lnSpcReduction="10000"/>
          </a:bodyPr>
          <a:lstStyle/>
          <a:p>
            <a:pPr lvl="0"/>
            <a:r>
              <a:rPr lang="en-US" dirty="0"/>
              <a:t>Scenario A refers to the exploitation of one or more Open Data sources from Smart Cities (regardless of which city</a:t>
            </a:r>
            <a:r>
              <a:rPr lang="en-US" dirty="0" smtClean="0"/>
              <a:t>)</a:t>
            </a:r>
          </a:p>
          <a:p>
            <a:pPr lvl="0"/>
            <a:endParaRPr lang="en-US" dirty="0" smtClean="0"/>
          </a:p>
          <a:p>
            <a:pPr lvl="0"/>
            <a:r>
              <a:rPr lang="en-US" dirty="0" smtClean="0"/>
              <a:t>Includes data ingestion, processing and extraction of </a:t>
            </a:r>
            <a:r>
              <a:rPr lang="en-US" dirty="0"/>
              <a:t>events of </a:t>
            </a:r>
            <a:r>
              <a:rPr lang="en-US" dirty="0" smtClean="0"/>
              <a:t>interest, </a:t>
            </a:r>
            <a:r>
              <a:rPr lang="en-US" dirty="0"/>
              <a:t>following the DIKW paradigm. As an example, obtaining raw data and applying clustering techniques can help categorize them in two or more categories of interest that are automatically extracted based on non-supervised machine learning approaches. </a:t>
            </a:r>
            <a:endParaRPr lang="en-US" dirty="0" smtClean="0"/>
          </a:p>
          <a:p>
            <a:pPr lvl="0"/>
            <a:endParaRPr lang="en-US" dirty="0"/>
          </a:p>
          <a:p>
            <a:pPr lvl="0"/>
            <a:r>
              <a:rPr lang="en-US" dirty="0" smtClean="0"/>
              <a:t>The </a:t>
            </a:r>
            <a:r>
              <a:rPr lang="en-US" dirty="0"/>
              <a:t>final outcome (the created event and its publication endpoint) should finally be declared through the </a:t>
            </a:r>
            <a:r>
              <a:rPr lang="en-US" dirty="0" err="1" smtClean="0"/>
              <a:t>AffectUs</a:t>
            </a:r>
            <a:r>
              <a:rPr lang="en-US" dirty="0" smtClean="0"/>
              <a:t> </a:t>
            </a:r>
            <a:r>
              <a:rPr lang="en-US" dirty="0" err="1" smtClean="0"/>
              <a:t>ExtDev</a:t>
            </a:r>
            <a:r>
              <a:rPr lang="en-US" dirty="0" smtClean="0"/>
              <a:t> </a:t>
            </a:r>
            <a:r>
              <a:rPr lang="en-US" dirty="0"/>
              <a:t>UI in order to test its functionality and provide feedback.</a:t>
            </a:r>
          </a:p>
          <a:p>
            <a:endParaRPr lang="en-US" dirty="0"/>
          </a:p>
        </p:txBody>
      </p:sp>
    </p:spTree>
    <p:extLst>
      <p:ext uri="{BB962C8B-B14F-4D97-AF65-F5344CB8AC3E}">
        <p14:creationId xmlns:p14="http://schemas.microsoft.com/office/powerpoint/2010/main" val="5103204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a:t>
            </a:r>
            <a:r>
              <a:rPr lang="en-US" dirty="0" err="1" smtClean="0"/>
              <a:t>practicals</a:t>
            </a:r>
            <a:endParaRPr lang="en-US" dirty="0"/>
          </a:p>
        </p:txBody>
      </p:sp>
      <p:sp>
        <p:nvSpPr>
          <p:cNvPr id="3" name="Content Placeholder 2"/>
          <p:cNvSpPr>
            <a:spLocks noGrp="1"/>
          </p:cNvSpPr>
          <p:nvPr>
            <p:ph idx="1"/>
          </p:nvPr>
        </p:nvSpPr>
        <p:spPr/>
        <p:txBody>
          <a:bodyPr>
            <a:normAutofit fontScale="62500" lnSpcReduction="20000"/>
          </a:bodyPr>
          <a:lstStyle/>
          <a:p>
            <a:endParaRPr lang="en-US" dirty="0" smtClean="0"/>
          </a:p>
          <a:p>
            <a:r>
              <a:rPr lang="en-US" dirty="0" smtClean="0"/>
              <a:t>Search for open data sources that are easily retrievable</a:t>
            </a:r>
          </a:p>
          <a:p>
            <a:endParaRPr lang="en-US" dirty="0"/>
          </a:p>
          <a:p>
            <a:r>
              <a:rPr lang="en-US" dirty="0" smtClean="0"/>
              <a:t>You will probably need to include a database to store information for later processing and analysis</a:t>
            </a:r>
          </a:p>
          <a:p>
            <a:endParaRPr lang="en-US" dirty="0"/>
          </a:p>
          <a:p>
            <a:r>
              <a:rPr lang="en-US" dirty="0" smtClean="0"/>
              <a:t>Think of intelligent combinations that can produce knowledge not evident from the baseline data</a:t>
            </a:r>
          </a:p>
          <a:p>
            <a:endParaRPr lang="en-US" dirty="0" smtClean="0"/>
          </a:p>
          <a:p>
            <a:r>
              <a:rPr lang="en-US" dirty="0" smtClean="0"/>
              <a:t>Integrate </a:t>
            </a:r>
            <a:r>
              <a:rPr lang="en-US" dirty="0"/>
              <a:t>at least one external data source and one data management solution (of your choice) in order to store the retrieved data.</a:t>
            </a:r>
          </a:p>
          <a:p>
            <a:endParaRPr lang="en-US" dirty="0" smtClean="0"/>
          </a:p>
          <a:p>
            <a:r>
              <a:rPr lang="en-US" dirty="0" smtClean="0"/>
              <a:t>Apply </a:t>
            </a:r>
            <a:r>
              <a:rPr lang="en-US" dirty="0"/>
              <a:t>at least one filtering/processing layer (could be based on Machine Learning, statistical analysis </a:t>
            </a:r>
            <a:r>
              <a:rPr lang="en-US" dirty="0" err="1"/>
              <a:t>etc</a:t>
            </a:r>
            <a:r>
              <a:rPr lang="en-US" dirty="0"/>
              <a:t>).</a:t>
            </a:r>
          </a:p>
          <a:p>
            <a:endParaRPr lang="en-US" dirty="0"/>
          </a:p>
          <a:p>
            <a:r>
              <a:rPr lang="en-US" dirty="0" smtClean="0"/>
              <a:t>Consider individualization of the event based on some kind of user input</a:t>
            </a:r>
          </a:p>
          <a:p>
            <a:pPr lvl="1"/>
            <a:r>
              <a:rPr lang="en-US" dirty="0" smtClean="0"/>
              <a:t>E.g. location, time </a:t>
            </a:r>
            <a:r>
              <a:rPr lang="en-US" dirty="0" err="1" smtClean="0"/>
              <a:t>etc</a:t>
            </a:r>
            <a:endParaRPr lang="en-US" dirty="0"/>
          </a:p>
        </p:txBody>
      </p:sp>
    </p:spTree>
    <p:extLst>
      <p:ext uri="{BB962C8B-B14F-4D97-AF65-F5344CB8AC3E}">
        <p14:creationId xmlns:p14="http://schemas.microsoft.com/office/powerpoint/2010/main" val="40967948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5959</TotalTime>
  <Words>907</Words>
  <Application>Microsoft Office PowerPoint</Application>
  <PresentationFormat>On-screen Show (4:3)</PresentationFormat>
  <Paragraphs>124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IoT Challenge 2018- AffectUs Intro</vt:lpstr>
      <vt:lpstr>What is TagItSmart (TIS)</vt:lpstr>
      <vt:lpstr>What is AffectUs?</vt:lpstr>
      <vt:lpstr>High Level Use Case- General Process of AffectUs</vt:lpstr>
      <vt:lpstr>Relation to EVRYTHNG platform</vt:lpstr>
      <vt:lpstr>AffectUs internals</vt:lpstr>
      <vt:lpstr>IoT Challenge@HUA 2018</vt:lpstr>
      <vt:lpstr>Scenario A</vt:lpstr>
      <vt:lpstr>Scenario practicals</vt:lpstr>
      <vt:lpstr>Scenario B</vt:lpstr>
      <vt:lpstr>Scenario practicals</vt:lpstr>
      <vt:lpstr>Material</vt:lpstr>
      <vt:lpstr>Submission of final prototypes</vt:lpstr>
      <vt:lpstr>Rating criteria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Challenge 2018</dc:title>
  <dc:creator>geo</dc:creator>
  <cp:lastModifiedBy>geo</cp:lastModifiedBy>
  <cp:revision>130</cp:revision>
  <dcterms:created xsi:type="dcterms:W3CDTF">2006-08-16T00:00:00Z</dcterms:created>
  <dcterms:modified xsi:type="dcterms:W3CDTF">2018-03-16T07:35:54Z</dcterms:modified>
</cp:coreProperties>
</file>