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3" r:id="rId2"/>
    <p:sldId id="286" r:id="rId3"/>
    <p:sldId id="287" r:id="rId4"/>
    <p:sldId id="288" r:id="rId5"/>
    <p:sldId id="289" r:id="rId6"/>
    <p:sldId id="292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37C66-3481-4DB5-A34E-6E0FC90810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2A58-4300-4B50-BE38-9F5D7983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3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CA733-C3B8-43F2-AB09-4F049DFDC204}" type="slidenum">
              <a:rPr lang="he-IL" smtClean="0"/>
              <a:pPr>
                <a:defRPr/>
              </a:pPr>
              <a:t>7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2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CA733-C3B8-43F2-AB09-4F049DFDC204}" type="slidenum">
              <a:rPr lang="he-IL" smtClean="0"/>
              <a:pPr>
                <a:defRPr/>
              </a:pPr>
              <a:t>8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3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CA733-C3B8-43F2-AB09-4F049DFDC204}" type="slidenum">
              <a:rPr lang="he-IL" smtClean="0"/>
              <a:pPr>
                <a:defRPr/>
              </a:pPr>
              <a:t>9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4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CA733-C3B8-43F2-AB09-4F049DFDC204}" type="slidenum">
              <a:rPr lang="he-IL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D2D726-5582-4F2B-A9A1-E327E8260DB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94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8" y="620688"/>
            <a:ext cx="8766175" cy="1143000"/>
          </a:xfrm>
        </p:spPr>
        <p:txBody>
          <a:bodyPr/>
          <a:lstStyle>
            <a:lvl1pPr>
              <a:defRPr>
                <a:solidFill>
                  <a:srgbClr val="00B2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13" y="1938338"/>
            <a:ext cx="8763000" cy="4495800"/>
          </a:xfrm>
        </p:spPr>
        <p:txBody>
          <a:bodyPr/>
          <a:lstStyle>
            <a:lvl1pPr>
              <a:buClr>
                <a:srgbClr val="00B2EF"/>
              </a:buClr>
              <a:defRPr/>
            </a:lvl1pPr>
            <a:lvl2pPr>
              <a:buClr>
                <a:srgbClr val="00B2EF"/>
              </a:buClr>
              <a:defRPr/>
            </a:lvl2pPr>
            <a:lvl3pPr>
              <a:buClr>
                <a:srgbClr val="00B2EF"/>
              </a:buClr>
              <a:defRPr/>
            </a:lvl3pPr>
            <a:lvl4pPr>
              <a:buClr>
                <a:srgbClr val="00B2EF"/>
              </a:buClr>
              <a:defRPr/>
            </a:lvl4pPr>
            <a:lvl5pPr>
              <a:buClr>
                <a:srgbClr val="00B2E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8348917" y="6484963"/>
            <a:ext cx="552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fld id="{23C653EF-5AF6-49F3-B77C-57E4E02F6864}" type="slidenum">
              <a:rPr lang="he-IL" sz="100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zh-CN" alt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48917" y="1339044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124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0672" y="6399212"/>
            <a:ext cx="292912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16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8" y="620688"/>
            <a:ext cx="8766175" cy="1143000"/>
          </a:xfrm>
        </p:spPr>
        <p:txBody>
          <a:bodyPr/>
          <a:lstStyle>
            <a:lvl1pPr>
              <a:defRPr>
                <a:solidFill>
                  <a:srgbClr val="00B2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13" y="1938338"/>
            <a:ext cx="8763000" cy="4495800"/>
          </a:xfrm>
        </p:spPr>
        <p:txBody>
          <a:bodyPr/>
          <a:lstStyle>
            <a:lvl1pPr>
              <a:buClr>
                <a:srgbClr val="00B2EF"/>
              </a:buClr>
              <a:defRPr/>
            </a:lvl1pPr>
            <a:lvl2pPr>
              <a:buClr>
                <a:srgbClr val="00B2EF"/>
              </a:buClr>
              <a:defRPr/>
            </a:lvl2pPr>
            <a:lvl3pPr>
              <a:buClr>
                <a:srgbClr val="00B2EF"/>
              </a:buClr>
              <a:defRPr/>
            </a:lvl3pPr>
            <a:lvl4pPr>
              <a:buClr>
                <a:srgbClr val="00B2EF"/>
              </a:buClr>
              <a:defRPr/>
            </a:lvl4pPr>
            <a:lvl5pPr>
              <a:buClr>
                <a:srgbClr val="00B2E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8348917" y="6484963"/>
            <a:ext cx="552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fld id="{23C653EF-5AF6-49F3-B77C-57E4E02F6864}" type="slidenum">
              <a:rPr lang="he-IL" sz="100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zh-CN" alt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48917" y="1339044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124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0672" y="6399212"/>
            <a:ext cx="292912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862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8" y="620688"/>
            <a:ext cx="8766175" cy="1143000"/>
          </a:xfrm>
        </p:spPr>
        <p:txBody>
          <a:bodyPr/>
          <a:lstStyle>
            <a:lvl1pPr>
              <a:defRPr>
                <a:solidFill>
                  <a:srgbClr val="00B2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13" y="1938338"/>
            <a:ext cx="8763000" cy="4495800"/>
          </a:xfrm>
        </p:spPr>
        <p:txBody>
          <a:bodyPr/>
          <a:lstStyle>
            <a:lvl1pPr>
              <a:buClr>
                <a:srgbClr val="00B2EF"/>
              </a:buClr>
              <a:defRPr/>
            </a:lvl1pPr>
            <a:lvl2pPr>
              <a:buClr>
                <a:srgbClr val="00B2EF"/>
              </a:buClr>
              <a:defRPr/>
            </a:lvl2pPr>
            <a:lvl3pPr>
              <a:buClr>
                <a:srgbClr val="00B2EF"/>
              </a:buClr>
              <a:defRPr/>
            </a:lvl3pPr>
            <a:lvl4pPr>
              <a:buClr>
                <a:srgbClr val="00B2EF"/>
              </a:buClr>
              <a:defRPr/>
            </a:lvl4pPr>
            <a:lvl5pPr>
              <a:buClr>
                <a:srgbClr val="00B2E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8348917" y="6484963"/>
            <a:ext cx="552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fld id="{23C653EF-5AF6-49F3-B77C-57E4E02F6864}" type="slidenum">
              <a:rPr lang="he-IL" sz="1000">
                <a:solidFill>
                  <a:srgbClr val="000000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zh-CN" alt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48917" y="1339044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124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0672" y="6399212"/>
            <a:ext cx="292912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52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2018-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</a:t>
            </a:r>
            <a:r>
              <a:rPr lang="el-GR" smtClean="0"/>
              <a:t> </a:t>
            </a:r>
            <a:r>
              <a:rPr lang="en-US" dirty="0" smtClean="0"/>
              <a:t>Architectures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16-17 </a:t>
            </a:r>
            <a:r>
              <a:rPr lang="el-GR" dirty="0" smtClean="0"/>
              <a:t>Μαρτίου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28478" y="3379126"/>
            <a:ext cx="1745021" cy="1750153"/>
            <a:chOff x="258763" y="3840894"/>
            <a:chExt cx="1745021" cy="175015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63" y="3840894"/>
              <a:ext cx="1745021" cy="1750153"/>
            </a:xfrm>
            <a:prstGeom prst="rect">
              <a:avLst/>
            </a:prstGeom>
          </p:spPr>
        </p:pic>
        <p:sp>
          <p:nvSpPr>
            <p:cNvPr id="68" name="Content Placeholder 2"/>
            <p:cNvSpPr txBox="1">
              <a:spLocks/>
            </p:cNvSpPr>
            <p:nvPr/>
          </p:nvSpPr>
          <p:spPr bwMode="auto">
            <a:xfrm>
              <a:off x="650458" y="4242756"/>
              <a:ext cx="939213" cy="659185"/>
            </a:xfrm>
            <a:prstGeom prst="rect">
              <a:avLst/>
            </a:prstGeom>
            <a:solidFill>
              <a:srgbClr val="FFFFFF">
                <a:alpha val="38039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Wingdings" pitchFamily="2" charset="2"/>
                <a:buChar char="§"/>
                <a:defRPr b="1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3088" indent="-2301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711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2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99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71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543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115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687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err="1" smtClean="0">
                  <a:solidFill>
                    <a:srgbClr val="000000"/>
                  </a:solidFill>
                </a:rPr>
                <a:t>IoT</a:t>
              </a:r>
              <a:endParaRPr lang="en-US" sz="28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11188"/>
            <a:ext cx="8379023" cy="536772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Συνολική ροή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 bwMode="auto">
          <a:xfrm>
            <a:off x="3580486" y="1637780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073499" y="4464158"/>
            <a:ext cx="5939526" cy="1593159"/>
            <a:chOff x="1979712" y="4466363"/>
            <a:chExt cx="5939526" cy="1593159"/>
          </a:xfrm>
        </p:grpSpPr>
        <p:sp>
          <p:nvSpPr>
            <p:cNvPr id="43" name="Oval 42"/>
            <p:cNvSpPr/>
            <p:nvPr/>
          </p:nvSpPr>
          <p:spPr bwMode="auto">
            <a:xfrm>
              <a:off x="1979712" y="4490131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139952" y="4466363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35504" y="5119896"/>
              <a:ext cx="1563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Transformation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3534637" y="5239657"/>
              <a:ext cx="615821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49" name="Group 48"/>
            <p:cNvGrpSpPr/>
            <p:nvPr/>
          </p:nvGrpSpPr>
          <p:grpSpPr>
            <a:xfrm>
              <a:off x="6364313" y="4504597"/>
              <a:ext cx="1554925" cy="1554925"/>
              <a:chOff x="6781069" y="2445156"/>
              <a:chExt cx="1842590" cy="1842590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6781069" y="2445156"/>
                <a:ext cx="1842590" cy="184259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210855" y="3130478"/>
                <a:ext cx="1121882" cy="43765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Storage</a:t>
                </a: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/>
            <p:cNvCxnSpPr>
              <a:stCxn id="45" idx="6"/>
            </p:cNvCxnSpPr>
            <p:nvPr/>
          </p:nvCxnSpPr>
          <p:spPr bwMode="auto">
            <a:xfrm flipV="1">
              <a:off x="5694877" y="5239659"/>
              <a:ext cx="664391" cy="41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7" name="Straight Arrow Connector 66"/>
          <p:cNvCxnSpPr>
            <a:stCxn id="35" idx="3"/>
          </p:cNvCxnSpPr>
          <p:nvPr/>
        </p:nvCxnSpPr>
        <p:spPr bwMode="auto">
          <a:xfrm flipH="1">
            <a:off x="2073499" y="2964992"/>
            <a:ext cx="1734700" cy="1010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789043" y="4919032"/>
            <a:ext cx="284456" cy="917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3083576" y="3010421"/>
            <a:ext cx="863807" cy="1490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5058262" y="1713185"/>
            <a:ext cx="1762526" cy="5584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6323441" y="688750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6323441" y="2226063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endCxn id="72" idx="4"/>
          </p:cNvCxnSpPr>
          <p:nvPr/>
        </p:nvCxnSpPr>
        <p:spPr bwMode="auto">
          <a:xfrm flipV="1">
            <a:off x="7100902" y="3780988"/>
            <a:ext cx="2" cy="7214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47264" y="2790819"/>
            <a:ext cx="2406750" cy="886599"/>
          </a:xfrm>
          <a:prstGeom prst="snip1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/>
            <a:r>
              <a:rPr lang="en-US" b="1" dirty="0" smtClean="0">
                <a:solidFill>
                  <a:srgbClr val="00B050"/>
                </a:solidFill>
              </a:rPr>
              <a:t>Green Flows: Real time</a:t>
            </a:r>
          </a:p>
          <a:p>
            <a:pPr marL="177800">
              <a:spcBef>
                <a:spcPts val="600"/>
              </a:spcBef>
            </a:pPr>
            <a:endParaRPr lang="en-US" b="1" dirty="0" smtClean="0">
              <a:solidFill>
                <a:srgbClr val="7030A0"/>
              </a:solidFill>
            </a:endParaRPr>
          </a:p>
          <a:p>
            <a:pPr marL="920750" lvl="2" indent="-285750">
              <a:buFont typeface="Verdana" panose="020B0604030504040204" pitchFamily="34" charset="0"/>
              <a:buChar char="–"/>
            </a:pPr>
            <a:endParaRPr lang="en-US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932100" y="4059691"/>
            <a:ext cx="2568353" cy="568762"/>
          </a:xfrm>
          <a:prstGeom prst="snip1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6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Purple Flows: Batch</a:t>
            </a:r>
            <a:endParaRPr lang="en-US" b="1" dirty="0">
              <a:solidFill>
                <a:srgbClr val="7030A0"/>
              </a:solidFill>
            </a:endParaRPr>
          </a:p>
          <a:p>
            <a:pPr marL="920750" lvl="2" indent="-285750">
              <a:buFont typeface="Verdana" panose="020B0604030504040204" pitchFamily="34" charset="0"/>
              <a:buChar char="–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50639" y="5129279"/>
            <a:ext cx="1203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Messaging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6564147" y="2795715"/>
            <a:ext cx="120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Querying/filtering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575287" y="927603"/>
            <a:ext cx="1203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Machine Learning, Rule extraction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810145" y="1909464"/>
            <a:ext cx="120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rule instance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662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982822" y="4788055"/>
            <a:ext cx="3248649" cy="1974708"/>
            <a:chOff x="4982822" y="4788055"/>
            <a:chExt cx="3248649" cy="197470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720" y="5145434"/>
              <a:ext cx="983139" cy="983139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4982822" y="5966855"/>
              <a:ext cx="1548210" cy="795908"/>
              <a:chOff x="4982822" y="5966855"/>
              <a:chExt cx="1548210" cy="795908"/>
            </a:xfrm>
          </p:grpSpPr>
          <p:pic>
            <p:nvPicPr>
              <p:cNvPr id="24" name="Imagen 12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2822" y="5966855"/>
                <a:ext cx="1548210" cy="7959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2822" y="6311900"/>
                <a:ext cx="330143" cy="404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7383891" y="4788055"/>
              <a:ext cx="847580" cy="1358054"/>
              <a:chOff x="8389166" y="4770519"/>
              <a:chExt cx="847580" cy="1358054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9166" y="4770519"/>
                <a:ext cx="847580" cy="847580"/>
              </a:xfrm>
              <a:prstGeom prst="rect">
                <a:avLst/>
              </a:prstGeom>
            </p:spPr>
          </p:pic>
          <p:pic>
            <p:nvPicPr>
              <p:cNvPr id="28" name="Picture 2" descr="https://encrypted-tbn0.gstatic.com/images?q=tbn:ANd9GcQ75cvVf8uU8pbYuLOtvV5qT53TIm7sFTh6m2MIZNdVGwfvB-jK3U3Yyw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8931" y="5517884"/>
                <a:ext cx="610689" cy="61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893" y="5164163"/>
              <a:ext cx="945680" cy="945680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7498745" y="446123"/>
            <a:ext cx="1419504" cy="4186621"/>
            <a:chOff x="7498745" y="446123"/>
            <a:chExt cx="1419504" cy="418662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849430" y="1492881"/>
              <a:ext cx="927547" cy="92754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838" y="3227064"/>
              <a:ext cx="983139" cy="98313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568" y="446123"/>
              <a:ext cx="1265681" cy="94803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745" y="4076650"/>
              <a:ext cx="1382661" cy="556094"/>
            </a:xfrm>
            <a:prstGeom prst="rect">
              <a:avLst/>
            </a:prstGeom>
          </p:spPr>
        </p:pic>
      </p:grpSp>
      <p:cxnSp>
        <p:nvCxnSpPr>
          <p:cNvPr id="5" name="Elbow Connector 4"/>
          <p:cNvCxnSpPr>
            <a:stCxn id="45" idx="0"/>
            <a:endCxn id="27" idx="3"/>
          </p:cNvCxnSpPr>
          <p:nvPr/>
        </p:nvCxnSpPr>
        <p:spPr bwMode="auto">
          <a:xfrm rot="16200000" flipH="1" flipV="1">
            <a:off x="7266049" y="4192485"/>
            <a:ext cx="1984781" cy="53937"/>
          </a:xfrm>
          <a:prstGeom prst="bentConnector4">
            <a:avLst>
              <a:gd name="adj1" fmla="val -11518"/>
              <a:gd name="adj2" fmla="val -1335204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294210" y="2491525"/>
            <a:ext cx="3727755" cy="984455"/>
            <a:chOff x="5294210" y="2491525"/>
            <a:chExt cx="3727755" cy="9844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210" y="2492841"/>
              <a:ext cx="983139" cy="983139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6438211" y="2491525"/>
              <a:ext cx="2583754" cy="965726"/>
              <a:chOff x="6438211" y="2491525"/>
              <a:chExt cx="2583754" cy="96572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211" y="2511571"/>
                <a:ext cx="945680" cy="94568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6335" y="2491525"/>
                <a:ext cx="1475630" cy="826353"/>
              </a:xfrm>
              <a:prstGeom prst="rect">
                <a:avLst/>
              </a:prstGeom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669026" y="1596360"/>
            <a:ext cx="5529732" cy="1067250"/>
            <a:chOff x="669026" y="1596360"/>
            <a:chExt cx="5529732" cy="10672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26" y="1867288"/>
              <a:ext cx="553140" cy="553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949" y="1622995"/>
              <a:ext cx="983139" cy="98313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508" y="1596360"/>
              <a:ext cx="1067250" cy="106725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263" y="1644829"/>
              <a:ext cx="945680" cy="9456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671" y="1822803"/>
              <a:ext cx="1027701" cy="642109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585735" y="3293818"/>
            <a:ext cx="5852476" cy="2003201"/>
            <a:chOff x="585735" y="3293818"/>
            <a:chExt cx="5852476" cy="2003201"/>
          </a:xfrm>
        </p:grpSpPr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35" y="4119189"/>
              <a:ext cx="715128" cy="235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950" y="3756010"/>
              <a:ext cx="983139" cy="98313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263" y="3793469"/>
              <a:ext cx="945680" cy="945680"/>
            </a:xfrm>
            <a:prstGeom prst="rect">
              <a:avLst/>
            </a:prstGeom>
          </p:spPr>
        </p:pic>
        <p:sp>
          <p:nvSpPr>
            <p:cNvPr id="18" name="Left Brace 17"/>
            <p:cNvSpPr/>
            <p:nvPr/>
          </p:nvSpPr>
          <p:spPr bwMode="auto">
            <a:xfrm>
              <a:off x="4671613" y="3615779"/>
              <a:ext cx="328549" cy="1242328"/>
            </a:xfrm>
            <a:prstGeom prst="leftBrac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369" y="4419195"/>
              <a:ext cx="1309842" cy="87782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205" y="3293818"/>
              <a:ext cx="1316736" cy="87782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769" y="3889148"/>
              <a:ext cx="1027701" cy="642109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28859"/>
            <a:ext cx="8229600" cy="1143000"/>
          </a:xfrm>
        </p:spPr>
        <p:txBody>
          <a:bodyPr/>
          <a:lstStyle/>
          <a:p>
            <a:r>
              <a:rPr lang="el-GR" dirty="0"/>
              <a:t>Γεγονότα πάνω σε γεγονότα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3531080" y="1795119"/>
            <a:ext cx="1624639" cy="1676593"/>
          </a:xfrm>
          <a:custGeom>
            <a:avLst/>
            <a:gdLst>
              <a:gd name="connsiteX0" fmla="*/ 0 w 1624639"/>
              <a:gd name="connsiteY0" fmla="*/ 838297 h 1676593"/>
              <a:gd name="connsiteX1" fmla="*/ 812320 w 1624639"/>
              <a:gd name="connsiteY1" fmla="*/ 0 h 1676593"/>
              <a:gd name="connsiteX2" fmla="*/ 1624640 w 1624639"/>
              <a:gd name="connsiteY2" fmla="*/ 838297 h 1676593"/>
              <a:gd name="connsiteX3" fmla="*/ 812320 w 1624639"/>
              <a:gd name="connsiteY3" fmla="*/ 1676594 h 1676593"/>
              <a:gd name="connsiteX4" fmla="*/ 0 w 1624639"/>
              <a:gd name="connsiteY4" fmla="*/ 838297 h 167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39" h="1676593">
                <a:moveTo>
                  <a:pt x="0" y="838297"/>
                </a:moveTo>
                <a:cubicBezTo>
                  <a:pt x="0" y="375318"/>
                  <a:pt x="363688" y="0"/>
                  <a:pt x="812320" y="0"/>
                </a:cubicBezTo>
                <a:cubicBezTo>
                  <a:pt x="1260952" y="0"/>
                  <a:pt x="1624640" y="375318"/>
                  <a:pt x="1624640" y="838297"/>
                </a:cubicBezTo>
                <a:cubicBezTo>
                  <a:pt x="1624640" y="1301276"/>
                  <a:pt x="1260952" y="1676594"/>
                  <a:pt x="812320" y="1676594"/>
                </a:cubicBezTo>
                <a:cubicBezTo>
                  <a:pt x="363688" y="1676594"/>
                  <a:pt x="0" y="1301276"/>
                  <a:pt x="0" y="838297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58243" tIns="265851" rIns="258243" bIns="265851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>
                <a:solidFill>
                  <a:prstClr val="black"/>
                </a:solidFill>
              </a:rPr>
              <a:t>Δίκτυα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2160000">
            <a:off x="5065120" y="3009204"/>
            <a:ext cx="239262" cy="470976"/>
          </a:xfrm>
          <a:custGeom>
            <a:avLst/>
            <a:gdLst>
              <a:gd name="connsiteX0" fmla="*/ 0 w 239262"/>
              <a:gd name="connsiteY0" fmla="*/ 94195 h 470976"/>
              <a:gd name="connsiteX1" fmla="*/ 119631 w 239262"/>
              <a:gd name="connsiteY1" fmla="*/ 94195 h 470976"/>
              <a:gd name="connsiteX2" fmla="*/ 119631 w 239262"/>
              <a:gd name="connsiteY2" fmla="*/ 0 h 470976"/>
              <a:gd name="connsiteX3" fmla="*/ 239262 w 239262"/>
              <a:gd name="connsiteY3" fmla="*/ 235488 h 470976"/>
              <a:gd name="connsiteX4" fmla="*/ 119631 w 239262"/>
              <a:gd name="connsiteY4" fmla="*/ 470976 h 470976"/>
              <a:gd name="connsiteX5" fmla="*/ 119631 w 239262"/>
              <a:gd name="connsiteY5" fmla="*/ 376781 h 470976"/>
              <a:gd name="connsiteX6" fmla="*/ 0 w 239262"/>
              <a:gd name="connsiteY6" fmla="*/ 376781 h 470976"/>
              <a:gd name="connsiteX7" fmla="*/ 0 w 239262"/>
              <a:gd name="connsiteY7" fmla="*/ 94195 h 47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262" h="470976">
                <a:moveTo>
                  <a:pt x="0" y="94195"/>
                </a:moveTo>
                <a:lnTo>
                  <a:pt x="119631" y="94195"/>
                </a:lnTo>
                <a:lnTo>
                  <a:pt x="119631" y="0"/>
                </a:lnTo>
                <a:lnTo>
                  <a:pt x="239262" y="235488"/>
                </a:lnTo>
                <a:lnTo>
                  <a:pt x="119631" y="470976"/>
                </a:lnTo>
                <a:lnTo>
                  <a:pt x="119631" y="376781"/>
                </a:lnTo>
                <a:lnTo>
                  <a:pt x="0" y="376781"/>
                </a:lnTo>
                <a:lnTo>
                  <a:pt x="0" y="941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4195" rIns="71779" bIns="94194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224740" y="3025634"/>
            <a:ext cx="1624639" cy="1676593"/>
          </a:xfrm>
          <a:custGeom>
            <a:avLst/>
            <a:gdLst>
              <a:gd name="connsiteX0" fmla="*/ 0 w 1624639"/>
              <a:gd name="connsiteY0" fmla="*/ 838297 h 1676593"/>
              <a:gd name="connsiteX1" fmla="*/ 812320 w 1624639"/>
              <a:gd name="connsiteY1" fmla="*/ 0 h 1676593"/>
              <a:gd name="connsiteX2" fmla="*/ 1624640 w 1624639"/>
              <a:gd name="connsiteY2" fmla="*/ 838297 h 1676593"/>
              <a:gd name="connsiteX3" fmla="*/ 812320 w 1624639"/>
              <a:gd name="connsiteY3" fmla="*/ 1676594 h 1676593"/>
              <a:gd name="connsiteX4" fmla="*/ 0 w 1624639"/>
              <a:gd name="connsiteY4" fmla="*/ 838297 h 167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39" h="1676593">
                <a:moveTo>
                  <a:pt x="0" y="838297"/>
                </a:moveTo>
                <a:cubicBezTo>
                  <a:pt x="0" y="375318"/>
                  <a:pt x="363688" y="0"/>
                  <a:pt x="812320" y="0"/>
                </a:cubicBezTo>
                <a:cubicBezTo>
                  <a:pt x="1260952" y="0"/>
                  <a:pt x="1624640" y="375318"/>
                  <a:pt x="1624640" y="838297"/>
                </a:cubicBezTo>
                <a:cubicBezTo>
                  <a:pt x="1624640" y="1301276"/>
                  <a:pt x="1260952" y="1676594"/>
                  <a:pt x="812320" y="1676594"/>
                </a:cubicBezTo>
                <a:cubicBezTo>
                  <a:pt x="363688" y="1676594"/>
                  <a:pt x="0" y="1301276"/>
                  <a:pt x="0" y="838297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58243" tIns="265851" rIns="258243" bIns="265851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>
                <a:solidFill>
                  <a:prstClr val="black"/>
                </a:solidFill>
              </a:rPr>
              <a:t>Συσκευές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17280000">
            <a:off x="5603709" y="4617930"/>
            <a:ext cx="223693" cy="470977"/>
          </a:xfrm>
          <a:custGeom>
            <a:avLst/>
            <a:gdLst>
              <a:gd name="connsiteX0" fmla="*/ 0 w 223693"/>
              <a:gd name="connsiteY0" fmla="*/ 94195 h 470976"/>
              <a:gd name="connsiteX1" fmla="*/ 111847 w 223693"/>
              <a:gd name="connsiteY1" fmla="*/ 94195 h 470976"/>
              <a:gd name="connsiteX2" fmla="*/ 111847 w 223693"/>
              <a:gd name="connsiteY2" fmla="*/ 0 h 470976"/>
              <a:gd name="connsiteX3" fmla="*/ 223693 w 223693"/>
              <a:gd name="connsiteY3" fmla="*/ 235488 h 470976"/>
              <a:gd name="connsiteX4" fmla="*/ 111847 w 223693"/>
              <a:gd name="connsiteY4" fmla="*/ 470976 h 470976"/>
              <a:gd name="connsiteX5" fmla="*/ 111847 w 223693"/>
              <a:gd name="connsiteY5" fmla="*/ 376781 h 470976"/>
              <a:gd name="connsiteX6" fmla="*/ 0 w 223693"/>
              <a:gd name="connsiteY6" fmla="*/ 376781 h 470976"/>
              <a:gd name="connsiteX7" fmla="*/ 0 w 223693"/>
              <a:gd name="connsiteY7" fmla="*/ 94195 h 47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693" h="470976">
                <a:moveTo>
                  <a:pt x="223692" y="376781"/>
                </a:moveTo>
                <a:lnTo>
                  <a:pt x="111846" y="376781"/>
                </a:lnTo>
                <a:lnTo>
                  <a:pt x="111846" y="470976"/>
                </a:lnTo>
                <a:lnTo>
                  <a:pt x="1" y="235488"/>
                </a:lnTo>
                <a:lnTo>
                  <a:pt x="111846" y="0"/>
                </a:lnTo>
                <a:lnTo>
                  <a:pt x="111846" y="94195"/>
                </a:lnTo>
                <a:lnTo>
                  <a:pt x="223692" y="94195"/>
                </a:lnTo>
                <a:lnTo>
                  <a:pt x="223692" y="37678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107" tIns="94195" rIns="0" bIns="9419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7819" y="5016650"/>
            <a:ext cx="1624639" cy="1676593"/>
          </a:xfrm>
          <a:custGeom>
            <a:avLst/>
            <a:gdLst>
              <a:gd name="connsiteX0" fmla="*/ 0 w 1624639"/>
              <a:gd name="connsiteY0" fmla="*/ 838297 h 1676593"/>
              <a:gd name="connsiteX1" fmla="*/ 812320 w 1624639"/>
              <a:gd name="connsiteY1" fmla="*/ 0 h 1676593"/>
              <a:gd name="connsiteX2" fmla="*/ 1624640 w 1624639"/>
              <a:gd name="connsiteY2" fmla="*/ 838297 h 1676593"/>
              <a:gd name="connsiteX3" fmla="*/ 812320 w 1624639"/>
              <a:gd name="connsiteY3" fmla="*/ 1676594 h 1676593"/>
              <a:gd name="connsiteX4" fmla="*/ 0 w 1624639"/>
              <a:gd name="connsiteY4" fmla="*/ 838297 h 167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39" h="1676593">
                <a:moveTo>
                  <a:pt x="0" y="838297"/>
                </a:moveTo>
                <a:cubicBezTo>
                  <a:pt x="0" y="375318"/>
                  <a:pt x="363688" y="0"/>
                  <a:pt x="812320" y="0"/>
                </a:cubicBezTo>
                <a:cubicBezTo>
                  <a:pt x="1260952" y="0"/>
                  <a:pt x="1624640" y="375318"/>
                  <a:pt x="1624640" y="838297"/>
                </a:cubicBezTo>
                <a:cubicBezTo>
                  <a:pt x="1624640" y="1301276"/>
                  <a:pt x="1260952" y="1676594"/>
                  <a:pt x="812320" y="1676594"/>
                </a:cubicBezTo>
                <a:cubicBezTo>
                  <a:pt x="363688" y="1676594"/>
                  <a:pt x="0" y="1301276"/>
                  <a:pt x="0" y="838297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58243" tIns="265851" rIns="258243" bIns="265851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>
                <a:solidFill>
                  <a:prstClr val="black"/>
                </a:solidFill>
              </a:rPr>
              <a:t>Υπολογιστικές Υποδομές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226190" y="5619458"/>
            <a:ext cx="248485" cy="470977"/>
          </a:xfrm>
          <a:custGeom>
            <a:avLst/>
            <a:gdLst>
              <a:gd name="connsiteX0" fmla="*/ 0 w 248484"/>
              <a:gd name="connsiteY0" fmla="*/ 94195 h 470976"/>
              <a:gd name="connsiteX1" fmla="*/ 124242 w 248484"/>
              <a:gd name="connsiteY1" fmla="*/ 94195 h 470976"/>
              <a:gd name="connsiteX2" fmla="*/ 124242 w 248484"/>
              <a:gd name="connsiteY2" fmla="*/ 0 h 470976"/>
              <a:gd name="connsiteX3" fmla="*/ 248484 w 248484"/>
              <a:gd name="connsiteY3" fmla="*/ 235488 h 470976"/>
              <a:gd name="connsiteX4" fmla="*/ 124242 w 248484"/>
              <a:gd name="connsiteY4" fmla="*/ 470976 h 470976"/>
              <a:gd name="connsiteX5" fmla="*/ 124242 w 248484"/>
              <a:gd name="connsiteY5" fmla="*/ 376781 h 470976"/>
              <a:gd name="connsiteX6" fmla="*/ 0 w 248484"/>
              <a:gd name="connsiteY6" fmla="*/ 376781 h 470976"/>
              <a:gd name="connsiteX7" fmla="*/ 0 w 248484"/>
              <a:gd name="connsiteY7" fmla="*/ 94195 h 47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84" h="470976">
                <a:moveTo>
                  <a:pt x="248483" y="376781"/>
                </a:moveTo>
                <a:lnTo>
                  <a:pt x="124242" y="376781"/>
                </a:lnTo>
                <a:lnTo>
                  <a:pt x="124242" y="470976"/>
                </a:lnTo>
                <a:lnTo>
                  <a:pt x="1" y="235488"/>
                </a:lnTo>
                <a:lnTo>
                  <a:pt x="124242" y="0"/>
                </a:lnTo>
                <a:lnTo>
                  <a:pt x="124242" y="94195"/>
                </a:lnTo>
                <a:lnTo>
                  <a:pt x="248483" y="94195"/>
                </a:lnTo>
                <a:lnTo>
                  <a:pt x="248483" y="37678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545" tIns="94196" rIns="1" bIns="9419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484340" y="5016650"/>
            <a:ext cx="1624639" cy="1676593"/>
          </a:xfrm>
          <a:custGeom>
            <a:avLst/>
            <a:gdLst>
              <a:gd name="connsiteX0" fmla="*/ 0 w 1624639"/>
              <a:gd name="connsiteY0" fmla="*/ 838297 h 1676593"/>
              <a:gd name="connsiteX1" fmla="*/ 812320 w 1624639"/>
              <a:gd name="connsiteY1" fmla="*/ 0 h 1676593"/>
              <a:gd name="connsiteX2" fmla="*/ 1624640 w 1624639"/>
              <a:gd name="connsiteY2" fmla="*/ 838297 h 1676593"/>
              <a:gd name="connsiteX3" fmla="*/ 812320 w 1624639"/>
              <a:gd name="connsiteY3" fmla="*/ 1676594 h 1676593"/>
              <a:gd name="connsiteX4" fmla="*/ 0 w 1624639"/>
              <a:gd name="connsiteY4" fmla="*/ 838297 h 167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39" h="1676593">
                <a:moveTo>
                  <a:pt x="0" y="838297"/>
                </a:moveTo>
                <a:cubicBezTo>
                  <a:pt x="0" y="375318"/>
                  <a:pt x="363688" y="0"/>
                  <a:pt x="812320" y="0"/>
                </a:cubicBezTo>
                <a:cubicBezTo>
                  <a:pt x="1260952" y="0"/>
                  <a:pt x="1624640" y="375318"/>
                  <a:pt x="1624640" y="838297"/>
                </a:cubicBezTo>
                <a:cubicBezTo>
                  <a:pt x="1624640" y="1301276"/>
                  <a:pt x="1260952" y="1676594"/>
                  <a:pt x="812320" y="1676594"/>
                </a:cubicBezTo>
                <a:cubicBezTo>
                  <a:pt x="363688" y="1676594"/>
                  <a:pt x="0" y="1301276"/>
                  <a:pt x="0" y="838297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58243" tIns="265851" rIns="258243" bIns="265851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>
                <a:solidFill>
                  <a:prstClr val="black"/>
                </a:solidFill>
              </a:rPr>
              <a:t>Επιχειρηματικότητα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4320000">
            <a:off x="2863310" y="4629971"/>
            <a:ext cx="223694" cy="470977"/>
          </a:xfrm>
          <a:custGeom>
            <a:avLst/>
            <a:gdLst>
              <a:gd name="connsiteX0" fmla="*/ 0 w 223693"/>
              <a:gd name="connsiteY0" fmla="*/ 94195 h 470976"/>
              <a:gd name="connsiteX1" fmla="*/ 111847 w 223693"/>
              <a:gd name="connsiteY1" fmla="*/ 94195 h 470976"/>
              <a:gd name="connsiteX2" fmla="*/ 111847 w 223693"/>
              <a:gd name="connsiteY2" fmla="*/ 0 h 470976"/>
              <a:gd name="connsiteX3" fmla="*/ 223693 w 223693"/>
              <a:gd name="connsiteY3" fmla="*/ 235488 h 470976"/>
              <a:gd name="connsiteX4" fmla="*/ 111847 w 223693"/>
              <a:gd name="connsiteY4" fmla="*/ 470976 h 470976"/>
              <a:gd name="connsiteX5" fmla="*/ 111847 w 223693"/>
              <a:gd name="connsiteY5" fmla="*/ 376781 h 470976"/>
              <a:gd name="connsiteX6" fmla="*/ 0 w 223693"/>
              <a:gd name="connsiteY6" fmla="*/ 376781 h 470976"/>
              <a:gd name="connsiteX7" fmla="*/ 0 w 223693"/>
              <a:gd name="connsiteY7" fmla="*/ 94195 h 47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693" h="470976">
                <a:moveTo>
                  <a:pt x="223692" y="376781"/>
                </a:moveTo>
                <a:lnTo>
                  <a:pt x="111846" y="376781"/>
                </a:lnTo>
                <a:lnTo>
                  <a:pt x="111846" y="470976"/>
                </a:lnTo>
                <a:lnTo>
                  <a:pt x="1" y="235488"/>
                </a:lnTo>
                <a:lnTo>
                  <a:pt x="111846" y="0"/>
                </a:lnTo>
                <a:lnTo>
                  <a:pt x="111846" y="94195"/>
                </a:lnTo>
                <a:lnTo>
                  <a:pt x="223692" y="94195"/>
                </a:lnTo>
                <a:lnTo>
                  <a:pt x="223692" y="37678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109" tIns="94195" rIns="-1" bIns="9419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37420" y="3025634"/>
            <a:ext cx="1624639" cy="1676593"/>
          </a:xfrm>
          <a:custGeom>
            <a:avLst/>
            <a:gdLst>
              <a:gd name="connsiteX0" fmla="*/ 0 w 1624639"/>
              <a:gd name="connsiteY0" fmla="*/ 838297 h 1676593"/>
              <a:gd name="connsiteX1" fmla="*/ 812320 w 1624639"/>
              <a:gd name="connsiteY1" fmla="*/ 0 h 1676593"/>
              <a:gd name="connsiteX2" fmla="*/ 1624640 w 1624639"/>
              <a:gd name="connsiteY2" fmla="*/ 838297 h 1676593"/>
              <a:gd name="connsiteX3" fmla="*/ 812320 w 1624639"/>
              <a:gd name="connsiteY3" fmla="*/ 1676594 h 1676593"/>
              <a:gd name="connsiteX4" fmla="*/ 0 w 1624639"/>
              <a:gd name="connsiteY4" fmla="*/ 838297 h 167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39" h="1676593">
                <a:moveTo>
                  <a:pt x="0" y="838297"/>
                </a:moveTo>
                <a:cubicBezTo>
                  <a:pt x="0" y="375318"/>
                  <a:pt x="363688" y="0"/>
                  <a:pt x="812320" y="0"/>
                </a:cubicBezTo>
                <a:cubicBezTo>
                  <a:pt x="1260952" y="0"/>
                  <a:pt x="1624640" y="375318"/>
                  <a:pt x="1624640" y="838297"/>
                </a:cubicBezTo>
                <a:cubicBezTo>
                  <a:pt x="1624640" y="1301276"/>
                  <a:pt x="1260952" y="1676594"/>
                  <a:pt x="812320" y="1676594"/>
                </a:cubicBezTo>
                <a:cubicBezTo>
                  <a:pt x="363688" y="1676594"/>
                  <a:pt x="0" y="1301276"/>
                  <a:pt x="0" y="838297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58243" tIns="265851" rIns="258243" bIns="265851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>
                <a:solidFill>
                  <a:prstClr val="black"/>
                </a:solidFill>
              </a:rPr>
              <a:t>Υπηρεσίες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rot="19440000">
            <a:off x="3371460" y="3017164"/>
            <a:ext cx="239262" cy="470976"/>
          </a:xfrm>
          <a:custGeom>
            <a:avLst/>
            <a:gdLst>
              <a:gd name="connsiteX0" fmla="*/ 0 w 239262"/>
              <a:gd name="connsiteY0" fmla="*/ 94195 h 470976"/>
              <a:gd name="connsiteX1" fmla="*/ 119631 w 239262"/>
              <a:gd name="connsiteY1" fmla="*/ 94195 h 470976"/>
              <a:gd name="connsiteX2" fmla="*/ 119631 w 239262"/>
              <a:gd name="connsiteY2" fmla="*/ 0 h 470976"/>
              <a:gd name="connsiteX3" fmla="*/ 239262 w 239262"/>
              <a:gd name="connsiteY3" fmla="*/ 235488 h 470976"/>
              <a:gd name="connsiteX4" fmla="*/ 119631 w 239262"/>
              <a:gd name="connsiteY4" fmla="*/ 470976 h 470976"/>
              <a:gd name="connsiteX5" fmla="*/ 119631 w 239262"/>
              <a:gd name="connsiteY5" fmla="*/ 376781 h 470976"/>
              <a:gd name="connsiteX6" fmla="*/ 0 w 239262"/>
              <a:gd name="connsiteY6" fmla="*/ 376781 h 470976"/>
              <a:gd name="connsiteX7" fmla="*/ 0 w 239262"/>
              <a:gd name="connsiteY7" fmla="*/ 94195 h 47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262" h="470976">
                <a:moveTo>
                  <a:pt x="0" y="94195"/>
                </a:moveTo>
                <a:lnTo>
                  <a:pt x="119631" y="94195"/>
                </a:lnTo>
                <a:lnTo>
                  <a:pt x="119631" y="0"/>
                </a:lnTo>
                <a:lnTo>
                  <a:pt x="239262" y="235488"/>
                </a:lnTo>
                <a:lnTo>
                  <a:pt x="119631" y="470976"/>
                </a:lnTo>
                <a:lnTo>
                  <a:pt x="119631" y="376781"/>
                </a:lnTo>
                <a:lnTo>
                  <a:pt x="0" y="376781"/>
                </a:lnTo>
                <a:lnTo>
                  <a:pt x="0" y="941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4194" rIns="71779" bIns="9419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90121" name="Picture 9" descr="Image result for clou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7" y="5400686"/>
            <a:ext cx="1828800" cy="9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Η επανάσταση της πληροφορίας</a:t>
            </a:r>
            <a:endParaRPr lang="en-US" dirty="0"/>
          </a:p>
        </p:txBody>
      </p:sp>
      <p:pic>
        <p:nvPicPr>
          <p:cNvPr id="5" name="Picture 6" descr="Image result for mobile micro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295650"/>
            <a:ext cx="192021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OBILE DEVICE SENSORS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95600"/>
            <a:ext cx="1905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Image result for optical f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AutoShape 6" descr="Image result for optical fib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1443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539807"/>
            <a:ext cx="2214476" cy="781066"/>
          </a:xfrm>
          <a:prstGeom prst="rect">
            <a:avLst/>
          </a:prstGeom>
        </p:spPr>
      </p:pic>
      <p:pic>
        <p:nvPicPr>
          <p:cNvPr id="90123" name="Picture 11" descr="Image result for servic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61486"/>
            <a:ext cx="2349770" cy="7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13" descr="Image result for the word data"/>
          <p:cNvSpPr>
            <a:spLocks noChangeAspect="1" noChangeArrowheads="1"/>
          </p:cNvSpPr>
          <p:nvPr/>
        </p:nvSpPr>
        <p:spPr bwMode="auto">
          <a:xfrm>
            <a:off x="155575" y="-2027238"/>
            <a:ext cx="59626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AutoShape 15" descr="Image result for the word data"/>
          <p:cNvSpPr>
            <a:spLocks noChangeAspect="1" noChangeArrowheads="1"/>
          </p:cNvSpPr>
          <p:nvPr/>
        </p:nvSpPr>
        <p:spPr bwMode="auto">
          <a:xfrm>
            <a:off x="307975" y="-1874838"/>
            <a:ext cx="59626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012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03" y="3655906"/>
            <a:ext cx="1531960" cy="108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1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DIKW </a:t>
            </a:r>
            <a:r>
              <a:rPr lang="el-GR" dirty="0" smtClean="0"/>
              <a:t>πυραμίδα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Data: </a:t>
            </a:r>
            <a:r>
              <a:rPr lang="el-GR" dirty="0" smtClean="0"/>
              <a:t>η βασική πληροφορία που προέρχεται από διάφορες πηγές. Προκλήσεις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Διαφορετικά πρωτόκολλα απόκτησης</a:t>
            </a:r>
          </a:p>
          <a:p>
            <a:pPr lvl="1"/>
            <a:r>
              <a:rPr lang="el-GR" dirty="0" smtClean="0"/>
              <a:t>Διαφορετικά μοντέλα </a:t>
            </a:r>
          </a:p>
          <a:p>
            <a:pPr lvl="2"/>
            <a:r>
              <a:rPr lang="en-US" dirty="0" smtClean="0"/>
              <a:t>Push/Pull</a:t>
            </a:r>
          </a:p>
          <a:p>
            <a:pPr lvl="1"/>
            <a:r>
              <a:rPr lang="el-GR" dirty="0" smtClean="0"/>
              <a:t>Διαφορετική δομή, σημασιολογική έννοια</a:t>
            </a:r>
          </a:p>
          <a:p>
            <a:endParaRPr lang="el-GR" dirty="0" smtClean="0"/>
          </a:p>
          <a:p>
            <a:r>
              <a:rPr lang="en-US" dirty="0" smtClean="0"/>
              <a:t>Information:</a:t>
            </a:r>
            <a:r>
              <a:rPr lang="el-GR" dirty="0"/>
              <a:t> </a:t>
            </a:r>
            <a:r>
              <a:rPr lang="el-GR" dirty="0" smtClean="0"/>
              <a:t>εμπλουτισμένη πληροφορία που να δίνει τη δυνατότητα περαιτέρω επεξεργασίας</a:t>
            </a:r>
          </a:p>
          <a:p>
            <a:pPr lvl="1"/>
            <a:r>
              <a:rPr lang="el-GR" dirty="0"/>
              <a:t>Πώς μπορεί να επιτευχθεί κοινή απεικόνιση/</a:t>
            </a:r>
            <a:r>
              <a:rPr lang="en-US" dirty="0"/>
              <a:t>data </a:t>
            </a:r>
            <a:r>
              <a:rPr lang="en-US" dirty="0" smtClean="0"/>
              <a:t>model</a:t>
            </a:r>
            <a:r>
              <a:rPr lang="el-GR" dirty="0" smtClean="0"/>
              <a:t> πολλαπλών πηγών</a:t>
            </a:r>
            <a:endParaRPr lang="en-US" dirty="0"/>
          </a:p>
          <a:p>
            <a:pPr lvl="1"/>
            <a:r>
              <a:rPr lang="el-GR" dirty="0" smtClean="0"/>
              <a:t>Πώς θα αποθηκευτούν τα δεδομένα και θα μπορούν να αναζητηθούν γρήγορα, με βάση δείκτες κλπ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DIKW </a:t>
            </a:r>
            <a:r>
              <a:rPr lang="el-GR" dirty="0"/>
              <a:t>πυραμίδα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Knowledge: </a:t>
            </a:r>
            <a:r>
              <a:rPr lang="el-GR" dirty="0" smtClean="0"/>
              <a:t>πώς μπορείτε να παράξετε συμπυπκνωμένη γνώση από τα προηγούμενα</a:t>
            </a:r>
          </a:p>
          <a:p>
            <a:pPr lvl="1"/>
            <a:r>
              <a:rPr lang="el-GR" dirty="0" smtClean="0"/>
              <a:t>Εξαγωγή συμπερασμάτων</a:t>
            </a:r>
          </a:p>
          <a:p>
            <a:pPr lvl="2"/>
            <a:endParaRPr lang="el-GR" dirty="0"/>
          </a:p>
          <a:p>
            <a:r>
              <a:rPr lang="en-US" dirty="0" smtClean="0"/>
              <a:t>Wisdom: </a:t>
            </a:r>
          </a:p>
          <a:p>
            <a:pPr lvl="1"/>
            <a:r>
              <a:rPr lang="el-GR" dirty="0"/>
              <a:t>Στο επίπεδο που ενδιαφέρει κάθε χρήστη</a:t>
            </a:r>
          </a:p>
          <a:p>
            <a:pPr lvl="2"/>
            <a:r>
              <a:rPr lang="el-GR" dirty="0"/>
              <a:t>Διαφορετικά ενδιαφέροντα</a:t>
            </a:r>
          </a:p>
          <a:p>
            <a:pPr lvl="1"/>
            <a:r>
              <a:rPr lang="el-GR" dirty="0" smtClean="0"/>
              <a:t>Συνδυασμός δεδομένων από πολλαπλές πηγές</a:t>
            </a:r>
          </a:p>
          <a:p>
            <a:pPr lvl="1"/>
            <a:r>
              <a:rPr lang="el-GR" dirty="0" smtClean="0"/>
              <a:t>Προσαρμογή στο ρόλο και το σκοπό κάθε καταναλωτή πληροφορίας</a:t>
            </a:r>
            <a:endParaRPr lang="en-US" dirty="0" smtClean="0"/>
          </a:p>
          <a:p>
            <a:pPr lvl="1"/>
            <a:r>
              <a:rPr lang="el-GR" dirty="0" smtClean="0"/>
              <a:t>Ανάληψη δράσης (</a:t>
            </a:r>
            <a:r>
              <a:rPr lang="en-US" dirty="0" smtClean="0"/>
              <a:t>actuation</a:t>
            </a:r>
            <a:r>
              <a:rPr lang="el-GR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DIKW </a:t>
            </a:r>
            <a:r>
              <a:rPr lang="el-GR" dirty="0"/>
              <a:t>πυραμίδα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Παράδειγμα ανίχνευσης αιχμών κίνησης από κοινωνικά δίκτυα</a:t>
            </a:r>
            <a:endParaRPr lang="en-US" dirty="0"/>
          </a:p>
        </p:txBody>
      </p:sp>
      <p:pic>
        <p:nvPicPr>
          <p:cNvPr id="4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45475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Λάμδα αρχιτεκτονικές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Lambda Architecture (</a:t>
            </a:r>
            <a:r>
              <a:rPr lang="en-US" dirty="0" err="1"/>
              <a:t>Marz</a:t>
            </a:r>
            <a:r>
              <a:rPr lang="en-US" dirty="0"/>
              <a:t> 2013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Τυπική αρχιτεκτονική για την αποθήκευση, χρήση και ανάλυση δεδομένων</a:t>
            </a:r>
          </a:p>
          <a:p>
            <a:pPr lvl="1"/>
            <a:r>
              <a:rPr lang="el-GR" dirty="0" smtClean="0"/>
              <a:t>Τρόπος υλοποίησης της </a:t>
            </a:r>
            <a:r>
              <a:rPr lang="en-US" dirty="0" smtClean="0"/>
              <a:t>DIKW</a:t>
            </a:r>
            <a:r>
              <a:rPr lang="el-GR" dirty="0" smtClean="0"/>
              <a:t> πυραμίδας</a:t>
            </a:r>
            <a:endParaRPr lang="en-US" dirty="0"/>
          </a:p>
          <a:p>
            <a:r>
              <a:rPr lang="en-US" dirty="0"/>
              <a:t>Batch layer: </a:t>
            </a:r>
            <a:r>
              <a:rPr lang="el-GR" dirty="0" smtClean="0"/>
              <a:t>αποθηκεύει όλα τα δεδομένα σε ένα μέσο και πιθανώς προ-υπολογίζει </a:t>
            </a:r>
            <a:r>
              <a:rPr lang="en-US" dirty="0" smtClean="0"/>
              <a:t>views </a:t>
            </a:r>
            <a:r>
              <a:rPr lang="el-GR" dirty="0" smtClean="0"/>
              <a:t>πάνω σε αυτά</a:t>
            </a:r>
          </a:p>
          <a:p>
            <a:pPr lvl="1"/>
            <a:r>
              <a:rPr lang="el-GR" dirty="0" smtClean="0"/>
              <a:t>Δημοφιλείς όψεις που μπορούν να βοηθήσουν μετά στο </a:t>
            </a:r>
            <a:r>
              <a:rPr lang="en-US" dirty="0" smtClean="0"/>
              <a:t>search, </a:t>
            </a:r>
            <a:r>
              <a:rPr lang="el-GR" dirty="0" smtClean="0"/>
              <a:t>όπως </a:t>
            </a:r>
            <a:r>
              <a:rPr lang="en-US" dirty="0" smtClean="0"/>
              <a:t>min-max, average </a:t>
            </a:r>
            <a:r>
              <a:rPr lang="el-GR" dirty="0" smtClean="0"/>
              <a:t>κλπ</a:t>
            </a:r>
            <a:endParaRPr lang="en-US" dirty="0"/>
          </a:p>
          <a:p>
            <a:r>
              <a:rPr lang="en-US" dirty="0"/>
              <a:t>Serving layer: </a:t>
            </a:r>
            <a:r>
              <a:rPr lang="el-GR" dirty="0" smtClean="0"/>
              <a:t>δημιουργεί δείκτες με βάση τα δεδομένα</a:t>
            </a:r>
            <a:endParaRPr lang="en-US" dirty="0"/>
          </a:p>
          <a:p>
            <a:r>
              <a:rPr lang="en-US" dirty="0"/>
              <a:t>Real-time processing layer: </a:t>
            </a:r>
            <a:r>
              <a:rPr lang="el-GR" dirty="0" smtClean="0"/>
              <a:t>ζητάει συγκεκριμένες όψεις με βάση τα εισερχόμενα ερωτήματα και μετράει την τωρινή κατάσταση συγκρίνοντάς της με τα ιστορικά δεδομένα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3810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43607" y="1564377"/>
            <a:ext cx="8474968" cy="4495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sz="2000" dirty="0" smtClean="0"/>
              <a:t>Συλλογή δεδομένων</a:t>
            </a:r>
            <a:endParaRPr lang="en-US" sz="2000" dirty="0" smtClean="0"/>
          </a:p>
          <a:p>
            <a:pPr lvl="1"/>
            <a:r>
              <a:rPr lang="el-GR" sz="1800" dirty="0" smtClean="0"/>
              <a:t>μπορεί </a:t>
            </a:r>
            <a:r>
              <a:rPr lang="el-GR" sz="1800" dirty="0"/>
              <a:t>να χρησιμοποιείται είτε </a:t>
            </a:r>
            <a:r>
              <a:rPr lang="en-US" sz="1800" dirty="0"/>
              <a:t>online </a:t>
            </a:r>
            <a:r>
              <a:rPr lang="el-GR" sz="1800" dirty="0"/>
              <a:t>είτε να προωθείται για αποθήκευση</a:t>
            </a:r>
          </a:p>
          <a:p>
            <a:pPr lvl="1"/>
            <a:r>
              <a:rPr lang="el-GR" sz="1800" dirty="0" smtClean="0"/>
              <a:t>Χρησιμοποιεί συνήθως ένα στρώμα διαμοιρασμού τύπου </a:t>
            </a:r>
            <a:r>
              <a:rPr lang="en-US" sz="1800" dirty="0" smtClean="0"/>
              <a:t>Publish/Subscribe</a:t>
            </a:r>
            <a:endParaRPr lang="el-GR" sz="1800" dirty="0" smtClean="0"/>
          </a:p>
          <a:p>
            <a:pPr lvl="2"/>
            <a:r>
              <a:rPr lang="en-US" sz="1500" dirty="0" smtClean="0"/>
              <a:t>Apache Kafka, </a:t>
            </a:r>
            <a:r>
              <a:rPr lang="en-US" sz="1500" dirty="0" err="1" smtClean="0"/>
              <a:t>RabbitMQ</a:t>
            </a:r>
            <a:r>
              <a:rPr lang="en-US" sz="1500" dirty="0" smtClean="0"/>
              <a:t>, MQTT </a:t>
            </a:r>
            <a:r>
              <a:rPr lang="el-GR" sz="1500" dirty="0" smtClean="0"/>
              <a:t>κλπ</a:t>
            </a:r>
            <a:endParaRPr lang="en-US" sz="1500" dirty="0" smtClean="0"/>
          </a:p>
          <a:p>
            <a:pPr lvl="1"/>
            <a:r>
              <a:rPr lang="el-GR" sz="1800" dirty="0" smtClean="0"/>
              <a:t>Ομαδοποίηση δεδομένων και εξαγωγή μεταδεδομένων</a:t>
            </a:r>
          </a:p>
          <a:p>
            <a:pPr lvl="2"/>
            <a:r>
              <a:rPr lang="en-US" sz="1500" dirty="0" smtClean="0"/>
              <a:t>Min, max, average </a:t>
            </a:r>
            <a:r>
              <a:rPr lang="el-GR" sz="1500" dirty="0" smtClean="0"/>
              <a:t>κλπ</a:t>
            </a:r>
            <a:endParaRPr lang="en-US" sz="1500" dirty="0" smtClean="0"/>
          </a:p>
          <a:p>
            <a:pPr lvl="1"/>
            <a:r>
              <a:rPr lang="el-GR" sz="1800" dirty="0" smtClean="0"/>
              <a:t>Δεικτοποίηση και αποθήκευση σε κάποια δομή</a:t>
            </a:r>
          </a:p>
          <a:p>
            <a:pPr lvl="2"/>
            <a:r>
              <a:rPr lang="en-US" sz="1500" dirty="0"/>
              <a:t>R</a:t>
            </a:r>
            <a:r>
              <a:rPr lang="en-US" sz="1500" dirty="0" smtClean="0"/>
              <a:t>DBMS, Object Storage, NoSQL </a:t>
            </a:r>
            <a:r>
              <a:rPr lang="el-GR" sz="1500" dirty="0" smtClean="0"/>
              <a:t>ανάλογα με τις απαιτήσεις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8503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Ingestion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8478" y="3879878"/>
            <a:ext cx="1745021" cy="1750153"/>
            <a:chOff x="258763" y="3840894"/>
            <a:chExt cx="1745021" cy="175015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63" y="3840894"/>
              <a:ext cx="1745021" cy="1750153"/>
            </a:xfrm>
            <a:prstGeom prst="rect">
              <a:avLst/>
            </a:prstGeom>
          </p:spPr>
        </p:pic>
        <p:sp>
          <p:nvSpPr>
            <p:cNvPr id="49" name="Content Placeholder 2"/>
            <p:cNvSpPr txBox="1">
              <a:spLocks/>
            </p:cNvSpPr>
            <p:nvPr/>
          </p:nvSpPr>
          <p:spPr bwMode="auto">
            <a:xfrm>
              <a:off x="650458" y="4242756"/>
              <a:ext cx="939213" cy="659185"/>
            </a:xfrm>
            <a:prstGeom prst="rect">
              <a:avLst/>
            </a:prstGeom>
            <a:solidFill>
              <a:srgbClr val="FFFFFF">
                <a:alpha val="38039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Wingdings" pitchFamily="2" charset="2"/>
                <a:buChar char="§"/>
                <a:defRPr b="1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3088" indent="-2301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711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2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99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71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543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115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687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err="1" smtClean="0">
                  <a:solidFill>
                    <a:srgbClr val="000000"/>
                  </a:solidFill>
                </a:rPr>
                <a:t>IoT</a:t>
              </a:r>
              <a:endParaRPr lang="en-US" sz="28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73499" y="4964910"/>
            <a:ext cx="5939526" cy="1593159"/>
            <a:chOff x="1979712" y="4466363"/>
            <a:chExt cx="5939526" cy="1593159"/>
          </a:xfrm>
        </p:grpSpPr>
        <p:sp>
          <p:nvSpPr>
            <p:cNvPr id="51" name="Oval 50"/>
            <p:cNvSpPr/>
            <p:nvPr/>
          </p:nvSpPr>
          <p:spPr bwMode="auto">
            <a:xfrm>
              <a:off x="1979712" y="4490131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139952" y="4466363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35504" y="5119896"/>
              <a:ext cx="1563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Transformation</a:t>
              </a:r>
              <a:endParaRPr lang="en-US" sz="1600" dirty="0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3534637" y="5239657"/>
              <a:ext cx="615821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364313" y="4504597"/>
              <a:ext cx="1554925" cy="1554925"/>
              <a:chOff x="6781069" y="2445156"/>
              <a:chExt cx="1842590" cy="1842590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6781069" y="2445156"/>
                <a:ext cx="1842590" cy="184259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210855" y="3130478"/>
                <a:ext cx="1121882" cy="43765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Storage</a:t>
                </a: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52" idx="6"/>
            </p:cNvCxnSpPr>
            <p:nvPr/>
          </p:nvCxnSpPr>
          <p:spPr bwMode="auto">
            <a:xfrm flipV="1">
              <a:off x="5694877" y="5239659"/>
              <a:ext cx="664391" cy="41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0" name="Straight Arrow Connector 59"/>
          <p:cNvCxnSpPr/>
          <p:nvPr/>
        </p:nvCxnSpPr>
        <p:spPr bwMode="auto">
          <a:xfrm>
            <a:off x="1789043" y="5419784"/>
            <a:ext cx="284456" cy="917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250639" y="5630031"/>
            <a:ext cx="1203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Messaging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72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67544" y="1531117"/>
            <a:ext cx="5461733" cy="4495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l-GR" sz="2000" dirty="0"/>
              <a:t>Μηχανική μάθηση/επεξεργασία των ιστορικών δεδομένων για εξαγωγή </a:t>
            </a:r>
            <a:r>
              <a:rPr lang="el-GR" sz="2000" dirty="0" smtClean="0"/>
              <a:t>συμπερασμάτων/μοτίβων </a:t>
            </a:r>
            <a:r>
              <a:rPr lang="el-GR" sz="2000" dirty="0"/>
              <a:t>(π.χ. Ορίων κανονικής συμπεριφοράς</a:t>
            </a:r>
            <a:r>
              <a:rPr lang="el-GR" sz="2000" dirty="0" smtClean="0"/>
              <a:t>)</a:t>
            </a:r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1619366" y="4459516"/>
            <a:ext cx="552563" cy="424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ECECEC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Title 1"/>
          <p:cNvSpPr txBox="1">
            <a:spLocks/>
          </p:cNvSpPr>
          <p:nvPr/>
        </p:nvSpPr>
        <p:spPr>
          <a:xfrm>
            <a:off x="638503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Ανάλυση δεδομένων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351440" y="4154581"/>
            <a:ext cx="1745021" cy="1750153"/>
            <a:chOff x="258763" y="3840894"/>
            <a:chExt cx="1745021" cy="1750153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63" y="3840894"/>
              <a:ext cx="1745021" cy="1750153"/>
            </a:xfrm>
            <a:prstGeom prst="rect">
              <a:avLst/>
            </a:prstGeom>
          </p:spPr>
        </p:pic>
        <p:sp>
          <p:nvSpPr>
            <p:cNvPr id="67" name="Content Placeholder 2"/>
            <p:cNvSpPr txBox="1">
              <a:spLocks/>
            </p:cNvSpPr>
            <p:nvPr/>
          </p:nvSpPr>
          <p:spPr bwMode="auto">
            <a:xfrm>
              <a:off x="650458" y="4242756"/>
              <a:ext cx="939213" cy="659185"/>
            </a:xfrm>
            <a:prstGeom prst="rect">
              <a:avLst/>
            </a:prstGeom>
            <a:solidFill>
              <a:srgbClr val="FFFFFF">
                <a:alpha val="38039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Wingdings" pitchFamily="2" charset="2"/>
                <a:buChar char="§"/>
                <a:defRPr b="1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3088" indent="-2301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711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2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99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71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543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115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687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err="1" smtClean="0">
                  <a:solidFill>
                    <a:srgbClr val="000000"/>
                  </a:solidFill>
                </a:rPr>
                <a:t>IoT</a:t>
              </a:r>
              <a:endParaRPr lang="en-US" sz="28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4603448" y="2413235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096461" y="5239613"/>
            <a:ext cx="5939526" cy="1593159"/>
            <a:chOff x="1979712" y="4466363"/>
            <a:chExt cx="5939526" cy="1593159"/>
          </a:xfrm>
        </p:grpSpPr>
        <p:sp>
          <p:nvSpPr>
            <p:cNvPr id="70" name="Oval 69"/>
            <p:cNvSpPr/>
            <p:nvPr/>
          </p:nvSpPr>
          <p:spPr bwMode="auto">
            <a:xfrm>
              <a:off x="1979712" y="4490131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4139952" y="4466363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35504" y="5119896"/>
              <a:ext cx="1563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Transformation</a:t>
              </a:r>
              <a:endParaRPr lang="en-US" sz="1600" dirty="0"/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3534637" y="5239657"/>
              <a:ext cx="615821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74" name="Group 73"/>
            <p:cNvGrpSpPr/>
            <p:nvPr/>
          </p:nvGrpSpPr>
          <p:grpSpPr>
            <a:xfrm>
              <a:off x="6364313" y="4504597"/>
              <a:ext cx="1554925" cy="1554925"/>
              <a:chOff x="6781069" y="2445156"/>
              <a:chExt cx="1842590" cy="1842590"/>
            </a:xfrm>
          </p:grpSpPr>
          <p:sp>
            <p:nvSpPr>
              <p:cNvPr id="76" name="Oval 75"/>
              <p:cNvSpPr/>
              <p:nvPr/>
            </p:nvSpPr>
            <p:spPr bwMode="auto">
              <a:xfrm>
                <a:off x="6781069" y="2445156"/>
                <a:ext cx="1842590" cy="184259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210855" y="3130478"/>
                <a:ext cx="1121882" cy="43765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Storage</a:t>
                </a: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>
              <a:stCxn id="71" idx="6"/>
            </p:cNvCxnSpPr>
            <p:nvPr/>
          </p:nvCxnSpPr>
          <p:spPr bwMode="auto">
            <a:xfrm flipV="1">
              <a:off x="5694877" y="5239659"/>
              <a:ext cx="664391" cy="41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8" name="Straight Arrow Connector 77"/>
          <p:cNvCxnSpPr>
            <a:stCxn id="68" idx="3"/>
          </p:cNvCxnSpPr>
          <p:nvPr/>
        </p:nvCxnSpPr>
        <p:spPr bwMode="auto">
          <a:xfrm flipH="1">
            <a:off x="3096461" y="3740447"/>
            <a:ext cx="1734700" cy="1010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812005" y="5694487"/>
            <a:ext cx="284456" cy="917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106538" y="3785876"/>
            <a:ext cx="863807" cy="1490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6081224" y="2488640"/>
            <a:ext cx="1762526" cy="5584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7346403" y="1464205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346403" y="3001518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Straight Arrow Connector 83"/>
          <p:cNvCxnSpPr>
            <a:endCxn id="83" idx="4"/>
          </p:cNvCxnSpPr>
          <p:nvPr/>
        </p:nvCxnSpPr>
        <p:spPr bwMode="auto">
          <a:xfrm flipV="1">
            <a:off x="8123864" y="4556443"/>
            <a:ext cx="2" cy="7214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070226" y="3566274"/>
            <a:ext cx="2406750" cy="886599"/>
          </a:xfrm>
          <a:prstGeom prst="snip1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/>
            <a:r>
              <a:rPr lang="en-US" b="1" dirty="0" smtClean="0">
                <a:solidFill>
                  <a:srgbClr val="00B050"/>
                </a:solidFill>
              </a:rPr>
              <a:t>Green Flows: Real time</a:t>
            </a:r>
          </a:p>
          <a:p>
            <a:pPr marL="177800">
              <a:spcBef>
                <a:spcPts val="600"/>
              </a:spcBef>
            </a:pPr>
            <a:endParaRPr lang="en-US" b="1" dirty="0" smtClean="0">
              <a:solidFill>
                <a:srgbClr val="7030A0"/>
              </a:solidFill>
            </a:endParaRPr>
          </a:p>
          <a:p>
            <a:pPr marL="920750" lvl="2" indent="-285750">
              <a:buFont typeface="Verdana" panose="020B0604030504040204" pitchFamily="34" charset="0"/>
              <a:buChar char="–"/>
            </a:pPr>
            <a:endParaRPr lang="en-US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955062" y="4835146"/>
            <a:ext cx="2568353" cy="568762"/>
          </a:xfrm>
          <a:prstGeom prst="snip1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6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Purple Flows: Batch</a:t>
            </a:r>
            <a:endParaRPr lang="en-US" b="1" dirty="0">
              <a:solidFill>
                <a:srgbClr val="7030A0"/>
              </a:solidFill>
            </a:endParaRPr>
          </a:p>
          <a:p>
            <a:pPr marL="920750" lvl="2" indent="-285750">
              <a:buFont typeface="Verdana" panose="020B0604030504040204" pitchFamily="34" charset="0"/>
              <a:buChar char="–"/>
            </a:pPr>
            <a:endParaRPr lang="en-US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273601" y="5904734"/>
            <a:ext cx="1203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Messaging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587109" y="3571170"/>
            <a:ext cx="120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Querying/filtering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7598249" y="1703058"/>
            <a:ext cx="1203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Machine Learning, Rule extraction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4833107" y="2684919"/>
            <a:ext cx="120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rule instance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7239238" y="1295400"/>
            <a:ext cx="1904762" cy="5499138"/>
          </a:xfrm>
          <a:prstGeom prst="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1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39461" y="1365358"/>
            <a:ext cx="2961250" cy="2031848"/>
          </a:xfrm>
        </p:spPr>
        <p:txBody>
          <a:bodyPr>
            <a:normAutofit fontScale="70000" lnSpcReduction="20000"/>
          </a:bodyPr>
          <a:lstStyle/>
          <a:p>
            <a:r>
              <a:rPr lang="el-GR" dirty="0"/>
              <a:t>Χρήση πληροφορίας για δράση σε πραγματικό </a:t>
            </a:r>
            <a:r>
              <a:rPr lang="el-GR" dirty="0" smtClean="0"/>
              <a:t>χρόνο</a:t>
            </a:r>
          </a:p>
          <a:p>
            <a:pPr lvl="1"/>
            <a:r>
              <a:rPr lang="el-GR" dirty="0" smtClean="0"/>
              <a:t>Με βάση τα όρια της ανάλυσης και την τωρινή κατάσταση από την ροή πραγματικού χρόνου</a:t>
            </a:r>
            <a:endParaRPr lang="en-US" dirty="0"/>
          </a:p>
          <a:p>
            <a:endParaRPr lang="en-US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38503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Επεξεργασία πραγματικού χρόνου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82011" y="3948778"/>
            <a:ext cx="1745021" cy="1750153"/>
            <a:chOff x="258763" y="3840894"/>
            <a:chExt cx="1745021" cy="175015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63" y="3840894"/>
              <a:ext cx="1745021" cy="1750153"/>
            </a:xfrm>
            <a:prstGeom prst="rect">
              <a:avLst/>
            </a:prstGeom>
          </p:spPr>
        </p:pic>
        <p:sp>
          <p:nvSpPr>
            <p:cNvPr id="34" name="Content Placeholder 2"/>
            <p:cNvSpPr txBox="1">
              <a:spLocks/>
            </p:cNvSpPr>
            <p:nvPr/>
          </p:nvSpPr>
          <p:spPr bwMode="auto">
            <a:xfrm>
              <a:off x="650458" y="4242756"/>
              <a:ext cx="939213" cy="659185"/>
            </a:xfrm>
            <a:prstGeom prst="rect">
              <a:avLst/>
            </a:prstGeom>
            <a:solidFill>
              <a:srgbClr val="FFFFFF">
                <a:alpha val="38039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Wingdings" pitchFamily="2" charset="2"/>
                <a:buChar char="§"/>
                <a:defRPr b="1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3088" indent="-2301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711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2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99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B2EF"/>
                </a:buClr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71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543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115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68725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err="1" smtClean="0">
                  <a:solidFill>
                    <a:srgbClr val="000000"/>
                  </a:solidFill>
                </a:rPr>
                <a:t>IoT</a:t>
              </a:r>
              <a:endParaRPr lang="en-US" sz="28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Oval 34"/>
          <p:cNvSpPr/>
          <p:nvPr/>
        </p:nvSpPr>
        <p:spPr bwMode="auto">
          <a:xfrm>
            <a:off x="4434019" y="2207432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927032" y="5033810"/>
            <a:ext cx="5939526" cy="1593159"/>
            <a:chOff x="1979712" y="4466363"/>
            <a:chExt cx="5939526" cy="1593159"/>
          </a:xfrm>
        </p:grpSpPr>
        <p:sp>
          <p:nvSpPr>
            <p:cNvPr id="37" name="Oval 36"/>
            <p:cNvSpPr/>
            <p:nvPr/>
          </p:nvSpPr>
          <p:spPr bwMode="auto">
            <a:xfrm>
              <a:off x="1979712" y="4490131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139952" y="4466363"/>
              <a:ext cx="1554925" cy="1554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5504" y="5119896"/>
              <a:ext cx="1563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Transformation</a:t>
              </a:r>
              <a:endParaRPr lang="en-US" sz="1600" dirty="0"/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3534637" y="5239657"/>
              <a:ext cx="615821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6364313" y="4504597"/>
              <a:ext cx="1554925" cy="1554925"/>
              <a:chOff x="6781069" y="2445156"/>
              <a:chExt cx="1842590" cy="1842590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6781069" y="2445156"/>
                <a:ext cx="1842590" cy="184259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210855" y="3130478"/>
                <a:ext cx="1121882" cy="43765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Storage</a:t>
                </a: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3" name="Straight Arrow Connector 42"/>
            <p:cNvCxnSpPr>
              <a:stCxn id="38" idx="6"/>
            </p:cNvCxnSpPr>
            <p:nvPr/>
          </p:nvCxnSpPr>
          <p:spPr bwMode="auto">
            <a:xfrm flipV="1">
              <a:off x="5694877" y="5239659"/>
              <a:ext cx="664391" cy="41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46" name="Straight Arrow Connector 45"/>
          <p:cNvCxnSpPr>
            <a:stCxn id="35" idx="3"/>
          </p:cNvCxnSpPr>
          <p:nvPr/>
        </p:nvCxnSpPr>
        <p:spPr bwMode="auto">
          <a:xfrm flipH="1">
            <a:off x="2927032" y="3534644"/>
            <a:ext cx="1734700" cy="1010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642576" y="5488684"/>
            <a:ext cx="284456" cy="917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3937109" y="3580073"/>
            <a:ext cx="863807" cy="1490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AF4B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5911795" y="2282837"/>
            <a:ext cx="1762526" cy="5584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7176974" y="1258402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76974" y="2795715"/>
            <a:ext cx="1554925" cy="1554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>
            <a:endCxn id="56" idx="4"/>
          </p:cNvCxnSpPr>
          <p:nvPr/>
        </p:nvCxnSpPr>
        <p:spPr bwMode="auto">
          <a:xfrm flipV="1">
            <a:off x="7954435" y="4350640"/>
            <a:ext cx="2" cy="7214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900797" y="3360471"/>
            <a:ext cx="2406750" cy="886599"/>
          </a:xfrm>
          <a:prstGeom prst="snip1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/>
            <a:r>
              <a:rPr lang="en-US" b="1" dirty="0" smtClean="0">
                <a:solidFill>
                  <a:srgbClr val="00B050"/>
                </a:solidFill>
              </a:rPr>
              <a:t>Green Flows: Real time</a:t>
            </a:r>
          </a:p>
          <a:p>
            <a:pPr marL="177800">
              <a:spcBef>
                <a:spcPts val="600"/>
              </a:spcBef>
            </a:pPr>
            <a:endParaRPr lang="en-US" b="1" dirty="0" smtClean="0">
              <a:solidFill>
                <a:srgbClr val="7030A0"/>
              </a:solidFill>
            </a:endParaRPr>
          </a:p>
          <a:p>
            <a:pPr marL="920750" lvl="2" indent="-285750">
              <a:buFont typeface="Verdana" panose="020B0604030504040204" pitchFamily="34" charset="0"/>
              <a:buChar char="–"/>
            </a:pPr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785633" y="4629343"/>
            <a:ext cx="2568353" cy="568762"/>
          </a:xfrm>
          <a:prstGeom prst="snip1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6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Purple Flows: Batch</a:t>
            </a:r>
            <a:endParaRPr lang="en-US" b="1" dirty="0">
              <a:solidFill>
                <a:srgbClr val="7030A0"/>
              </a:solidFill>
            </a:endParaRPr>
          </a:p>
          <a:p>
            <a:pPr marL="920750" lvl="2" indent="-285750">
              <a:buFont typeface="Verdana" panose="020B0604030504040204" pitchFamily="34" charset="0"/>
              <a:buChar char="–"/>
            </a:pPr>
            <a:endParaRPr lang="en-US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3104172" y="5698931"/>
            <a:ext cx="1203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Messaging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417680" y="3365367"/>
            <a:ext cx="120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Querying/filtering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428820" y="1497255"/>
            <a:ext cx="1203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Machine Learning, Rule extraction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663678" y="2479116"/>
            <a:ext cx="120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rule instance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937109" y="2096416"/>
            <a:ext cx="2377818" cy="1665941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411283" y="4987899"/>
            <a:ext cx="2377818" cy="1665941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9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5980</TotalTime>
  <Words>398</Words>
  <Application>Microsoft Office PowerPoint</Application>
  <PresentationFormat>On-screen Show (4:3)</PresentationFormat>
  <Paragraphs>92</Paragraphs>
  <Slides>11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IoT Challenge 2018-  L Architectures Intro</vt:lpstr>
      <vt:lpstr>Η επανάσταση της πληροφορίας</vt:lpstr>
      <vt:lpstr>DIKW πυραμίδα</vt:lpstr>
      <vt:lpstr>DIKW πυραμίδα</vt:lpstr>
      <vt:lpstr>DIKW πυραμίδα</vt:lpstr>
      <vt:lpstr>Λάμδα αρχιτεκτονικές</vt:lpstr>
      <vt:lpstr>PowerPoint Presentation</vt:lpstr>
      <vt:lpstr>PowerPoint Presentation</vt:lpstr>
      <vt:lpstr>PowerPoint Presentation</vt:lpstr>
      <vt:lpstr>Συνολική ροή</vt:lpstr>
      <vt:lpstr>Γεγονότα πάνω σε γεγονότα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Challenge 2018</dc:title>
  <dc:creator>geo</dc:creator>
  <cp:lastModifiedBy>geo</cp:lastModifiedBy>
  <cp:revision>134</cp:revision>
  <dcterms:created xsi:type="dcterms:W3CDTF">2006-08-16T00:00:00Z</dcterms:created>
  <dcterms:modified xsi:type="dcterms:W3CDTF">2018-03-14T13:19:01Z</dcterms:modified>
</cp:coreProperties>
</file>