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89" autoAdjust="0"/>
    <p:restoredTop sz="94660"/>
  </p:normalViewPr>
  <p:slideViewPr>
    <p:cSldViewPr snapToGrid="0">
      <p:cViewPr>
        <p:scale>
          <a:sx n="25" d="100"/>
          <a:sy n="25" d="100"/>
        </p:scale>
        <p:origin x="1426" y="-1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928EB-812E-4844-8199-B5156400BF89}"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229881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928EB-812E-4844-8199-B5156400BF89}"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133716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928EB-812E-4844-8199-B5156400BF89}"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119948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928EB-812E-4844-8199-B5156400BF89}"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39423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928EB-812E-4844-8199-B5156400BF89}"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134793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928EB-812E-4844-8199-B5156400BF89}"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231658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928EB-812E-4844-8199-B5156400BF89}" type="datetimeFigureOut">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208569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928EB-812E-4844-8199-B5156400BF89}"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115955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928EB-812E-4844-8199-B5156400BF89}" type="datetimeFigureOut">
              <a:rPr lang="en-US" smtClean="0"/>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388049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D1928EB-812E-4844-8199-B5156400BF89}"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320212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D1928EB-812E-4844-8199-B5156400BF89}"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E23ADD-68D2-4DC3-8EA4-B7F75425E485}" type="slidenum">
              <a:rPr lang="en-US" smtClean="0"/>
              <a:t>‹#›</a:t>
            </a:fld>
            <a:endParaRPr lang="en-US"/>
          </a:p>
        </p:txBody>
      </p:sp>
    </p:spTree>
    <p:extLst>
      <p:ext uri="{BB962C8B-B14F-4D97-AF65-F5344CB8AC3E}">
        <p14:creationId xmlns:p14="http://schemas.microsoft.com/office/powerpoint/2010/main" val="142010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7D1928EB-812E-4844-8199-B5156400BF89}" type="datetimeFigureOut">
              <a:rPr lang="en-US" smtClean="0"/>
              <a:t>5/17/2025</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38E23ADD-68D2-4DC3-8EA4-B7F75425E485}" type="slidenum">
              <a:rPr lang="en-US" smtClean="0"/>
              <a:t>‹#›</a:t>
            </a:fld>
            <a:endParaRPr lang="en-US"/>
          </a:p>
        </p:txBody>
      </p:sp>
    </p:spTree>
    <p:extLst>
      <p:ext uri="{BB962C8B-B14F-4D97-AF65-F5344CB8AC3E}">
        <p14:creationId xmlns:p14="http://schemas.microsoft.com/office/powerpoint/2010/main" val="145975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5" name="Text Box 241">
            <a:extLst>
              <a:ext uri="{FF2B5EF4-FFF2-40B4-BE49-F238E27FC236}">
                <a16:creationId xmlns:a16="http://schemas.microsoft.com/office/drawing/2014/main" id="{A8DAF591-7963-E5AC-AA00-5F4B0BAE1A6E}"/>
              </a:ext>
            </a:extLst>
          </p:cNvPr>
          <p:cNvSpPr txBox="1">
            <a:spLocks noChangeArrowheads="1"/>
          </p:cNvSpPr>
          <p:nvPr/>
        </p:nvSpPr>
        <p:spPr bwMode="auto">
          <a:xfrm>
            <a:off x="539179" y="615235"/>
            <a:ext cx="31889700" cy="4560467"/>
          </a:xfrm>
          <a:prstGeom prst="snip2DiagRect">
            <a:avLst/>
          </a:prstGeom>
          <a:solidFill>
            <a:schemeClr val="accent1">
              <a:lumMod val="75000"/>
            </a:schemeClr>
          </a:solidFill>
          <a:ln w="25400">
            <a:noFill/>
            <a:miter lim="800000"/>
          </a:ln>
        </p:spPr>
        <p:txBody>
          <a:bodyPr lIns="45878" tIns="22938" rIns="45878" bIns="22938"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endParaRPr lang="en-US" altLang="zh-CN" sz="3150" b="1" i="1" u="sng">
              <a:solidFill>
                <a:schemeClr val="bg1"/>
              </a:solidFill>
              <a:latin typeface="Arial"/>
              <a:ea typeface="SimSun" pitchFamily="2" charset="-122"/>
            </a:endParaRPr>
          </a:p>
        </p:txBody>
      </p:sp>
      <p:sp>
        <p:nvSpPr>
          <p:cNvPr id="126" name="Text Placeholder 5">
            <a:extLst>
              <a:ext uri="{FF2B5EF4-FFF2-40B4-BE49-F238E27FC236}">
                <a16:creationId xmlns:a16="http://schemas.microsoft.com/office/drawing/2014/main" id="{97B1B9BF-882D-AACF-2F90-E44B97471857}"/>
              </a:ext>
            </a:extLst>
          </p:cNvPr>
          <p:cNvSpPr txBox="1"/>
          <p:nvPr/>
        </p:nvSpPr>
        <p:spPr>
          <a:xfrm>
            <a:off x="4699816" y="1542569"/>
            <a:ext cx="23948372" cy="220308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r>
              <a:rPr lang="en-US" sz="8000" dirty="0">
                <a:solidFill>
                  <a:schemeClr val="bg1"/>
                </a:solidFill>
                <a:effectLst/>
                <a:ea typeface="MS Mincho" panose="02020609040205080304" pitchFamily="49" charset="-128"/>
              </a:rPr>
              <a:t>Object Dimension Detection via OpenCV</a:t>
            </a:r>
            <a:endParaRPr lang="en-US" sz="8000" dirty="0">
              <a:solidFill>
                <a:schemeClr val="bg1"/>
              </a:solidFill>
            </a:endParaRPr>
          </a:p>
        </p:txBody>
      </p:sp>
      <p:sp>
        <p:nvSpPr>
          <p:cNvPr id="127" name="Text Placeholder 5">
            <a:extLst>
              <a:ext uri="{FF2B5EF4-FFF2-40B4-BE49-F238E27FC236}">
                <a16:creationId xmlns:a16="http://schemas.microsoft.com/office/drawing/2014/main" id="{AFAE680A-40B4-2D62-1632-8E75739265DD}"/>
              </a:ext>
            </a:extLst>
          </p:cNvPr>
          <p:cNvSpPr txBox="1"/>
          <p:nvPr/>
        </p:nvSpPr>
        <p:spPr>
          <a:xfrm>
            <a:off x="2737433" y="3290273"/>
            <a:ext cx="27432000" cy="1489639"/>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400" b="1" dirty="0">
                <a:solidFill>
                  <a:schemeClr val="bg1"/>
                </a:solidFill>
                <a:effectLst/>
                <a:latin typeface="Quattrocento" panose="02020802030000000404" pitchFamily="18" charset="0"/>
                <a:cs typeface="Arial" pitchFamily="34" charset="0"/>
              </a:rPr>
              <a:t>Supervisor Name:</a:t>
            </a:r>
            <a:r>
              <a:rPr lang="en-US" sz="4400" dirty="0">
                <a:solidFill>
                  <a:schemeClr val="bg1"/>
                </a:solidFill>
                <a:effectLst/>
                <a:latin typeface="Quattrocento" panose="02020802030000000404" pitchFamily="18" charset="0"/>
                <a:cs typeface="Arial" pitchFamily="34" charset="0"/>
              </a:rPr>
              <a:t> Dr. Usman Ghani         </a:t>
            </a:r>
          </a:p>
          <a:p>
            <a:pPr algn="ctr">
              <a:defRPr/>
            </a:pPr>
            <a:r>
              <a:rPr lang="en-US" sz="4400" dirty="0">
                <a:solidFill>
                  <a:schemeClr val="bg1"/>
                </a:solidFill>
                <a:effectLst/>
                <a:latin typeface="Quattrocento" panose="02020802030000000404" pitchFamily="18" charset="0"/>
                <a:cs typeface="Arial" pitchFamily="34" charset="0"/>
              </a:rPr>
              <a:t>Department of Computer Science, University of Engineering &amp; Technology, Lahore</a:t>
            </a:r>
          </a:p>
        </p:txBody>
      </p:sp>
      <p:sp>
        <p:nvSpPr>
          <p:cNvPr id="128" name="Rectangle 127">
            <a:extLst>
              <a:ext uri="{FF2B5EF4-FFF2-40B4-BE49-F238E27FC236}">
                <a16:creationId xmlns:a16="http://schemas.microsoft.com/office/drawing/2014/main" id="{EADB8C73-4A7F-C058-FB06-2CC8B9B70501}"/>
              </a:ext>
            </a:extLst>
          </p:cNvPr>
          <p:cNvSpPr/>
          <p:nvPr/>
        </p:nvSpPr>
        <p:spPr>
          <a:xfrm>
            <a:off x="939228" y="6674535"/>
            <a:ext cx="15072571" cy="36471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7200">
              <a:latin typeface="+mj-lt"/>
            </a:endParaRPr>
          </a:p>
        </p:txBody>
      </p:sp>
      <p:sp>
        <p:nvSpPr>
          <p:cNvPr id="129" name="TextBox 19">
            <a:extLst>
              <a:ext uri="{FF2B5EF4-FFF2-40B4-BE49-F238E27FC236}">
                <a16:creationId xmlns:a16="http://schemas.microsoft.com/office/drawing/2014/main" id="{E42146A1-21DF-B826-421E-527D73A6CD9E}"/>
              </a:ext>
            </a:extLst>
          </p:cNvPr>
          <p:cNvSpPr txBox="1">
            <a:spLocks noChangeArrowheads="1"/>
          </p:cNvSpPr>
          <p:nvPr/>
        </p:nvSpPr>
        <p:spPr bwMode="auto">
          <a:xfrm>
            <a:off x="1101172" y="6927702"/>
            <a:ext cx="14382924" cy="3423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4000" dirty="0"/>
              <a:t>This project presents an OpenCV-based system for accurately measuring object dimensions in images using a reference object. It supports real-time, contactless size estimation in multiple units (inches, centimeters), offering practical solution for applications where manual measurement is impractical.</a:t>
            </a:r>
            <a:endParaRPr lang="en-US" sz="4400" dirty="0">
              <a:effectLst/>
              <a:latin typeface="Quattrocento Sans" panose="020B0502050000020003" pitchFamily="34" charset="0"/>
              <a:cs typeface="Arial" pitchFamily="34" charset="0"/>
            </a:endParaRPr>
          </a:p>
        </p:txBody>
      </p:sp>
      <p:sp>
        <p:nvSpPr>
          <p:cNvPr id="130" name="Rectangle 10">
            <a:extLst>
              <a:ext uri="{FF2B5EF4-FFF2-40B4-BE49-F238E27FC236}">
                <a16:creationId xmlns:a16="http://schemas.microsoft.com/office/drawing/2014/main" id="{84D48E70-BE65-9739-A8E0-85BBB209CE04}"/>
              </a:ext>
            </a:extLst>
          </p:cNvPr>
          <p:cNvSpPr>
            <a:spLocks noChangeArrowheads="1"/>
          </p:cNvSpPr>
          <p:nvPr/>
        </p:nvSpPr>
        <p:spPr bwMode="auto">
          <a:xfrm>
            <a:off x="939228" y="5898616"/>
            <a:ext cx="15072571" cy="914400"/>
          </a:xfrm>
          <a:prstGeom prst="snipRoundRect">
            <a:avLst>
              <a:gd name="adj1" fmla="val 0"/>
              <a:gd name="adj2" fmla="val 50000"/>
            </a:avLst>
          </a:prstGeom>
          <a:solidFill>
            <a:schemeClr val="accent1">
              <a:lumMod val="75000"/>
            </a:schemeClr>
          </a:solidFill>
          <a:ln w="12700">
            <a:noFill/>
            <a:miter lim="800000"/>
          </a:ln>
        </p:spPr>
        <p:txBody>
          <a:bodyPr wrap="none" lIns="205740" tIns="54864" rIns="205740" bIns="51422" anchor="ctr" anchorCtr="0"/>
          <a:lstStyle>
            <a:defPPr>
              <a:defRPr kern="1200"/>
            </a:defPPr>
          </a:lstStyle>
          <a:p>
            <a:pPr algn="just" defTabSz="3526941">
              <a:defRPr/>
            </a:pPr>
            <a:r>
              <a:rPr lang="en-US" sz="5400" b="1" dirty="0">
                <a:solidFill>
                  <a:schemeClr val="bg1"/>
                </a:solidFill>
                <a:effectLst/>
                <a:latin typeface="Quattrocento" panose="02020802030000000404" pitchFamily="18" charset="0"/>
              </a:rPr>
              <a:t>Abstract</a:t>
            </a:r>
          </a:p>
        </p:txBody>
      </p:sp>
      <p:sp>
        <p:nvSpPr>
          <p:cNvPr id="134" name="Rectangle 133">
            <a:extLst>
              <a:ext uri="{FF2B5EF4-FFF2-40B4-BE49-F238E27FC236}">
                <a16:creationId xmlns:a16="http://schemas.microsoft.com/office/drawing/2014/main" id="{8B1F789B-FCC7-983B-F68D-1B0E11BA7D2B}"/>
              </a:ext>
            </a:extLst>
          </p:cNvPr>
          <p:cNvSpPr/>
          <p:nvPr/>
        </p:nvSpPr>
        <p:spPr>
          <a:xfrm>
            <a:off x="947416" y="32050892"/>
            <a:ext cx="15072571" cy="10938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7200" dirty="0">
              <a:latin typeface="+mj-lt"/>
            </a:endParaRPr>
          </a:p>
        </p:txBody>
      </p:sp>
      <p:sp>
        <p:nvSpPr>
          <p:cNvPr id="136" name="Rectangle 10">
            <a:extLst>
              <a:ext uri="{FF2B5EF4-FFF2-40B4-BE49-F238E27FC236}">
                <a16:creationId xmlns:a16="http://schemas.microsoft.com/office/drawing/2014/main" id="{A32419CB-6798-239E-3D48-593A37565120}"/>
              </a:ext>
            </a:extLst>
          </p:cNvPr>
          <p:cNvSpPr>
            <a:spLocks noChangeArrowheads="1"/>
          </p:cNvSpPr>
          <p:nvPr/>
        </p:nvSpPr>
        <p:spPr bwMode="auto">
          <a:xfrm>
            <a:off x="947416" y="31135320"/>
            <a:ext cx="15072571" cy="914400"/>
          </a:xfrm>
          <a:prstGeom prst="snipRoundRect">
            <a:avLst>
              <a:gd name="adj1" fmla="val 0"/>
              <a:gd name="adj2" fmla="val 50000"/>
            </a:avLst>
          </a:prstGeom>
          <a:solidFill>
            <a:schemeClr val="accent1">
              <a:lumMod val="75000"/>
            </a:schemeClr>
          </a:solidFill>
          <a:ln w="12700">
            <a:noFill/>
            <a:miter lim="800000"/>
          </a:ln>
        </p:spPr>
        <p:txBody>
          <a:bodyPr wrap="none" lIns="205740" tIns="54864" rIns="205740" bIns="51422" anchor="ctr" anchorCtr="0"/>
          <a:lstStyle>
            <a:defPPr>
              <a:defRPr kern="1200"/>
            </a:defPPr>
          </a:lstStyle>
          <a:p>
            <a:pPr algn="just" defTabSz="3526941">
              <a:defRPr/>
            </a:pPr>
            <a:r>
              <a:rPr lang="en-US" sz="5400" b="1" dirty="0">
                <a:solidFill>
                  <a:schemeClr val="bg1"/>
                </a:solidFill>
                <a:effectLst/>
                <a:latin typeface="Quattrocento" panose="02020802030000000404" pitchFamily="18" charset="0"/>
              </a:rPr>
              <a:t>Methodology</a:t>
            </a:r>
          </a:p>
        </p:txBody>
      </p:sp>
      <p:sp>
        <p:nvSpPr>
          <p:cNvPr id="137" name="Rectangle 136">
            <a:extLst>
              <a:ext uri="{FF2B5EF4-FFF2-40B4-BE49-F238E27FC236}">
                <a16:creationId xmlns:a16="http://schemas.microsoft.com/office/drawing/2014/main" id="{A2E5A78E-3E2E-5642-9A41-3909DF878721}"/>
              </a:ext>
            </a:extLst>
          </p:cNvPr>
          <p:cNvSpPr/>
          <p:nvPr/>
        </p:nvSpPr>
        <p:spPr>
          <a:xfrm>
            <a:off x="16980392" y="30504621"/>
            <a:ext cx="15072571" cy="3055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7200" dirty="0">
              <a:latin typeface="+mj-lt"/>
            </a:endParaRPr>
          </a:p>
        </p:txBody>
      </p:sp>
      <p:sp>
        <p:nvSpPr>
          <p:cNvPr id="138" name="TextBox 19">
            <a:extLst>
              <a:ext uri="{FF2B5EF4-FFF2-40B4-BE49-F238E27FC236}">
                <a16:creationId xmlns:a16="http://schemas.microsoft.com/office/drawing/2014/main" id="{80983A85-5797-623A-8BD2-9EC43B656110}"/>
              </a:ext>
            </a:extLst>
          </p:cNvPr>
          <p:cNvSpPr txBox="1">
            <a:spLocks noChangeArrowheads="1"/>
          </p:cNvSpPr>
          <p:nvPr/>
        </p:nvSpPr>
        <p:spPr bwMode="auto">
          <a:xfrm>
            <a:off x="17240076" y="30685624"/>
            <a:ext cx="14382924" cy="253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spcAft>
                <a:spcPts val="800"/>
              </a:spcAft>
            </a:pPr>
            <a:r>
              <a:rPr lang="en-US" sz="4000" dirty="0"/>
              <a:t>The system accurately measures object dimensions from images using contour detection and a reference object. It supports unit conversions and applies noise removal for precision.</a:t>
            </a:r>
            <a:endParaRPr lang="en-US" sz="4000" dirty="0">
              <a:effectLst/>
              <a:latin typeface="Quattrocento Sans" panose="020B0502050000020003" pitchFamily="34" charset="0"/>
              <a:ea typeface="Calibri" panose="020F0502020204030204" pitchFamily="34" charset="0"/>
              <a:cs typeface="Times New Roman" panose="02020603050405020304" pitchFamily="18" charset="0"/>
            </a:endParaRPr>
          </a:p>
        </p:txBody>
      </p:sp>
      <p:sp>
        <p:nvSpPr>
          <p:cNvPr id="139" name="Rectangle 10">
            <a:extLst>
              <a:ext uri="{FF2B5EF4-FFF2-40B4-BE49-F238E27FC236}">
                <a16:creationId xmlns:a16="http://schemas.microsoft.com/office/drawing/2014/main" id="{F1878CA3-A34A-6A73-A8C4-E767B3348918}"/>
              </a:ext>
            </a:extLst>
          </p:cNvPr>
          <p:cNvSpPr>
            <a:spLocks noChangeArrowheads="1"/>
          </p:cNvSpPr>
          <p:nvPr/>
        </p:nvSpPr>
        <p:spPr bwMode="auto">
          <a:xfrm>
            <a:off x="16980392" y="29590220"/>
            <a:ext cx="15072571" cy="914400"/>
          </a:xfrm>
          <a:prstGeom prst="snipRoundRect">
            <a:avLst>
              <a:gd name="adj1" fmla="val 0"/>
              <a:gd name="adj2" fmla="val 46622"/>
            </a:avLst>
          </a:prstGeom>
          <a:solidFill>
            <a:schemeClr val="accent1">
              <a:lumMod val="75000"/>
            </a:schemeClr>
          </a:solidFill>
          <a:ln w="12700">
            <a:noFill/>
            <a:miter lim="800000"/>
          </a:ln>
        </p:spPr>
        <p:txBody>
          <a:bodyPr wrap="none" lIns="205740" tIns="54864" rIns="205740" bIns="51422" anchor="ctr" anchorCtr="0"/>
          <a:lstStyle>
            <a:defPPr>
              <a:defRPr kern="1200"/>
            </a:defPPr>
          </a:lstStyle>
          <a:p>
            <a:pPr algn="just" defTabSz="3526941">
              <a:defRPr/>
            </a:pPr>
            <a:r>
              <a:rPr lang="en-US" sz="5400" b="1" dirty="0">
                <a:solidFill>
                  <a:schemeClr val="bg1"/>
                </a:solidFill>
                <a:effectLst/>
                <a:latin typeface="Quattrocento" panose="02020802030000000404" pitchFamily="18" charset="0"/>
              </a:rPr>
              <a:t>Conclusion</a:t>
            </a:r>
          </a:p>
        </p:txBody>
      </p:sp>
      <p:sp>
        <p:nvSpPr>
          <p:cNvPr id="140" name="Rectangle 139">
            <a:extLst>
              <a:ext uri="{FF2B5EF4-FFF2-40B4-BE49-F238E27FC236}">
                <a16:creationId xmlns:a16="http://schemas.microsoft.com/office/drawing/2014/main" id="{FB79FC3E-DBA7-6E80-D0E5-A8A11CCAD11E}"/>
              </a:ext>
            </a:extLst>
          </p:cNvPr>
          <p:cNvSpPr/>
          <p:nvPr/>
        </p:nvSpPr>
        <p:spPr>
          <a:xfrm>
            <a:off x="16992600" y="12952701"/>
            <a:ext cx="15072571" cy="156281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lnSpc>
                <a:spcPct val="110000"/>
              </a:lnSpc>
            </a:pPr>
            <a:r>
              <a:rPr lang="en-US" sz="2000" b="1" dirty="0">
                <a:solidFill>
                  <a:srgbClr val="7030A0"/>
                </a:solidFill>
                <a:effectLst/>
                <a:latin typeface="Calibri(body)"/>
                <a:cs typeface="Calibri" panose="020F0502020204030204" pitchFamily="34" charset="0"/>
              </a:rPr>
              <a:t>            </a:t>
            </a:r>
          </a:p>
          <a:p>
            <a:pPr algn="just">
              <a:lnSpc>
                <a:spcPct val="110000"/>
              </a:lnSpc>
            </a:pPr>
            <a:endParaRPr lang="en-US" sz="2000" b="1" dirty="0">
              <a:solidFill>
                <a:srgbClr val="7030A0"/>
              </a:solidFill>
              <a:effectLst/>
              <a:latin typeface="Calibri(body)"/>
              <a:cs typeface="Calibri" panose="020F0502020204030204" pitchFamily="34" charset="0"/>
            </a:endParaRPr>
          </a:p>
          <a:p>
            <a:pPr algn="just">
              <a:lnSpc>
                <a:spcPct val="110000"/>
              </a:lnSpc>
            </a:pPr>
            <a:endParaRPr lang="en-US" sz="2000" b="1" dirty="0">
              <a:solidFill>
                <a:srgbClr val="7030A0"/>
              </a:solidFill>
              <a:effectLst/>
              <a:latin typeface="Calibri(body)"/>
              <a:cs typeface="Calibri" panose="020F0502020204030204" pitchFamily="34" charset="0"/>
            </a:endParaRPr>
          </a:p>
        </p:txBody>
      </p:sp>
      <p:sp>
        <p:nvSpPr>
          <p:cNvPr id="141" name="TextBox 19">
            <a:extLst>
              <a:ext uri="{FF2B5EF4-FFF2-40B4-BE49-F238E27FC236}">
                <a16:creationId xmlns:a16="http://schemas.microsoft.com/office/drawing/2014/main" id="{D093A1C8-223D-8D1D-5C46-51A0F59AEA8E}"/>
              </a:ext>
            </a:extLst>
          </p:cNvPr>
          <p:cNvSpPr txBox="1">
            <a:spLocks noChangeArrowheads="1"/>
          </p:cNvSpPr>
          <p:nvPr/>
        </p:nvSpPr>
        <p:spPr bwMode="auto">
          <a:xfrm>
            <a:off x="17240076" y="13169552"/>
            <a:ext cx="14382924" cy="930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buNone/>
            </a:pPr>
            <a:r>
              <a:rPr lang="en-US" sz="4000" dirty="0"/>
              <a:t>The object measurement system was tested on various images containing known-sized reference objects. The following observations were made:</a:t>
            </a:r>
          </a:p>
          <a:p>
            <a:pPr marL="571500" indent="-571500" algn="just">
              <a:buFont typeface="Arial" panose="020B0604020202020204" pitchFamily="34" charset="0"/>
              <a:buChar char="•"/>
            </a:pPr>
            <a:r>
              <a:rPr lang="en-US" sz="4000" b="1" dirty="0"/>
              <a:t>Accurate Measurements</a:t>
            </a:r>
            <a:r>
              <a:rPr lang="en-US" sz="4000" dirty="0"/>
              <a:t>: The system achieved high accuracy in measuring object dimensions when provided with a correct reference width.</a:t>
            </a:r>
          </a:p>
          <a:p>
            <a:pPr marL="571500" indent="-571500" algn="just">
              <a:buFont typeface="Arial" panose="020B0604020202020204" pitchFamily="34" charset="0"/>
              <a:buChar char="•"/>
            </a:pPr>
            <a:r>
              <a:rPr lang="en-US" sz="4000" b="1" dirty="0"/>
              <a:t>Multi-Unit Support</a:t>
            </a:r>
            <a:r>
              <a:rPr lang="en-US" sz="4000" dirty="0"/>
              <a:t>: Dimensions were successfully converted into </a:t>
            </a:r>
            <a:r>
              <a:rPr lang="en-US" sz="4000" b="1" dirty="0"/>
              <a:t>inches</a:t>
            </a:r>
            <a:r>
              <a:rPr lang="en-US" sz="4000" dirty="0"/>
              <a:t>, </a:t>
            </a:r>
            <a:r>
              <a:rPr lang="en-US" sz="4000" b="1" dirty="0"/>
              <a:t>centimeters</a:t>
            </a:r>
            <a:r>
              <a:rPr lang="en-US" sz="4000" dirty="0"/>
              <a:t>, and </a:t>
            </a:r>
            <a:r>
              <a:rPr lang="en-US" sz="4000" b="1" dirty="0"/>
              <a:t>meters</a:t>
            </a:r>
            <a:r>
              <a:rPr lang="en-US" sz="4000" dirty="0"/>
              <a:t>, enhancing flexibility.</a:t>
            </a:r>
          </a:p>
          <a:p>
            <a:pPr marL="571500" indent="-571500" algn="just">
              <a:buFont typeface="Arial" panose="020B0604020202020204" pitchFamily="34" charset="0"/>
              <a:buChar char="•"/>
            </a:pPr>
            <a:r>
              <a:rPr lang="en-US" sz="4000" b="1" dirty="0"/>
              <a:t>Noise Filtering</a:t>
            </a:r>
            <a:r>
              <a:rPr lang="en-US" sz="4000" dirty="0"/>
              <a:t>: Applying Gaussian Blur effectively reduced image noise, improving edge detection and contour precision.</a:t>
            </a:r>
          </a:p>
          <a:p>
            <a:pPr marL="571500" indent="-571500" algn="just">
              <a:buFont typeface="Arial" panose="020B0604020202020204" pitchFamily="34" charset="0"/>
              <a:buChar char="•"/>
            </a:pPr>
            <a:r>
              <a:rPr lang="en-US" sz="4000" b="1" dirty="0"/>
              <a:t>Real-Time Processing</a:t>
            </a:r>
            <a:r>
              <a:rPr lang="en-US" sz="4000" dirty="0"/>
              <a:t>: The method processed images quickly, making it suitable for real-time or batch processing applications.</a:t>
            </a:r>
          </a:p>
        </p:txBody>
      </p:sp>
      <p:sp>
        <p:nvSpPr>
          <p:cNvPr id="142" name="Rectangle 10">
            <a:extLst>
              <a:ext uri="{FF2B5EF4-FFF2-40B4-BE49-F238E27FC236}">
                <a16:creationId xmlns:a16="http://schemas.microsoft.com/office/drawing/2014/main" id="{0D297D6A-2D3A-6D17-5320-99772E27A1F6}"/>
              </a:ext>
            </a:extLst>
          </p:cNvPr>
          <p:cNvSpPr>
            <a:spLocks noChangeArrowheads="1"/>
          </p:cNvSpPr>
          <p:nvPr/>
        </p:nvSpPr>
        <p:spPr bwMode="auto">
          <a:xfrm>
            <a:off x="16992600" y="12038301"/>
            <a:ext cx="15072571" cy="914400"/>
          </a:xfrm>
          <a:prstGeom prst="snipRoundRect">
            <a:avLst>
              <a:gd name="adj1" fmla="val 0"/>
              <a:gd name="adj2" fmla="val 50000"/>
            </a:avLst>
          </a:prstGeom>
          <a:solidFill>
            <a:schemeClr val="accent1">
              <a:lumMod val="75000"/>
            </a:schemeClr>
          </a:solidFill>
          <a:ln w="12700">
            <a:noFill/>
            <a:miter lim="800000"/>
          </a:ln>
        </p:spPr>
        <p:txBody>
          <a:bodyPr wrap="none" lIns="205740" tIns="54864" rIns="205740" bIns="51422" anchor="ctr" anchorCtr="0"/>
          <a:lstStyle>
            <a:defPPr>
              <a:defRPr kern="1200"/>
            </a:defPPr>
          </a:lstStyle>
          <a:p>
            <a:pPr algn="just" defTabSz="3526941">
              <a:defRPr/>
            </a:pPr>
            <a:r>
              <a:rPr lang="en-US" sz="5400" b="1" dirty="0">
                <a:solidFill>
                  <a:schemeClr val="bg1"/>
                </a:solidFill>
                <a:effectLst/>
                <a:latin typeface="Quattrocento" panose="02020802030000000404" pitchFamily="18" charset="0"/>
              </a:rPr>
              <a:t>Results</a:t>
            </a:r>
          </a:p>
        </p:txBody>
      </p:sp>
      <p:pic>
        <p:nvPicPr>
          <p:cNvPr id="143" name="Picture 142" descr="A picture containing text, sign&#10;&#10;Description automatically generated">
            <a:extLst>
              <a:ext uri="{FF2B5EF4-FFF2-40B4-BE49-F238E27FC236}">
                <a16:creationId xmlns:a16="http://schemas.microsoft.com/office/drawing/2014/main" id="{EC279FBB-AB1D-5D22-FC38-C3FAEFA7F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029" y="1021816"/>
            <a:ext cx="3512937" cy="3524686"/>
          </a:xfrm>
          <a:prstGeom prst="rect">
            <a:avLst/>
          </a:prstGeom>
        </p:spPr>
      </p:pic>
      <p:pic>
        <p:nvPicPr>
          <p:cNvPr id="144" name="Picture 143" descr="cs final logo with color trnasparent.png">
            <a:extLst>
              <a:ext uri="{FF2B5EF4-FFF2-40B4-BE49-F238E27FC236}">
                <a16:creationId xmlns:a16="http://schemas.microsoft.com/office/drawing/2014/main" id="{DFA9045D-C736-6A70-3C76-04FDF143919D}"/>
              </a:ext>
            </a:extLst>
          </p:cNvPr>
          <p:cNvPicPr>
            <a:picLocks/>
          </p:cNvPicPr>
          <p:nvPr/>
        </p:nvPicPr>
        <p:blipFill>
          <a:blip r:embed="rId3"/>
          <a:stretch>
            <a:fillRect/>
          </a:stretch>
        </p:blipFill>
        <p:spPr>
          <a:xfrm>
            <a:off x="28142629" y="1021816"/>
            <a:ext cx="3893937" cy="3524686"/>
          </a:xfrm>
          <a:prstGeom prst="rect">
            <a:avLst/>
          </a:prstGeom>
        </p:spPr>
      </p:pic>
      <p:sp>
        <p:nvSpPr>
          <p:cNvPr id="145" name="Rectangle 144">
            <a:extLst>
              <a:ext uri="{FF2B5EF4-FFF2-40B4-BE49-F238E27FC236}">
                <a16:creationId xmlns:a16="http://schemas.microsoft.com/office/drawing/2014/main" id="{8E83DEB8-792B-B9A5-4E81-E057472D7A80}"/>
              </a:ext>
            </a:extLst>
          </p:cNvPr>
          <p:cNvSpPr/>
          <p:nvPr/>
        </p:nvSpPr>
        <p:spPr>
          <a:xfrm>
            <a:off x="939226" y="11873939"/>
            <a:ext cx="15072571" cy="63747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7200" dirty="0">
              <a:latin typeface="+mj-lt"/>
            </a:endParaRPr>
          </a:p>
        </p:txBody>
      </p:sp>
      <p:sp>
        <p:nvSpPr>
          <p:cNvPr id="146" name="TextBox 19">
            <a:extLst>
              <a:ext uri="{FF2B5EF4-FFF2-40B4-BE49-F238E27FC236}">
                <a16:creationId xmlns:a16="http://schemas.microsoft.com/office/drawing/2014/main" id="{35FB6046-2712-C614-69F7-A38B01F5F66C}"/>
              </a:ext>
            </a:extLst>
          </p:cNvPr>
          <p:cNvSpPr txBox="1">
            <a:spLocks noChangeArrowheads="1"/>
          </p:cNvSpPr>
          <p:nvPr/>
        </p:nvSpPr>
        <p:spPr bwMode="auto">
          <a:xfrm>
            <a:off x="1169179" y="11873939"/>
            <a:ext cx="14382924" cy="613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lvl="0" indent="0" algn="just" defTabSz="914400" rtl="0" eaLnBrk="0" fontAlgn="base" latinLnBrk="0" hangingPunct="0">
              <a:lnSpc>
                <a:spcPct val="110000"/>
              </a:lnSpc>
              <a:spcBef>
                <a:spcPct val="0"/>
              </a:spcBef>
              <a:spcAft>
                <a:spcPct val="0"/>
              </a:spcAft>
              <a:buClrTx/>
              <a:buSzTx/>
              <a:buFontTx/>
              <a:buNone/>
              <a:tabLst/>
              <a:defRPr/>
            </a:pPr>
            <a:r>
              <a:rPr lang="en-US" sz="4000" dirty="0"/>
              <a:t>In many real-world scenarios, physical measurement tools are limited by accessibility, safety, or scale. With the rise of computer vision, digital approaches to spatial measurement have become more viable. This project explores the use of image processing to automatically detect object boundaries and calculate their dimensions using a known reference. The system combines contour detection, perspective correction, and unit conversion to deliver precise measurements — without requiring specialized hardware.</a:t>
            </a:r>
            <a:endParaRPr lang="en-US" sz="4000" b="1" dirty="0">
              <a:solidFill>
                <a:srgbClr val="7030A0"/>
              </a:solidFill>
              <a:effectLst/>
              <a:latin typeface="Quattrocento Sans" panose="020B0502050000020003" pitchFamily="34" charset="0"/>
              <a:ea typeface="Calibri" panose="020F0502020204030204" pitchFamily="34" charset="0"/>
              <a:cs typeface="Times New Roman" panose="02020603050405020304" pitchFamily="18" charset="0"/>
            </a:endParaRPr>
          </a:p>
        </p:txBody>
      </p:sp>
      <p:sp>
        <p:nvSpPr>
          <p:cNvPr id="147" name="Rectangle 10">
            <a:extLst>
              <a:ext uri="{FF2B5EF4-FFF2-40B4-BE49-F238E27FC236}">
                <a16:creationId xmlns:a16="http://schemas.microsoft.com/office/drawing/2014/main" id="{EDD1A621-92E9-D347-F97F-D3302A7BBDBF}"/>
              </a:ext>
            </a:extLst>
          </p:cNvPr>
          <p:cNvSpPr>
            <a:spLocks noChangeArrowheads="1"/>
          </p:cNvSpPr>
          <p:nvPr/>
        </p:nvSpPr>
        <p:spPr bwMode="auto">
          <a:xfrm>
            <a:off x="947417" y="10882666"/>
            <a:ext cx="15072571" cy="914400"/>
          </a:xfrm>
          <a:prstGeom prst="snipRoundRect">
            <a:avLst>
              <a:gd name="adj1" fmla="val 0"/>
              <a:gd name="adj2" fmla="val 46622"/>
            </a:avLst>
          </a:prstGeom>
          <a:solidFill>
            <a:schemeClr val="accent1">
              <a:lumMod val="75000"/>
            </a:schemeClr>
          </a:solidFill>
          <a:ln w="12700">
            <a:noFill/>
            <a:miter lim="800000"/>
          </a:ln>
        </p:spPr>
        <p:txBody>
          <a:bodyPr wrap="none" lIns="205740" tIns="54864" rIns="205740" bIns="51422" anchor="ctr" anchorCtr="0"/>
          <a:lstStyle>
            <a:defPPr>
              <a:defRPr kern="1200"/>
            </a:defPPr>
          </a:lstStyle>
          <a:p>
            <a:pPr algn="just" defTabSz="3526941">
              <a:defRPr/>
            </a:pPr>
            <a:r>
              <a:rPr lang="en-US" sz="5400" b="1" dirty="0">
                <a:solidFill>
                  <a:schemeClr val="bg1"/>
                </a:solidFill>
                <a:effectLst/>
                <a:latin typeface="Quattrocento" panose="02020802030000000404" pitchFamily="18" charset="0"/>
              </a:rPr>
              <a:t>Introduction</a:t>
            </a:r>
          </a:p>
        </p:txBody>
      </p:sp>
      <p:sp>
        <p:nvSpPr>
          <p:cNvPr id="148" name="Rectangle 147">
            <a:extLst>
              <a:ext uri="{FF2B5EF4-FFF2-40B4-BE49-F238E27FC236}">
                <a16:creationId xmlns:a16="http://schemas.microsoft.com/office/drawing/2014/main" id="{AA61B92B-AF80-C715-C381-7D1A8E95D690}"/>
              </a:ext>
            </a:extLst>
          </p:cNvPr>
          <p:cNvSpPr/>
          <p:nvPr/>
        </p:nvSpPr>
        <p:spPr>
          <a:xfrm>
            <a:off x="947416" y="19755626"/>
            <a:ext cx="15072571" cy="843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r>
              <a:rPr lang="en-US" sz="2000"/>
              <a:t>Comparison of Existing Object Measurement Techniques and Our Approach</a:t>
            </a:r>
            <a:endParaRPr lang="en-US" sz="2000" dirty="0">
              <a:solidFill>
                <a:schemeClr val="tx1"/>
              </a:solidFill>
              <a:effectLst/>
              <a:latin typeface="Quattrocento Sans" panose="020B0502050000020003" pitchFamily="34" charset="0"/>
            </a:endParaRPr>
          </a:p>
        </p:txBody>
      </p:sp>
      <p:sp>
        <p:nvSpPr>
          <p:cNvPr id="149" name="Rectangle 10">
            <a:extLst>
              <a:ext uri="{FF2B5EF4-FFF2-40B4-BE49-F238E27FC236}">
                <a16:creationId xmlns:a16="http://schemas.microsoft.com/office/drawing/2014/main" id="{A4417FBA-BE1C-C8DA-E5C8-97206076948F}"/>
              </a:ext>
            </a:extLst>
          </p:cNvPr>
          <p:cNvSpPr>
            <a:spLocks noChangeArrowheads="1"/>
          </p:cNvSpPr>
          <p:nvPr/>
        </p:nvSpPr>
        <p:spPr bwMode="auto">
          <a:xfrm>
            <a:off x="947416" y="18836030"/>
            <a:ext cx="15072571" cy="914400"/>
          </a:xfrm>
          <a:prstGeom prst="snipRoundRect">
            <a:avLst>
              <a:gd name="adj1" fmla="val 0"/>
              <a:gd name="adj2" fmla="val 46622"/>
            </a:avLst>
          </a:prstGeom>
          <a:solidFill>
            <a:schemeClr val="accent1">
              <a:lumMod val="75000"/>
            </a:schemeClr>
          </a:solidFill>
          <a:ln w="12700">
            <a:noFill/>
            <a:miter lim="800000"/>
          </a:ln>
        </p:spPr>
        <p:txBody>
          <a:bodyPr wrap="none" lIns="205740" tIns="54864" rIns="205740" bIns="51422" anchor="ctr" anchorCtr="0"/>
          <a:lstStyle>
            <a:defPPr>
              <a:defRPr kern="1200"/>
            </a:defPPr>
          </a:lstStyle>
          <a:p>
            <a:pPr algn="just" defTabSz="3526941">
              <a:defRPr/>
            </a:pPr>
            <a:r>
              <a:rPr lang="en-US" sz="5400" b="1" dirty="0">
                <a:solidFill>
                  <a:schemeClr val="bg1"/>
                </a:solidFill>
                <a:effectLst/>
                <a:latin typeface="Quattrocento" panose="02020802030000000404" pitchFamily="18" charset="0"/>
              </a:rPr>
              <a:t>Related Work</a:t>
            </a:r>
          </a:p>
        </p:txBody>
      </p:sp>
      <p:sp>
        <p:nvSpPr>
          <p:cNvPr id="151" name="Rectangle 150">
            <a:extLst>
              <a:ext uri="{FF2B5EF4-FFF2-40B4-BE49-F238E27FC236}">
                <a16:creationId xmlns:a16="http://schemas.microsoft.com/office/drawing/2014/main" id="{1D3DCDB9-C159-95DD-0B3C-C8934502D209}"/>
              </a:ext>
            </a:extLst>
          </p:cNvPr>
          <p:cNvSpPr/>
          <p:nvPr/>
        </p:nvSpPr>
        <p:spPr>
          <a:xfrm>
            <a:off x="16992600" y="34904289"/>
            <a:ext cx="15080762" cy="51465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7200" dirty="0">
              <a:latin typeface="+mj-lt"/>
            </a:endParaRPr>
          </a:p>
        </p:txBody>
      </p:sp>
      <p:sp>
        <p:nvSpPr>
          <p:cNvPr id="152" name="TextBox 19">
            <a:extLst>
              <a:ext uri="{FF2B5EF4-FFF2-40B4-BE49-F238E27FC236}">
                <a16:creationId xmlns:a16="http://schemas.microsoft.com/office/drawing/2014/main" id="{EC3FABF0-9158-B6D2-F6B8-1F2F6C6555B7}"/>
              </a:ext>
            </a:extLst>
          </p:cNvPr>
          <p:cNvSpPr txBox="1">
            <a:spLocks noChangeArrowheads="1"/>
          </p:cNvSpPr>
          <p:nvPr/>
        </p:nvSpPr>
        <p:spPr bwMode="auto">
          <a:xfrm>
            <a:off x="17240076" y="35401215"/>
            <a:ext cx="14382924" cy="43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571500" indent="-571500">
              <a:buFont typeface="Arial" panose="020B0604020202020204" pitchFamily="34" charset="0"/>
              <a:buChar char="•"/>
            </a:pPr>
            <a:r>
              <a:rPr lang="en-US" sz="4000" dirty="0"/>
              <a:t>Integrate deep learning for enhanced object detection accuracy.</a:t>
            </a:r>
          </a:p>
          <a:p>
            <a:pPr marL="571500" indent="-571500">
              <a:buFont typeface="Arial" panose="020B0604020202020204" pitchFamily="34" charset="0"/>
              <a:buChar char="•"/>
            </a:pPr>
            <a:r>
              <a:rPr lang="en-US" sz="4000" dirty="0"/>
              <a:t>Enable real-time measurement using live camera input.</a:t>
            </a:r>
          </a:p>
          <a:p>
            <a:pPr marL="571500" indent="-571500">
              <a:buFont typeface="Arial" panose="020B0604020202020204" pitchFamily="34" charset="0"/>
              <a:buChar char="•"/>
            </a:pPr>
            <a:r>
              <a:rPr lang="en-US" sz="4000" dirty="0"/>
              <a:t>Extend functionality to support 3D size estimation.</a:t>
            </a:r>
          </a:p>
          <a:p>
            <a:pPr marL="571500" indent="-571500">
              <a:buFont typeface="Arial" panose="020B0604020202020204" pitchFamily="34" charset="0"/>
              <a:buChar char="•"/>
            </a:pPr>
            <a:r>
              <a:rPr lang="en-US" sz="4000" dirty="0"/>
              <a:t>Implement auto-calibration using known reference objects.</a:t>
            </a:r>
          </a:p>
          <a:p>
            <a:pPr marL="571500" indent="-571500">
              <a:buFont typeface="Arial" panose="020B0604020202020204" pitchFamily="34" charset="0"/>
              <a:buChar char="•"/>
            </a:pPr>
            <a:r>
              <a:rPr lang="en-US" sz="4000" dirty="0"/>
              <a:t>Apply in domains like logistics, retail, healthcare, and manufacturing.</a:t>
            </a:r>
          </a:p>
        </p:txBody>
      </p:sp>
      <p:sp>
        <p:nvSpPr>
          <p:cNvPr id="153" name="Rectangle 10">
            <a:extLst>
              <a:ext uri="{FF2B5EF4-FFF2-40B4-BE49-F238E27FC236}">
                <a16:creationId xmlns:a16="http://schemas.microsoft.com/office/drawing/2014/main" id="{CC1BDA9B-D6E1-7D58-3FAF-154C830455C3}"/>
              </a:ext>
            </a:extLst>
          </p:cNvPr>
          <p:cNvSpPr>
            <a:spLocks noChangeArrowheads="1"/>
          </p:cNvSpPr>
          <p:nvPr/>
        </p:nvSpPr>
        <p:spPr bwMode="auto">
          <a:xfrm>
            <a:off x="16992600" y="34231668"/>
            <a:ext cx="15072571" cy="914400"/>
          </a:xfrm>
          <a:prstGeom prst="snipRoundRect">
            <a:avLst>
              <a:gd name="adj1" fmla="val 0"/>
              <a:gd name="adj2" fmla="val 46622"/>
            </a:avLst>
          </a:prstGeom>
          <a:solidFill>
            <a:schemeClr val="accent1">
              <a:lumMod val="75000"/>
            </a:schemeClr>
          </a:solidFill>
          <a:ln w="12700">
            <a:noFill/>
            <a:miter lim="800000"/>
          </a:ln>
        </p:spPr>
        <p:txBody>
          <a:bodyPr wrap="none" lIns="205740" tIns="54864" rIns="205740" bIns="51422" anchor="ctr" anchorCtr="0"/>
          <a:lstStyle>
            <a:defPPr>
              <a:defRPr kern="1200"/>
            </a:defPPr>
          </a:lstStyle>
          <a:p>
            <a:pPr algn="just" defTabSz="3526941">
              <a:defRPr/>
            </a:pPr>
            <a:r>
              <a:rPr lang="en-US" sz="5400" b="1" dirty="0">
                <a:solidFill>
                  <a:schemeClr val="bg1"/>
                </a:solidFill>
                <a:effectLst/>
                <a:latin typeface="Quattrocento" panose="02020802030000000404" pitchFamily="18" charset="0"/>
              </a:rPr>
              <a:t>Future Directions</a:t>
            </a:r>
          </a:p>
        </p:txBody>
      </p:sp>
      <p:graphicFrame>
        <p:nvGraphicFramePr>
          <p:cNvPr id="4" name="Content Placeholder 6">
            <a:extLst>
              <a:ext uri="{FF2B5EF4-FFF2-40B4-BE49-F238E27FC236}">
                <a16:creationId xmlns:a16="http://schemas.microsoft.com/office/drawing/2014/main" id="{3CA45D86-18F1-F7F4-1127-AA449D297B60}"/>
              </a:ext>
            </a:extLst>
          </p:cNvPr>
          <p:cNvGraphicFramePr>
            <a:graphicFrameLocks/>
          </p:cNvGraphicFramePr>
          <p:nvPr>
            <p:extLst>
              <p:ext uri="{D42A27DB-BD31-4B8C-83A1-F6EECF244321}">
                <p14:modId xmlns:p14="http://schemas.microsoft.com/office/powerpoint/2010/main" val="514976871"/>
              </p:ext>
            </p:extLst>
          </p:nvPr>
        </p:nvGraphicFramePr>
        <p:xfrm>
          <a:off x="947416" y="20511665"/>
          <a:ext cx="15072572" cy="10133709"/>
        </p:xfrm>
        <a:graphic>
          <a:graphicData uri="http://schemas.openxmlformats.org/drawingml/2006/table">
            <a:tbl>
              <a:tblPr firstRow="1" bandRow="1">
                <a:tableStyleId>{5C22544A-7EE6-4342-B048-85BDC9FD1C3A}</a:tableStyleId>
              </a:tblPr>
              <a:tblGrid>
                <a:gridCol w="3768143">
                  <a:extLst>
                    <a:ext uri="{9D8B030D-6E8A-4147-A177-3AD203B41FA5}">
                      <a16:colId xmlns:a16="http://schemas.microsoft.com/office/drawing/2014/main" val="2145823366"/>
                    </a:ext>
                  </a:extLst>
                </a:gridCol>
                <a:gridCol w="3768143">
                  <a:extLst>
                    <a:ext uri="{9D8B030D-6E8A-4147-A177-3AD203B41FA5}">
                      <a16:colId xmlns:a16="http://schemas.microsoft.com/office/drawing/2014/main" val="567751039"/>
                    </a:ext>
                  </a:extLst>
                </a:gridCol>
                <a:gridCol w="3768143">
                  <a:extLst>
                    <a:ext uri="{9D8B030D-6E8A-4147-A177-3AD203B41FA5}">
                      <a16:colId xmlns:a16="http://schemas.microsoft.com/office/drawing/2014/main" val="2456775616"/>
                    </a:ext>
                  </a:extLst>
                </a:gridCol>
                <a:gridCol w="3768143">
                  <a:extLst>
                    <a:ext uri="{9D8B030D-6E8A-4147-A177-3AD203B41FA5}">
                      <a16:colId xmlns:a16="http://schemas.microsoft.com/office/drawing/2014/main" val="2190878164"/>
                    </a:ext>
                  </a:extLst>
                </a:gridCol>
              </a:tblGrid>
              <a:tr h="723837">
                <a:tc>
                  <a:txBody>
                    <a:bodyPr/>
                    <a:lstStyle/>
                    <a:p>
                      <a:pPr algn="ctr"/>
                      <a:r>
                        <a:rPr lang="en-US" sz="3300" b="1" dirty="0"/>
                        <a:t>Approach</a:t>
                      </a:r>
                      <a:endParaRPr lang="en-US" sz="3300" dirty="0"/>
                    </a:p>
                  </a:txBody>
                  <a:tcPr anchor="ctr"/>
                </a:tc>
                <a:tc>
                  <a:txBody>
                    <a:bodyPr/>
                    <a:lstStyle/>
                    <a:p>
                      <a:pPr algn="ctr"/>
                      <a:r>
                        <a:rPr lang="en-US" sz="3300" b="1"/>
                        <a:t>Description</a:t>
                      </a:r>
                      <a:endParaRPr lang="en-US" sz="3300"/>
                    </a:p>
                  </a:txBody>
                  <a:tcPr anchor="ctr"/>
                </a:tc>
                <a:tc>
                  <a:txBody>
                    <a:bodyPr/>
                    <a:lstStyle/>
                    <a:p>
                      <a:pPr algn="ctr"/>
                      <a:r>
                        <a:rPr lang="en-US" sz="3300" b="1"/>
                        <a:t>Pros</a:t>
                      </a:r>
                      <a:endParaRPr lang="en-US" sz="3300"/>
                    </a:p>
                  </a:txBody>
                  <a:tcPr anchor="ctr"/>
                </a:tc>
                <a:tc>
                  <a:txBody>
                    <a:bodyPr/>
                    <a:lstStyle/>
                    <a:p>
                      <a:pPr algn="ctr"/>
                      <a:r>
                        <a:rPr lang="en-US" sz="3300" b="1" dirty="0"/>
                        <a:t>Cons</a:t>
                      </a:r>
                      <a:endParaRPr lang="en-US" sz="3300" dirty="0"/>
                    </a:p>
                  </a:txBody>
                  <a:tcPr anchor="ctr"/>
                </a:tc>
                <a:extLst>
                  <a:ext uri="{0D108BD9-81ED-4DB2-BD59-A6C34878D82A}">
                    <a16:rowId xmlns:a16="http://schemas.microsoft.com/office/drawing/2014/main" val="3206621385"/>
                  </a:ext>
                </a:extLst>
              </a:tr>
              <a:tr h="3136624">
                <a:tc>
                  <a:txBody>
                    <a:bodyPr/>
                    <a:lstStyle/>
                    <a:p>
                      <a:pPr algn="ctr"/>
                      <a:r>
                        <a:rPr lang="en-US" sz="3300" b="1" dirty="0"/>
                        <a:t>Traditional Photogrammetry</a:t>
                      </a:r>
                      <a:endParaRPr lang="en-US" sz="3300" dirty="0"/>
                    </a:p>
                  </a:txBody>
                  <a:tcPr anchor="ctr"/>
                </a:tc>
                <a:tc>
                  <a:txBody>
                    <a:bodyPr/>
                    <a:lstStyle/>
                    <a:p>
                      <a:pPr algn="ctr"/>
                      <a:r>
                        <a:rPr lang="en-US" sz="3300" dirty="0"/>
                        <a:t>Uses multiple images and physical reference markers to calibrate scale and measure objects.</a:t>
                      </a:r>
                    </a:p>
                  </a:txBody>
                  <a:tcPr anchor="ctr"/>
                </a:tc>
                <a:tc>
                  <a:txBody>
                    <a:bodyPr/>
                    <a:lstStyle/>
                    <a:p>
                      <a:pPr algn="ctr"/>
                      <a:r>
                        <a:rPr lang="en-US" sz="3300" dirty="0"/>
                        <a:t>High precision</a:t>
                      </a:r>
                    </a:p>
                  </a:txBody>
                  <a:tcPr anchor="ctr"/>
                </a:tc>
                <a:tc>
                  <a:txBody>
                    <a:bodyPr/>
                    <a:lstStyle/>
                    <a:p>
                      <a:pPr algn="ctr"/>
                      <a:r>
                        <a:rPr lang="en-US" sz="3300" dirty="0"/>
                        <a:t>Time-consuming, requires specialized equipment</a:t>
                      </a:r>
                    </a:p>
                  </a:txBody>
                  <a:tcPr anchor="ctr"/>
                </a:tc>
                <a:extLst>
                  <a:ext uri="{0D108BD9-81ED-4DB2-BD59-A6C34878D82A}">
                    <a16:rowId xmlns:a16="http://schemas.microsoft.com/office/drawing/2014/main" val="4086191630"/>
                  </a:ext>
                </a:extLst>
              </a:tr>
              <a:tr h="3136624">
                <a:tc>
                  <a:txBody>
                    <a:bodyPr/>
                    <a:lstStyle/>
                    <a:p>
                      <a:pPr algn="ctr"/>
                      <a:r>
                        <a:rPr lang="en-US" sz="3300" b="1" dirty="0"/>
                        <a:t>Deep Learning Models</a:t>
                      </a:r>
                      <a:endParaRPr lang="en-US" sz="3300" dirty="0"/>
                    </a:p>
                  </a:txBody>
                  <a:tcPr anchor="ct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3300" dirty="0"/>
                        <a:t>CNNs detect and segment objects, estimating size based on learned patterns from datasets.</a:t>
                      </a:r>
                    </a:p>
                  </a:txBody>
                  <a:tcPr anchor="ctr"/>
                </a:tc>
                <a:tc>
                  <a:txBody>
                    <a:bodyPr/>
                    <a:lstStyle/>
                    <a:p>
                      <a:pPr algn="ctr"/>
                      <a:r>
                        <a:rPr lang="en-US" sz="3300" dirty="0"/>
                        <a:t>Automated, adaptable</a:t>
                      </a:r>
                    </a:p>
                  </a:txBody>
                  <a:tcPr anchor="ct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3300" dirty="0"/>
                        <a:t>Requires large datasets and high computation</a:t>
                      </a:r>
                    </a:p>
                    <a:p>
                      <a:pPr algn="ctr"/>
                      <a:endParaRPr lang="en-US" sz="3300" dirty="0"/>
                    </a:p>
                  </a:txBody>
                  <a:tcPr anchor="ctr"/>
                </a:tc>
                <a:extLst>
                  <a:ext uri="{0D108BD9-81ED-4DB2-BD59-A6C34878D82A}">
                    <a16:rowId xmlns:a16="http://schemas.microsoft.com/office/drawing/2014/main" val="190950433"/>
                  </a:ext>
                </a:extLst>
              </a:tr>
              <a:tr h="3136624">
                <a:tc>
                  <a:txBody>
                    <a:bodyPr/>
                    <a:lstStyle/>
                    <a:p>
                      <a:pPr algn="ctr"/>
                      <a:r>
                        <a:rPr lang="en-US" sz="3300" b="1" dirty="0"/>
                        <a:t>My Approach</a:t>
                      </a:r>
                      <a:endParaRPr lang="en-US" sz="3300" dirty="0"/>
                    </a:p>
                  </a:txBody>
                  <a:tcPr anchor="ct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3300" dirty="0"/>
                        <a:t>Single-image contour-based measurement with multi-unit support and simple CLI interface.</a:t>
                      </a:r>
                    </a:p>
                  </a:txBody>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endParaRPr lang="en-US" sz="3300" dirty="0"/>
                    </a:p>
                    <a:p>
                      <a:pPr marL="0" marR="0" lvl="0" indent="0" algn="ctr" defTabSz="3291840" rtl="0" eaLnBrk="1" fontAlgn="auto" latinLnBrk="0" hangingPunct="1">
                        <a:lnSpc>
                          <a:spcPct val="100000"/>
                        </a:lnSpc>
                        <a:spcBef>
                          <a:spcPts val="0"/>
                        </a:spcBef>
                        <a:spcAft>
                          <a:spcPts val="0"/>
                        </a:spcAft>
                        <a:buClrTx/>
                        <a:buSzTx/>
                        <a:buFontTx/>
                        <a:buNone/>
                        <a:tabLst/>
                        <a:defRPr/>
                      </a:pPr>
                      <a:endParaRPr lang="en-US" sz="3300" dirty="0"/>
                    </a:p>
                    <a:p>
                      <a:pPr marL="0" marR="0" lvl="0" indent="0" algn="ctr" defTabSz="3291840" rtl="0" eaLnBrk="1" fontAlgn="auto" latinLnBrk="0" hangingPunct="1">
                        <a:lnSpc>
                          <a:spcPct val="100000"/>
                        </a:lnSpc>
                        <a:spcBef>
                          <a:spcPts val="0"/>
                        </a:spcBef>
                        <a:spcAft>
                          <a:spcPts val="0"/>
                        </a:spcAft>
                        <a:buClrTx/>
                        <a:buSzTx/>
                        <a:buFontTx/>
                        <a:buNone/>
                        <a:tabLst/>
                        <a:defRPr/>
                      </a:pPr>
                      <a:r>
                        <a:rPr lang="en-US" sz="3300" dirty="0"/>
                        <a:t>Flexible, easy to use, multi-unit support</a:t>
                      </a:r>
                    </a:p>
                  </a:txBody>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endParaRPr lang="en-US" sz="3300" dirty="0"/>
                    </a:p>
                    <a:p>
                      <a:pPr marL="0" marR="0" lvl="0" indent="0" algn="ctr" defTabSz="3291840" rtl="0" eaLnBrk="1" fontAlgn="auto" latinLnBrk="0" hangingPunct="1">
                        <a:lnSpc>
                          <a:spcPct val="100000"/>
                        </a:lnSpc>
                        <a:spcBef>
                          <a:spcPts val="0"/>
                        </a:spcBef>
                        <a:spcAft>
                          <a:spcPts val="0"/>
                        </a:spcAft>
                        <a:buClrTx/>
                        <a:buSzTx/>
                        <a:buFontTx/>
                        <a:buNone/>
                        <a:tabLst/>
                        <a:defRPr/>
                      </a:pPr>
                      <a:r>
                        <a:rPr lang="en-US" sz="3300" dirty="0"/>
                        <a:t>Relies on clear object boundaries and known reference object</a:t>
                      </a:r>
                    </a:p>
                  </a:txBody>
                  <a:tcPr/>
                </a:tc>
                <a:extLst>
                  <a:ext uri="{0D108BD9-81ED-4DB2-BD59-A6C34878D82A}">
                    <a16:rowId xmlns:a16="http://schemas.microsoft.com/office/drawing/2014/main" val="1586858092"/>
                  </a:ext>
                </a:extLst>
              </a:tr>
            </a:tbl>
          </a:graphicData>
        </a:graphic>
      </p:graphicFrame>
      <p:sp>
        <p:nvSpPr>
          <p:cNvPr id="5" name="TextBox 19">
            <a:extLst>
              <a:ext uri="{FF2B5EF4-FFF2-40B4-BE49-F238E27FC236}">
                <a16:creationId xmlns:a16="http://schemas.microsoft.com/office/drawing/2014/main" id="{40B1A9D9-8DD0-7800-BE35-996FE53364E2}"/>
              </a:ext>
            </a:extLst>
          </p:cNvPr>
          <p:cNvSpPr txBox="1">
            <a:spLocks noChangeArrowheads="1"/>
          </p:cNvSpPr>
          <p:nvPr/>
        </p:nvSpPr>
        <p:spPr bwMode="auto">
          <a:xfrm>
            <a:off x="947415" y="19929669"/>
            <a:ext cx="15072572" cy="58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lang="en-US" sz="3200" b="1" dirty="0"/>
              <a:t>Table : Comparison of Existing Object Measurement Techniques </a:t>
            </a:r>
            <a:endParaRPr lang="en-US" sz="3600" b="1" dirty="0">
              <a:solidFill>
                <a:srgbClr val="7030A0"/>
              </a:solidFill>
              <a:effectLst/>
              <a:latin typeface="Quattrocento Sans" panose="020B0502050000020003" pitchFamily="34" charset="0"/>
              <a:ea typeface="Calibri" panose="020F0502020204030204" pitchFamily="34" charset="0"/>
              <a:cs typeface="Times New Roman" panose="02020603050405020304" pitchFamily="18" charset="0"/>
            </a:endParaRPr>
          </a:p>
        </p:txBody>
      </p:sp>
      <p:pic>
        <p:nvPicPr>
          <p:cNvPr id="11" name="Picture 10" descr="A diagram of a diagram&#10;&#10;AI-generated content may be incorrect.">
            <a:extLst>
              <a:ext uri="{FF2B5EF4-FFF2-40B4-BE49-F238E27FC236}">
                <a16:creationId xmlns:a16="http://schemas.microsoft.com/office/drawing/2014/main" id="{7797F784-DC54-3718-9BB7-C4D79E52E3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178" y="32504574"/>
            <a:ext cx="14842619" cy="9387406"/>
          </a:xfrm>
          <a:prstGeom prst="rect">
            <a:avLst/>
          </a:prstGeom>
        </p:spPr>
      </p:pic>
      <p:sp>
        <p:nvSpPr>
          <p:cNvPr id="12" name="TextBox 19">
            <a:extLst>
              <a:ext uri="{FF2B5EF4-FFF2-40B4-BE49-F238E27FC236}">
                <a16:creationId xmlns:a16="http://schemas.microsoft.com/office/drawing/2014/main" id="{462DDF86-002D-F563-8EE0-AF77396077E1}"/>
              </a:ext>
            </a:extLst>
          </p:cNvPr>
          <p:cNvSpPr txBox="1">
            <a:spLocks noChangeArrowheads="1"/>
          </p:cNvSpPr>
          <p:nvPr/>
        </p:nvSpPr>
        <p:spPr bwMode="auto">
          <a:xfrm>
            <a:off x="1054201" y="41994581"/>
            <a:ext cx="14382924" cy="58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lang="en-US" sz="3200" dirty="0"/>
              <a:t>Fig: Step-by-Step Process for Measuring Object Dimensions from Images </a:t>
            </a:r>
            <a:endParaRPr lang="en-US" sz="4000" dirty="0">
              <a:solidFill>
                <a:srgbClr val="7030A0"/>
              </a:solidFill>
              <a:effectLst/>
              <a:latin typeface="Quattrocento Sans" panose="020B0502050000020003"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440A33FC-13FF-9A98-2BEB-A92FBCCC7D95}"/>
              </a:ext>
            </a:extLst>
          </p:cNvPr>
          <p:cNvSpPr/>
          <p:nvPr/>
        </p:nvSpPr>
        <p:spPr>
          <a:xfrm>
            <a:off x="16986376" y="6813016"/>
            <a:ext cx="15072571" cy="4646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7200" dirty="0">
              <a:latin typeface="+mj-lt"/>
            </a:endParaRPr>
          </a:p>
        </p:txBody>
      </p:sp>
      <p:sp>
        <p:nvSpPr>
          <p:cNvPr id="22" name="TextBox 19">
            <a:extLst>
              <a:ext uri="{FF2B5EF4-FFF2-40B4-BE49-F238E27FC236}">
                <a16:creationId xmlns:a16="http://schemas.microsoft.com/office/drawing/2014/main" id="{3DD20345-FE8A-BBD8-A09E-FD00035BE4A2}"/>
              </a:ext>
            </a:extLst>
          </p:cNvPr>
          <p:cNvSpPr txBox="1">
            <a:spLocks noChangeArrowheads="1"/>
          </p:cNvSpPr>
          <p:nvPr/>
        </p:nvSpPr>
        <p:spPr bwMode="auto">
          <a:xfrm>
            <a:off x="17270435" y="6991271"/>
            <a:ext cx="14382924" cy="437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571500" indent="-571500" algn="just">
              <a:buFont typeface="Arial" panose="020B0604020202020204" pitchFamily="34" charset="0"/>
              <a:buChar char="•"/>
            </a:pPr>
            <a:r>
              <a:rPr lang="en-US" sz="4000" b="1" dirty="0"/>
              <a:t>Python 3</a:t>
            </a:r>
            <a:r>
              <a:rPr lang="en-US" sz="4000" dirty="0"/>
              <a:t> </a:t>
            </a:r>
          </a:p>
          <a:p>
            <a:pPr marL="571500" indent="-571500" algn="just">
              <a:buFont typeface="Arial" panose="020B0604020202020204" pitchFamily="34" charset="0"/>
              <a:buChar char="•"/>
            </a:pPr>
            <a:r>
              <a:rPr lang="en-US" sz="4000" b="1" dirty="0"/>
              <a:t>OpenCV</a:t>
            </a:r>
            <a:r>
              <a:rPr lang="en-US" sz="4000" dirty="0"/>
              <a:t> </a:t>
            </a:r>
          </a:p>
          <a:p>
            <a:pPr marL="571500" indent="-571500" algn="just">
              <a:buFont typeface="Arial" panose="020B0604020202020204" pitchFamily="34" charset="0"/>
              <a:buChar char="•"/>
            </a:pPr>
            <a:r>
              <a:rPr lang="en-US" sz="4000" b="1" dirty="0"/>
              <a:t>NumPy</a:t>
            </a:r>
            <a:r>
              <a:rPr lang="en-US" sz="4000" dirty="0"/>
              <a:t> </a:t>
            </a:r>
          </a:p>
          <a:p>
            <a:pPr marL="571500" indent="-571500" algn="just">
              <a:buFont typeface="Arial" panose="020B0604020202020204" pitchFamily="34" charset="0"/>
              <a:buChar char="•"/>
            </a:pPr>
            <a:r>
              <a:rPr lang="en-US" sz="4000" b="1" dirty="0"/>
              <a:t>SciPy (spatial)</a:t>
            </a:r>
            <a:r>
              <a:rPr lang="en-US" sz="4000" dirty="0"/>
              <a:t> </a:t>
            </a:r>
          </a:p>
          <a:p>
            <a:pPr marL="571500" indent="-571500" algn="just">
              <a:buFont typeface="Arial" panose="020B0604020202020204" pitchFamily="34" charset="0"/>
              <a:buChar char="•"/>
            </a:pPr>
            <a:r>
              <a:rPr lang="en-US" sz="4000" b="1" dirty="0" err="1"/>
              <a:t>imutils</a:t>
            </a:r>
            <a:r>
              <a:rPr lang="en-US" sz="4000" dirty="0"/>
              <a:t> </a:t>
            </a:r>
          </a:p>
          <a:p>
            <a:pPr marL="571500" indent="-571500" algn="just">
              <a:buFont typeface="Arial" panose="020B0604020202020204" pitchFamily="34" charset="0"/>
              <a:buChar char="•"/>
            </a:pPr>
            <a:r>
              <a:rPr lang="en-US" sz="4000" b="1" dirty="0" err="1"/>
              <a:t>argparse</a:t>
            </a:r>
            <a:r>
              <a:rPr lang="en-US" sz="4000" dirty="0"/>
              <a:t> </a:t>
            </a:r>
          </a:p>
          <a:p>
            <a:pPr marL="571500" indent="-571500" algn="just">
              <a:buFont typeface="Arial" panose="020B0604020202020204" pitchFamily="34" charset="0"/>
              <a:buChar char="•"/>
            </a:pPr>
            <a:r>
              <a:rPr lang="en-US" sz="4000" b="1" dirty="0"/>
              <a:t>CLI-based Script</a:t>
            </a:r>
            <a:endParaRPr lang="en-US" sz="4000" dirty="0"/>
          </a:p>
        </p:txBody>
      </p:sp>
      <p:sp>
        <p:nvSpPr>
          <p:cNvPr id="24" name="Rectangle 10">
            <a:extLst>
              <a:ext uri="{FF2B5EF4-FFF2-40B4-BE49-F238E27FC236}">
                <a16:creationId xmlns:a16="http://schemas.microsoft.com/office/drawing/2014/main" id="{4CABA0CA-326D-657F-15CA-E8E8E5D769BD}"/>
              </a:ext>
            </a:extLst>
          </p:cNvPr>
          <p:cNvSpPr>
            <a:spLocks noChangeArrowheads="1"/>
          </p:cNvSpPr>
          <p:nvPr/>
        </p:nvSpPr>
        <p:spPr bwMode="auto">
          <a:xfrm>
            <a:off x="16994567" y="5898616"/>
            <a:ext cx="15072571" cy="914400"/>
          </a:xfrm>
          <a:prstGeom prst="snipRoundRect">
            <a:avLst>
              <a:gd name="adj1" fmla="val 0"/>
              <a:gd name="adj2" fmla="val 50000"/>
            </a:avLst>
          </a:prstGeom>
          <a:solidFill>
            <a:schemeClr val="accent1">
              <a:lumMod val="75000"/>
            </a:schemeClr>
          </a:solidFill>
          <a:ln w="12700">
            <a:noFill/>
            <a:miter lim="800000"/>
          </a:ln>
        </p:spPr>
        <p:txBody>
          <a:bodyPr wrap="none" lIns="205740" tIns="54864" rIns="205740" bIns="51422" anchor="ctr" anchorCtr="0"/>
          <a:lstStyle>
            <a:defPPr>
              <a:defRPr kern="1200"/>
            </a:defPPr>
          </a:lstStyle>
          <a:p>
            <a:pPr algn="just" defTabSz="3526941">
              <a:defRPr/>
            </a:pPr>
            <a:r>
              <a:rPr lang="en-US" sz="5400" dirty="0">
                <a:solidFill>
                  <a:schemeClr val="bg1"/>
                </a:solidFill>
              </a:rPr>
              <a:t>Tools &amp; Libraries Used</a:t>
            </a:r>
            <a:endParaRPr lang="en-US" sz="5400" b="1" dirty="0">
              <a:solidFill>
                <a:schemeClr val="bg1"/>
              </a:solidFill>
              <a:effectLst/>
              <a:latin typeface="Quattrocento" panose="02020802030000000404" pitchFamily="18" charset="0"/>
            </a:endParaRPr>
          </a:p>
        </p:txBody>
      </p:sp>
      <p:graphicFrame>
        <p:nvGraphicFramePr>
          <p:cNvPr id="26" name="Content Placeholder 3">
            <a:extLst>
              <a:ext uri="{FF2B5EF4-FFF2-40B4-BE49-F238E27FC236}">
                <a16:creationId xmlns:a16="http://schemas.microsoft.com/office/drawing/2014/main" id="{10C76ADD-7606-34FA-B44E-96EB9F8E9BA4}"/>
              </a:ext>
            </a:extLst>
          </p:cNvPr>
          <p:cNvGraphicFramePr>
            <a:graphicFrameLocks/>
          </p:cNvGraphicFramePr>
          <p:nvPr>
            <p:extLst>
              <p:ext uri="{D42A27DB-BD31-4B8C-83A1-F6EECF244321}">
                <p14:modId xmlns:p14="http://schemas.microsoft.com/office/powerpoint/2010/main" val="4027000170"/>
              </p:ext>
            </p:extLst>
          </p:nvPr>
        </p:nvGraphicFramePr>
        <p:xfrm>
          <a:off x="17000790" y="23284384"/>
          <a:ext cx="15064384" cy="5575951"/>
        </p:xfrm>
        <a:graphic>
          <a:graphicData uri="http://schemas.openxmlformats.org/drawingml/2006/table">
            <a:tbl>
              <a:tblPr firstRow="1" bandRow="1">
                <a:tableStyleId>{5C22544A-7EE6-4342-B048-85BDC9FD1C3A}</a:tableStyleId>
              </a:tblPr>
              <a:tblGrid>
                <a:gridCol w="3766096">
                  <a:extLst>
                    <a:ext uri="{9D8B030D-6E8A-4147-A177-3AD203B41FA5}">
                      <a16:colId xmlns:a16="http://schemas.microsoft.com/office/drawing/2014/main" val="3317415084"/>
                    </a:ext>
                  </a:extLst>
                </a:gridCol>
                <a:gridCol w="3766096">
                  <a:extLst>
                    <a:ext uri="{9D8B030D-6E8A-4147-A177-3AD203B41FA5}">
                      <a16:colId xmlns:a16="http://schemas.microsoft.com/office/drawing/2014/main" val="156520060"/>
                    </a:ext>
                  </a:extLst>
                </a:gridCol>
                <a:gridCol w="3766096">
                  <a:extLst>
                    <a:ext uri="{9D8B030D-6E8A-4147-A177-3AD203B41FA5}">
                      <a16:colId xmlns:a16="http://schemas.microsoft.com/office/drawing/2014/main" val="4262216160"/>
                    </a:ext>
                  </a:extLst>
                </a:gridCol>
                <a:gridCol w="3766096">
                  <a:extLst>
                    <a:ext uri="{9D8B030D-6E8A-4147-A177-3AD203B41FA5}">
                      <a16:colId xmlns:a16="http://schemas.microsoft.com/office/drawing/2014/main" val="3481553105"/>
                    </a:ext>
                  </a:extLst>
                </a:gridCol>
              </a:tblGrid>
              <a:tr h="1247791">
                <a:tc>
                  <a:txBody>
                    <a:bodyPr/>
                    <a:lstStyle/>
                    <a:p>
                      <a:pPr algn="ctr"/>
                      <a:r>
                        <a:rPr lang="en-US" sz="3300" b="1" dirty="0"/>
                        <a:t>Object</a:t>
                      </a:r>
                      <a:endParaRPr lang="en-US" sz="3300" dirty="0"/>
                    </a:p>
                  </a:txBody>
                  <a:tcPr anchor="ctr"/>
                </a:tc>
                <a:tc>
                  <a:txBody>
                    <a:bodyPr/>
                    <a:lstStyle/>
                    <a:p>
                      <a:pPr algn="ctr"/>
                      <a:r>
                        <a:rPr lang="en-US" sz="3300" b="1" dirty="0"/>
                        <a:t>Actual Width (inches)</a:t>
                      </a:r>
                      <a:endParaRPr lang="en-US" sz="3300" dirty="0"/>
                    </a:p>
                  </a:txBody>
                  <a:tcPr anchor="ctr"/>
                </a:tc>
                <a:tc>
                  <a:txBody>
                    <a:bodyPr/>
                    <a:lstStyle/>
                    <a:p>
                      <a:pPr algn="ctr"/>
                      <a:r>
                        <a:rPr lang="en-US" sz="3300" b="1" dirty="0"/>
                        <a:t>Measured Width (inches)</a:t>
                      </a:r>
                      <a:endParaRPr lang="en-US" sz="3300" dirty="0"/>
                    </a:p>
                  </a:txBody>
                  <a:tcPr anchor="ctr"/>
                </a:tc>
                <a:tc>
                  <a:txBody>
                    <a:bodyPr/>
                    <a:lstStyle/>
                    <a:p>
                      <a:pPr algn="ctr"/>
                      <a:r>
                        <a:rPr lang="en-US" sz="3300" b="1" dirty="0"/>
                        <a:t>Error (%)</a:t>
                      </a:r>
                      <a:endParaRPr lang="en-US" sz="3300" dirty="0"/>
                    </a:p>
                  </a:txBody>
                  <a:tcPr anchor="ctr"/>
                </a:tc>
                <a:extLst>
                  <a:ext uri="{0D108BD9-81ED-4DB2-BD59-A6C34878D82A}">
                    <a16:rowId xmlns:a16="http://schemas.microsoft.com/office/drawing/2014/main" val="1544820375"/>
                  </a:ext>
                </a:extLst>
              </a:tr>
              <a:tr h="985520">
                <a:tc>
                  <a:txBody>
                    <a:bodyPr/>
                    <a:lstStyle/>
                    <a:p>
                      <a:pPr algn="ctr"/>
                      <a:r>
                        <a:rPr lang="en-US" sz="3300" b="1" dirty="0"/>
                        <a:t>Coin</a:t>
                      </a:r>
                    </a:p>
                  </a:txBody>
                  <a:tcPr anchor="ctr"/>
                </a:tc>
                <a:tc>
                  <a:txBody>
                    <a:bodyPr/>
                    <a:lstStyle/>
                    <a:p>
                      <a:pPr algn="ctr"/>
                      <a:r>
                        <a:rPr lang="en-US" sz="3300" dirty="0"/>
                        <a:t>0.69</a:t>
                      </a:r>
                    </a:p>
                  </a:txBody>
                  <a:tcPr anchor="ctr"/>
                </a:tc>
                <a:tc>
                  <a:txBody>
                    <a:bodyPr/>
                    <a:lstStyle/>
                    <a:p>
                      <a:pPr algn="ctr"/>
                      <a:r>
                        <a:rPr lang="en-US" sz="3300" dirty="0"/>
                        <a:t>0.67</a:t>
                      </a:r>
                    </a:p>
                  </a:txBody>
                  <a:tcPr anchor="ctr"/>
                </a:tc>
                <a:tc>
                  <a:txBody>
                    <a:bodyPr/>
                    <a:lstStyle/>
                    <a:p>
                      <a:pPr algn="ctr"/>
                      <a:r>
                        <a:rPr lang="en-US" sz="3300" dirty="0"/>
                        <a:t>2.90%</a:t>
                      </a:r>
                    </a:p>
                  </a:txBody>
                  <a:tcPr anchor="ctr"/>
                </a:tc>
                <a:extLst>
                  <a:ext uri="{0D108BD9-81ED-4DB2-BD59-A6C34878D82A}">
                    <a16:rowId xmlns:a16="http://schemas.microsoft.com/office/drawing/2014/main" val="295327606"/>
                  </a:ext>
                </a:extLst>
              </a:tr>
              <a:tr h="985520">
                <a:tc>
                  <a:txBody>
                    <a:bodyPr/>
                    <a:lstStyle/>
                    <a:p>
                      <a:pPr algn="ctr"/>
                      <a:r>
                        <a:rPr lang="en-US" sz="3300" b="1" dirty="0"/>
                        <a:t>Metro Card</a:t>
                      </a:r>
                    </a:p>
                  </a:txBody>
                  <a:tcPr anchor="ctr"/>
                </a:tc>
                <a:tc>
                  <a:txBody>
                    <a:bodyPr/>
                    <a:lstStyle/>
                    <a:p>
                      <a:pPr algn="ctr"/>
                      <a:r>
                        <a:rPr lang="en-US" sz="3300" dirty="0"/>
                        <a:t>3.25</a:t>
                      </a:r>
                    </a:p>
                  </a:txBody>
                  <a:tcPr anchor="ctr"/>
                </a:tc>
                <a:tc>
                  <a:txBody>
                    <a:bodyPr/>
                    <a:lstStyle/>
                    <a:p>
                      <a:pPr algn="ctr"/>
                      <a:r>
                        <a:rPr lang="en-US" sz="3300" dirty="0"/>
                        <a:t>3.33</a:t>
                      </a:r>
                    </a:p>
                  </a:txBody>
                  <a:tcPr anchor="ctr"/>
                </a:tc>
                <a:tc>
                  <a:txBody>
                    <a:bodyPr/>
                    <a:lstStyle/>
                    <a:p>
                      <a:pPr algn="ctr"/>
                      <a:r>
                        <a:rPr lang="en-US" sz="3300" dirty="0"/>
                        <a:t>2.46%</a:t>
                      </a:r>
                    </a:p>
                  </a:txBody>
                  <a:tcPr anchor="ctr"/>
                </a:tc>
                <a:extLst>
                  <a:ext uri="{0D108BD9-81ED-4DB2-BD59-A6C34878D82A}">
                    <a16:rowId xmlns:a16="http://schemas.microsoft.com/office/drawing/2014/main" val="1782682246"/>
                  </a:ext>
                </a:extLst>
              </a:tr>
              <a:tr h="1371600">
                <a:tc>
                  <a:txBody>
                    <a:bodyPr/>
                    <a:lstStyle/>
                    <a:p>
                      <a:pPr algn="ctr"/>
                      <a:r>
                        <a:rPr lang="en-US" sz="3300" b="1" dirty="0"/>
                        <a:t>Adapter</a:t>
                      </a:r>
                    </a:p>
                  </a:txBody>
                  <a:tcPr anchor="ctr"/>
                </a:tc>
                <a:tc>
                  <a:txBody>
                    <a:bodyPr/>
                    <a:lstStyle/>
                    <a:p>
                      <a:pPr algn="ctr"/>
                      <a:r>
                        <a:rPr lang="en-US" sz="3300" dirty="0"/>
                        <a:t>1.94</a:t>
                      </a:r>
                    </a:p>
                  </a:txBody>
                  <a:tcPr anchor="ctr"/>
                </a:tc>
                <a:tc>
                  <a:txBody>
                    <a:bodyPr/>
                    <a:lstStyle/>
                    <a:p>
                      <a:pPr algn="ctr"/>
                      <a:r>
                        <a:rPr lang="en-US" sz="3300" dirty="0"/>
                        <a:t>1.94</a:t>
                      </a:r>
                    </a:p>
                  </a:txBody>
                  <a:tcPr anchor="ctr"/>
                </a:tc>
                <a:tc>
                  <a:txBody>
                    <a:bodyPr/>
                    <a:lstStyle/>
                    <a:p>
                      <a:pPr algn="ctr"/>
                      <a:r>
                        <a:rPr lang="en-US" sz="3300" dirty="0"/>
                        <a:t>0%</a:t>
                      </a:r>
                    </a:p>
                  </a:txBody>
                  <a:tcPr anchor="ctr"/>
                </a:tc>
                <a:extLst>
                  <a:ext uri="{0D108BD9-81ED-4DB2-BD59-A6C34878D82A}">
                    <a16:rowId xmlns:a16="http://schemas.microsoft.com/office/drawing/2014/main" val="989730050"/>
                  </a:ext>
                </a:extLst>
              </a:tr>
              <a:tr h="985520">
                <a:tc>
                  <a:txBody>
                    <a:bodyPr/>
                    <a:lstStyle/>
                    <a:p>
                      <a:pPr algn="ctr"/>
                      <a:r>
                        <a:rPr lang="en-US" sz="3300" b="1" dirty="0"/>
                        <a:t>USB</a:t>
                      </a:r>
                    </a:p>
                  </a:txBody>
                  <a:tcPr anchor="ctr"/>
                </a:tc>
                <a:tc>
                  <a:txBody>
                    <a:bodyPr/>
                    <a:lstStyle/>
                    <a:p>
                      <a:pPr algn="ctr"/>
                      <a:r>
                        <a:rPr lang="en-US" sz="3300" dirty="0"/>
                        <a:t>2.37</a:t>
                      </a:r>
                    </a:p>
                  </a:txBody>
                  <a:tcPr anchor="ctr"/>
                </a:tc>
                <a:tc>
                  <a:txBody>
                    <a:bodyPr/>
                    <a:lstStyle/>
                    <a:p>
                      <a:pPr algn="ctr"/>
                      <a:r>
                        <a:rPr lang="en-US" sz="3300" dirty="0"/>
                        <a:t>2.39</a:t>
                      </a:r>
                    </a:p>
                  </a:txBody>
                  <a:tcPr anchor="ctr"/>
                </a:tc>
                <a:tc>
                  <a:txBody>
                    <a:bodyPr/>
                    <a:lstStyle/>
                    <a:p>
                      <a:pPr algn="ctr"/>
                      <a:r>
                        <a:rPr lang="en-US" sz="3300" dirty="0"/>
                        <a:t>0.84%</a:t>
                      </a:r>
                    </a:p>
                  </a:txBody>
                  <a:tcPr anchor="ctr"/>
                </a:tc>
                <a:extLst>
                  <a:ext uri="{0D108BD9-81ED-4DB2-BD59-A6C34878D82A}">
                    <a16:rowId xmlns:a16="http://schemas.microsoft.com/office/drawing/2014/main" val="1360812070"/>
                  </a:ext>
                </a:extLst>
              </a:tr>
            </a:tbl>
          </a:graphicData>
        </a:graphic>
      </p:graphicFrame>
      <p:sp>
        <p:nvSpPr>
          <p:cNvPr id="27" name="TextBox 19">
            <a:extLst>
              <a:ext uri="{FF2B5EF4-FFF2-40B4-BE49-F238E27FC236}">
                <a16:creationId xmlns:a16="http://schemas.microsoft.com/office/drawing/2014/main" id="{B19187A4-5A3B-AE51-01B4-AD155EFE7D75}"/>
              </a:ext>
            </a:extLst>
          </p:cNvPr>
          <p:cNvSpPr txBox="1">
            <a:spLocks noChangeArrowheads="1"/>
          </p:cNvSpPr>
          <p:nvPr/>
        </p:nvSpPr>
        <p:spPr bwMode="auto">
          <a:xfrm>
            <a:off x="17000790" y="22508810"/>
            <a:ext cx="15072572" cy="586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0" marR="0" lvl="0" indent="0" algn="ctr" defTabSz="914400" rtl="0" eaLnBrk="0" fontAlgn="base" latinLnBrk="0" hangingPunct="0">
              <a:lnSpc>
                <a:spcPct val="110000"/>
              </a:lnSpc>
              <a:spcBef>
                <a:spcPct val="0"/>
              </a:spcBef>
              <a:spcAft>
                <a:spcPct val="0"/>
              </a:spcAft>
              <a:buClrTx/>
              <a:buSzTx/>
              <a:buFontTx/>
              <a:buNone/>
              <a:tabLst/>
              <a:defRPr/>
            </a:pPr>
            <a:r>
              <a:rPr lang="en-US" sz="3200" b="1" dirty="0"/>
              <a:t>Table : Comparison Between Original and Measured Object Dimensions</a:t>
            </a:r>
            <a:endParaRPr lang="en-US" sz="4000" b="1" dirty="0">
              <a:solidFill>
                <a:srgbClr val="7030A0"/>
              </a:solidFill>
              <a:effectLst/>
              <a:latin typeface="Quattrocento Sans" panose="020B0502050000020003" pitchFamily="34"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43BA94D6-6E4B-FF73-2593-0C3B6CFB8303}"/>
              </a:ext>
            </a:extLst>
          </p:cNvPr>
          <p:cNvSpPr/>
          <p:nvPr/>
        </p:nvSpPr>
        <p:spPr>
          <a:xfrm>
            <a:off x="17000791" y="41729066"/>
            <a:ext cx="15072571" cy="12604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7200" dirty="0">
              <a:latin typeface="+mj-lt"/>
            </a:endParaRPr>
          </a:p>
        </p:txBody>
      </p:sp>
      <p:sp>
        <p:nvSpPr>
          <p:cNvPr id="32" name="TextBox 19">
            <a:extLst>
              <a:ext uri="{FF2B5EF4-FFF2-40B4-BE49-F238E27FC236}">
                <a16:creationId xmlns:a16="http://schemas.microsoft.com/office/drawing/2014/main" id="{E8688083-926A-039D-0B1E-A69969101C3C}"/>
              </a:ext>
            </a:extLst>
          </p:cNvPr>
          <p:cNvSpPr txBox="1">
            <a:spLocks noChangeArrowheads="1"/>
          </p:cNvSpPr>
          <p:nvPr/>
        </p:nvSpPr>
        <p:spPr bwMode="auto">
          <a:xfrm>
            <a:off x="17260475" y="41910069"/>
            <a:ext cx="14603724" cy="68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spcAft>
                <a:spcPts val="800"/>
              </a:spcAft>
            </a:pPr>
            <a:r>
              <a:rPr lang="en-US" sz="4000" dirty="0"/>
              <a:t>Afeera Fatima																        2022-CS-151 </a:t>
            </a:r>
            <a:endParaRPr lang="en-US" sz="4000" dirty="0">
              <a:effectLst/>
              <a:latin typeface="Quattrocento Sans" panose="020B0502050000020003" pitchFamily="34" charset="0"/>
              <a:ea typeface="Calibri" panose="020F0502020204030204" pitchFamily="34" charset="0"/>
              <a:cs typeface="Times New Roman" panose="02020603050405020304" pitchFamily="18" charset="0"/>
            </a:endParaRPr>
          </a:p>
        </p:txBody>
      </p:sp>
      <p:sp>
        <p:nvSpPr>
          <p:cNvPr id="33" name="Rectangle 10">
            <a:extLst>
              <a:ext uri="{FF2B5EF4-FFF2-40B4-BE49-F238E27FC236}">
                <a16:creationId xmlns:a16="http://schemas.microsoft.com/office/drawing/2014/main" id="{238E5010-397D-E2C4-B923-BFD3B48EE595}"/>
              </a:ext>
            </a:extLst>
          </p:cNvPr>
          <p:cNvSpPr>
            <a:spLocks noChangeArrowheads="1"/>
          </p:cNvSpPr>
          <p:nvPr/>
        </p:nvSpPr>
        <p:spPr bwMode="auto">
          <a:xfrm>
            <a:off x="17000791" y="40814665"/>
            <a:ext cx="15072571" cy="914400"/>
          </a:xfrm>
          <a:prstGeom prst="snipRoundRect">
            <a:avLst>
              <a:gd name="adj1" fmla="val 0"/>
              <a:gd name="adj2" fmla="val 46622"/>
            </a:avLst>
          </a:prstGeom>
          <a:solidFill>
            <a:schemeClr val="accent1">
              <a:lumMod val="75000"/>
            </a:schemeClr>
          </a:solidFill>
          <a:ln w="12700">
            <a:noFill/>
            <a:miter lim="800000"/>
          </a:ln>
        </p:spPr>
        <p:txBody>
          <a:bodyPr wrap="none" lIns="205740" tIns="54864" rIns="205740" bIns="51422" anchor="ctr" anchorCtr="0"/>
          <a:lstStyle>
            <a:defPPr>
              <a:defRPr kern="1200"/>
            </a:defPPr>
          </a:lstStyle>
          <a:p>
            <a:pPr algn="just" defTabSz="3526941">
              <a:defRPr/>
            </a:pPr>
            <a:r>
              <a:rPr lang="en-US" sz="5400" b="1" dirty="0">
                <a:solidFill>
                  <a:schemeClr val="bg1"/>
                </a:solidFill>
                <a:effectLst/>
                <a:latin typeface="Quattrocento" panose="02020802030000000404" pitchFamily="18" charset="0"/>
              </a:rPr>
              <a:t>Group Members</a:t>
            </a:r>
          </a:p>
        </p:txBody>
      </p:sp>
    </p:spTree>
    <p:extLst>
      <p:ext uri="{BB962C8B-B14F-4D97-AF65-F5344CB8AC3E}">
        <p14:creationId xmlns:p14="http://schemas.microsoft.com/office/powerpoint/2010/main" val="2071541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220</TotalTime>
  <Words>516</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MS Mincho</vt:lpstr>
      <vt:lpstr>Arial</vt:lpstr>
      <vt:lpstr>Calibri</vt:lpstr>
      <vt:lpstr>Calibri Light</vt:lpstr>
      <vt:lpstr>Calibri(body)</vt:lpstr>
      <vt:lpstr>Quattrocento</vt:lpstr>
      <vt:lpstr>Quattrocento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Financial Aid &amp; Career Services</dc:creator>
  <cp:lastModifiedBy>Afeera Fatima</cp:lastModifiedBy>
  <cp:revision>7</cp:revision>
  <dcterms:created xsi:type="dcterms:W3CDTF">2023-09-05T11:14:28Z</dcterms:created>
  <dcterms:modified xsi:type="dcterms:W3CDTF">2025-05-17T17:09:20Z</dcterms:modified>
</cp:coreProperties>
</file>