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75" r:id="rId2"/>
    <p:sldId id="127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64BC-32B4-4BBA-B223-AD8E017E7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94E47-E85D-4F9E-9AA6-E9DA59E58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277A-84BB-4847-9E06-2B4EA90B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9208-2A11-49BA-9E97-2F150F4F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D199-B5AB-46A2-8921-362C3993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328B-8668-4C33-ABB1-52D7447D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0E27-DEBB-49A0-B265-36ECE317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AF44-FBAD-4A6B-B3E2-E823455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744B-37A9-4AAB-A1B4-22371EC9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D401-9CA8-4E07-96A8-75267A5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466CD-AFEE-4F75-99DC-6508D402D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CF555-FCC4-4048-885D-B3287AE40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817E-2353-49BF-8D07-76CD4D38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12DD-1B4B-45F8-B3E7-7396E9E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05F2-8ED2-4EC2-9EF0-90E52244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6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9" imgH="499" progId="TCLayout.ActiveDocument.1">
                  <p:embed/>
                </p:oleObj>
              </mc:Choice>
              <mc:Fallback>
                <p:oleObj name="think-cell Slide" r:id="rId3" imgW="499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9819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3191-EDDC-4BA5-9607-D338D12B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3CF0-CE23-4E7A-B99D-702B78BE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01A2-8167-4F46-8955-AA963F21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B0CC-2C31-4146-9949-F207312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F49-E96B-4FDF-8847-082E7CDD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DCFA-160D-4024-A8A8-7335465A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BC9B-17FF-458B-BB91-FA319E74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34DB-CB2F-4420-9CED-EC2D6611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8FC2-36DA-4CF1-88ED-AA8CC703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E41E-7BD1-41CA-947C-BE9EC3FD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6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66F8-EF64-4395-9F51-93E027B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DFB4-78DC-4394-B078-ACA67B978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8DBA5-831B-498B-81CF-9F2BA7AC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339F-E17E-4CED-BB6C-A1735F4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79E4-E459-488B-B7EA-E706E6CB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03A4F-03F5-4980-9D5A-EB1905B4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2215-D2C3-4707-ACA7-BE60E356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61C7-C0C9-4DE7-9CEB-72342F86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28DAD-08EB-408A-AC74-6C13B978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B6987-AEB0-4BE9-BB39-4C4E1262F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4BB83-CFB9-44B7-B53D-B9F00AA30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7727-481F-4686-BAB8-7EF5DCFC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91E21-8EE7-460A-A5A7-70389A4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0F670-A3B3-4696-A166-FF3C2F67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7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4F96-73E1-451E-8315-0D196B5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DD5F8-802E-4199-9101-5F1A2AA4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3F3ED-4B9F-4501-AEED-6391565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0A198-10B5-4B10-AD1A-A548B83F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1F3AD-76E9-44A3-B081-BCD33237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72B49-BC2A-446C-A97A-84497F3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54B4-E9A4-4D4E-8DB7-A3486168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6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09C3-FBA9-49DB-8110-84F3B67F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DA22-A3CE-4D20-84BC-88C61C1C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C1DD2-F35E-4678-8592-DF09EDA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FDC9-EAF0-4115-A301-4F8D4E39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40BB4-C6BE-441E-B4DE-8919A506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AB54-4B4C-43EE-A77E-1E2B576B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8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1C3F-C128-449C-A594-A9140F2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C7A4F-464C-48E0-B897-083E6543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150D-D20F-4121-9CAF-76D7C1DE9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1901-B9E6-4A5E-B244-69FBE2B6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12435-EC31-40F4-814D-47C9C5E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445E-A026-4ED7-BC73-61E32FCE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CBC7-8FFA-4276-AAE2-9ADA7556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CA1E-2ACD-4F62-8374-D7CF7605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90EC-D9FE-4B49-B53A-F40B51F76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9CCE-F94E-420A-9F8A-BC9553FCA513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92F6-02E0-4B2C-B3EA-A5D430AB2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DCBF-D941-4D30-BDA9-A69E787A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84AC-2E26-47CE-9B06-FCA2D0270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9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Projet Architecture Big Data &amp; Composants Hadoop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Etude de Cas 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69900" y="1397003"/>
            <a:ext cx="11252200" cy="1628272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dirty="0"/>
              <a:t>Vous êtes sollicités par le DSI d’une société de distribution de produits qui souhaite mettre en place une Data Plateforme Globale à l’ensemble des pays .  La dite société est un grand groupe présent dans +10 pays. Il souhaite que cette plateforme soit opérationnelle à partir de Juin de 2021.La Data plateforme servira de support aux nouveaux Use Case d’avance </a:t>
            </a:r>
            <a:r>
              <a:rPr lang="fr-FR" dirty="0" err="1"/>
              <a:t>analytics</a:t>
            </a:r>
            <a:r>
              <a:rPr lang="fr-FR" dirty="0"/>
              <a:t> (IA) et </a:t>
            </a:r>
            <a:r>
              <a:rPr lang="fr-FR" dirty="0" err="1"/>
              <a:t>analytics</a:t>
            </a:r>
            <a:r>
              <a:rPr lang="fr-FR" dirty="0"/>
              <a:t> classique. La DSI groupe a été créée au mois d’octobre dernier et ne dispose que de 3 ressources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dirty="0"/>
              <a:t>Pourriez-vous faire une étude de cadrage et lui proposer une trajectoire pour la mise en place de la Data Platform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573B15-2854-4737-B019-93CC77C1A88C}"/>
              </a:ext>
            </a:extLst>
          </p:cNvPr>
          <p:cNvSpPr txBox="1">
            <a:spLocks/>
          </p:cNvSpPr>
          <p:nvPr/>
        </p:nvSpPr>
        <p:spPr>
          <a:xfrm>
            <a:off x="469900" y="3809912"/>
            <a:ext cx="5473700" cy="2645501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1" dirty="0"/>
              <a:t>Réalisez le dossier d’architecture contenant les parties suivantes: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Architecture Contextuelle (contexte, Enjeux, objectif, vision, principes structurants, contraintes…)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Architecture Conceptuelle  (exigences fonctionnelles et non fonctionnelles)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Architecture fonctionnelle / Logique  (cartographie des services/fonctionnalités)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Architecture technologie (cartographie des technologies nécessaires pour implémenter les services)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fr-FR" sz="14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fr-FR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fr-F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CEC47-1BEF-4CDC-9CB8-5E28021CD91B}"/>
              </a:ext>
            </a:extLst>
          </p:cNvPr>
          <p:cNvSpPr/>
          <p:nvPr/>
        </p:nvSpPr>
        <p:spPr>
          <a:xfrm>
            <a:off x="372640" y="3196564"/>
            <a:ext cx="56041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b="1" u="sng" dirty="0"/>
              <a:t>DAT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5606CA-D564-4C20-AEE9-BB114B5D4B7C}"/>
              </a:ext>
            </a:extLst>
          </p:cNvPr>
          <p:cNvSpPr txBox="1">
            <a:spLocks/>
          </p:cNvSpPr>
          <p:nvPr/>
        </p:nvSpPr>
        <p:spPr>
          <a:xfrm>
            <a:off x="6248400" y="3809912"/>
            <a:ext cx="5473700" cy="2857588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Ingestion de 2/3 sources de données (Une source étant une base de données)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Ingestion en mode batch avec la solution SQOOP ou autres solutions selon le modèle ci-dessous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Normaliser l’ensemble des sources de données (alignement des formats de dates, devises et autres)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Faite un enrichissement des données en croisant les données de plusieurs sources de données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Réaliser un Dashboard connecté aux sources de données enrichies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17585-6DD3-4434-A2F2-B3FADEB37B99}"/>
              </a:ext>
            </a:extLst>
          </p:cNvPr>
          <p:cNvSpPr/>
          <p:nvPr/>
        </p:nvSpPr>
        <p:spPr>
          <a:xfrm>
            <a:off x="6096000" y="3196564"/>
            <a:ext cx="187711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b="1" u="sng" dirty="0"/>
              <a:t>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291206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stockage des données sur HDFS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30969-9468-410B-89CF-80B926DD8838}"/>
              </a:ext>
            </a:extLst>
          </p:cNvPr>
          <p:cNvSpPr/>
          <p:nvPr/>
        </p:nvSpPr>
        <p:spPr>
          <a:xfrm>
            <a:off x="520700" y="5579113"/>
            <a:ext cx="8724900" cy="838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accent1"/>
                </a:solidFill>
              </a:rPr>
              <a:t>Source de données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22F4F63-E1D3-4E36-8F2D-23CE3C22C3C1}"/>
              </a:ext>
            </a:extLst>
          </p:cNvPr>
          <p:cNvSpPr/>
          <p:nvPr/>
        </p:nvSpPr>
        <p:spPr>
          <a:xfrm>
            <a:off x="2324100" y="5718724"/>
            <a:ext cx="1117600" cy="4572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5BE2A-9DE6-4029-A9B7-D2EA1E4087C3}"/>
              </a:ext>
            </a:extLst>
          </p:cNvPr>
          <p:cNvSpPr txBox="1"/>
          <p:nvPr/>
        </p:nvSpPr>
        <p:spPr>
          <a:xfrm>
            <a:off x="2324100" y="6169616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Source #1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556C3F3-5470-4B65-98E2-EC31285A5519}"/>
              </a:ext>
            </a:extLst>
          </p:cNvPr>
          <p:cNvSpPr/>
          <p:nvPr/>
        </p:nvSpPr>
        <p:spPr>
          <a:xfrm>
            <a:off x="4394200" y="5718724"/>
            <a:ext cx="1117600" cy="4572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FC0BB-B351-4229-BCF8-DA0C0BF6E2C9}"/>
              </a:ext>
            </a:extLst>
          </p:cNvPr>
          <p:cNvSpPr txBox="1"/>
          <p:nvPr/>
        </p:nvSpPr>
        <p:spPr>
          <a:xfrm>
            <a:off x="4394200" y="6169616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Source #2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4DF3CD96-8C3F-4003-BA8A-D574E4CE6ACE}"/>
              </a:ext>
            </a:extLst>
          </p:cNvPr>
          <p:cNvSpPr/>
          <p:nvPr/>
        </p:nvSpPr>
        <p:spPr>
          <a:xfrm>
            <a:off x="7378700" y="5718724"/>
            <a:ext cx="1117600" cy="4572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5B619-D9B9-4895-BAB6-CD4C39814B61}"/>
              </a:ext>
            </a:extLst>
          </p:cNvPr>
          <p:cNvSpPr txBox="1"/>
          <p:nvPr/>
        </p:nvSpPr>
        <p:spPr>
          <a:xfrm>
            <a:off x="7378700" y="6169616"/>
            <a:ext cx="111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Source 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A5832-7DFE-46DC-A1DF-55E44F2F77FA}"/>
              </a:ext>
            </a:extLst>
          </p:cNvPr>
          <p:cNvSpPr/>
          <p:nvPr/>
        </p:nvSpPr>
        <p:spPr>
          <a:xfrm>
            <a:off x="520700" y="1968501"/>
            <a:ext cx="8724900" cy="3327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accent1"/>
                </a:solidFill>
              </a:rPr>
              <a:t>Stockage des données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E0562-1308-442A-97A8-53BF9CB15101}"/>
              </a:ext>
            </a:extLst>
          </p:cNvPr>
          <p:cNvSpPr/>
          <p:nvPr/>
        </p:nvSpPr>
        <p:spPr>
          <a:xfrm>
            <a:off x="1287904" y="4102100"/>
            <a:ext cx="7779896" cy="107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accent1"/>
                </a:solidFill>
              </a:rPr>
              <a:t>Données brutes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8BCD3-9CEA-4F71-9F3F-1EAF51D69A87}"/>
              </a:ext>
            </a:extLst>
          </p:cNvPr>
          <p:cNvSpPr/>
          <p:nvPr/>
        </p:nvSpPr>
        <p:spPr>
          <a:xfrm>
            <a:off x="1287904" y="3221695"/>
            <a:ext cx="7779896" cy="778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accent1"/>
                </a:solidFill>
              </a:rPr>
              <a:t>Données normalisées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283C8-6E8F-4C3D-A08C-B62DF0478C69}"/>
              </a:ext>
            </a:extLst>
          </p:cNvPr>
          <p:cNvSpPr/>
          <p:nvPr/>
        </p:nvSpPr>
        <p:spPr>
          <a:xfrm>
            <a:off x="1287904" y="2299085"/>
            <a:ext cx="7779896" cy="778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accent1"/>
                </a:solidFill>
              </a:rPr>
              <a:t>Données enrichies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B7CF77-731E-4EFA-BC3E-8480D0CE9C04}"/>
              </a:ext>
            </a:extLst>
          </p:cNvPr>
          <p:cNvCxnSpPr/>
          <p:nvPr/>
        </p:nvCxnSpPr>
        <p:spPr>
          <a:xfrm>
            <a:off x="1435100" y="4699000"/>
            <a:ext cx="69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D1FA18-3D68-4E6D-ADD3-38C6D018A50E}"/>
              </a:ext>
            </a:extLst>
          </p:cNvPr>
          <p:cNvSpPr txBox="1"/>
          <p:nvPr/>
        </p:nvSpPr>
        <p:spPr>
          <a:xfrm>
            <a:off x="1670050" y="4837185"/>
            <a:ext cx="196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Tables </a:t>
            </a:r>
            <a:r>
              <a:rPr lang="fr-FR" sz="1200" dirty="0" err="1"/>
              <a:t>Hive</a:t>
            </a:r>
            <a:r>
              <a:rPr lang="fr-FR" sz="1200" dirty="0"/>
              <a:t> Externe - </a:t>
            </a:r>
            <a:r>
              <a:rPr lang="fr-FR" sz="1200" dirty="0" err="1"/>
              <a:t>Texfile</a:t>
            </a:r>
            <a:endParaRPr lang="fr-F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6FA93-514F-43DD-9C83-15F2F9B7FF07}"/>
              </a:ext>
            </a:extLst>
          </p:cNvPr>
          <p:cNvSpPr txBox="1"/>
          <p:nvPr/>
        </p:nvSpPr>
        <p:spPr>
          <a:xfrm>
            <a:off x="1670050" y="4340653"/>
            <a:ext cx="196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Tables </a:t>
            </a:r>
            <a:r>
              <a:rPr lang="fr-FR" sz="1200" dirty="0" err="1"/>
              <a:t>Hive</a:t>
            </a:r>
            <a:r>
              <a:rPr lang="fr-FR" sz="1200" dirty="0"/>
              <a:t> - ORC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F86E9-B504-4264-864E-50C2AE1A9CF5}"/>
              </a:ext>
            </a:extLst>
          </p:cNvPr>
          <p:cNvSpPr txBox="1"/>
          <p:nvPr/>
        </p:nvSpPr>
        <p:spPr>
          <a:xfrm>
            <a:off x="1670050" y="3608373"/>
            <a:ext cx="196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Tables </a:t>
            </a:r>
            <a:r>
              <a:rPr lang="fr-FR" sz="1200" dirty="0" err="1"/>
              <a:t>Hive</a:t>
            </a:r>
            <a:r>
              <a:rPr lang="fr-FR" sz="1200" dirty="0"/>
              <a:t> - ORC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D4DE-FC9E-4637-997F-EC4F8FB2E918}"/>
              </a:ext>
            </a:extLst>
          </p:cNvPr>
          <p:cNvSpPr txBox="1"/>
          <p:nvPr/>
        </p:nvSpPr>
        <p:spPr>
          <a:xfrm>
            <a:off x="1670050" y="2668114"/>
            <a:ext cx="196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Tables </a:t>
            </a:r>
            <a:r>
              <a:rPr lang="fr-FR" sz="1200" dirty="0" err="1"/>
              <a:t>Hive</a:t>
            </a:r>
            <a:r>
              <a:rPr lang="fr-FR" sz="1200" dirty="0"/>
              <a:t> - ORC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B63CDAB-9543-475C-BC05-E991B8CD0CF3}"/>
              </a:ext>
            </a:extLst>
          </p:cNvPr>
          <p:cNvSpPr/>
          <p:nvPr/>
        </p:nvSpPr>
        <p:spPr>
          <a:xfrm rot="16200000">
            <a:off x="4775309" y="4510751"/>
            <a:ext cx="360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8B59A3C-F974-482F-BEDE-FD188254ED1D}"/>
              </a:ext>
            </a:extLst>
          </p:cNvPr>
          <p:cNvSpPr/>
          <p:nvPr/>
        </p:nvSpPr>
        <p:spPr>
          <a:xfrm rot="16200000">
            <a:off x="4775309" y="3835495"/>
            <a:ext cx="360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0438170A-3A4E-4EE9-BC00-3C322B8E30BA}"/>
              </a:ext>
            </a:extLst>
          </p:cNvPr>
          <p:cNvSpPr/>
          <p:nvPr/>
        </p:nvSpPr>
        <p:spPr>
          <a:xfrm>
            <a:off x="4811309" y="2969885"/>
            <a:ext cx="288000" cy="43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92F239D-AE92-4C05-8CDA-1B9920E06E4C}"/>
              </a:ext>
            </a:extLst>
          </p:cNvPr>
          <p:cNvSpPr/>
          <p:nvPr/>
        </p:nvSpPr>
        <p:spPr>
          <a:xfrm rot="16200000">
            <a:off x="4775309" y="5298948"/>
            <a:ext cx="360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75CBC5-1A9F-4E04-9291-97A5B0FDD76C}"/>
              </a:ext>
            </a:extLst>
          </p:cNvPr>
          <p:cNvSpPr/>
          <p:nvPr/>
        </p:nvSpPr>
        <p:spPr>
          <a:xfrm>
            <a:off x="9626600" y="5026484"/>
            <a:ext cx="2374900" cy="93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accent1"/>
                </a:solidFill>
              </a:rPr>
              <a:t>Ingestion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F20C83-7CEF-4208-95D1-2C5CF7D2B7A3}"/>
              </a:ext>
            </a:extLst>
          </p:cNvPr>
          <p:cNvCxnSpPr>
            <a:cxnSpLocks/>
          </p:cNvCxnSpPr>
          <p:nvPr/>
        </p:nvCxnSpPr>
        <p:spPr>
          <a:xfrm flipH="1">
            <a:off x="5183908" y="5495948"/>
            <a:ext cx="43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xporting Data from Hive into MySQL using Apache Sqoop ...">
            <a:extLst>
              <a:ext uri="{FF2B5EF4-FFF2-40B4-BE49-F238E27FC236}">
                <a16:creationId xmlns:a16="http://schemas.microsoft.com/office/drawing/2014/main" id="{280D7615-E096-4095-A660-B1EFFA11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608" y="5108904"/>
            <a:ext cx="1092200" cy="8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Hadoop icon png 4 » PNG Image">
            <a:extLst>
              <a:ext uri="{FF2B5EF4-FFF2-40B4-BE49-F238E27FC236}">
                <a16:creationId xmlns:a16="http://schemas.microsoft.com/office/drawing/2014/main" id="{E965875D-8EC5-413E-871C-BFA663CA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0" y="3507057"/>
            <a:ext cx="640412" cy="6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Apache Hive — Wikipédia">
            <a:extLst>
              <a:ext uri="{FF2B5EF4-FFF2-40B4-BE49-F238E27FC236}">
                <a16:creationId xmlns:a16="http://schemas.microsoft.com/office/drawing/2014/main" id="{A77D7909-8931-4C97-B434-24EF270F9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70" y="4390403"/>
            <a:ext cx="493720" cy="4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Apache Hive — Wikipédia">
            <a:extLst>
              <a:ext uri="{FF2B5EF4-FFF2-40B4-BE49-F238E27FC236}">
                <a16:creationId xmlns:a16="http://schemas.microsoft.com/office/drawing/2014/main" id="{AEF7B34E-096E-4709-818F-A0E04F6C1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70" y="3424590"/>
            <a:ext cx="493720" cy="4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 descr="Apache Hive — Wikipédia">
            <a:extLst>
              <a:ext uri="{FF2B5EF4-FFF2-40B4-BE49-F238E27FC236}">
                <a16:creationId xmlns:a16="http://schemas.microsoft.com/office/drawing/2014/main" id="{9854B7A2-2B99-4FFA-9E88-346515F2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70" y="2548658"/>
            <a:ext cx="493720" cy="4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FB15044-AC15-44C3-8F41-735CF888DDB5}"/>
              </a:ext>
            </a:extLst>
          </p:cNvPr>
          <p:cNvSpPr/>
          <p:nvPr/>
        </p:nvSpPr>
        <p:spPr>
          <a:xfrm>
            <a:off x="9626600" y="2451104"/>
            <a:ext cx="2374900" cy="2074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>
                <a:solidFill>
                  <a:schemeClr val="accent1"/>
                </a:solidFill>
              </a:rPr>
              <a:t>Transformation &amp; enrichissement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D05945-B3CF-4F46-8664-084DC1E5FDEA}"/>
              </a:ext>
            </a:extLst>
          </p:cNvPr>
          <p:cNvCxnSpPr>
            <a:cxnSpLocks/>
          </p:cNvCxnSpPr>
          <p:nvPr/>
        </p:nvCxnSpPr>
        <p:spPr>
          <a:xfrm flipH="1">
            <a:off x="5183908" y="4059425"/>
            <a:ext cx="43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CA0AE9-0A0C-448A-8809-B5638DE94E9D}"/>
              </a:ext>
            </a:extLst>
          </p:cNvPr>
          <p:cNvCxnSpPr>
            <a:cxnSpLocks/>
          </p:cNvCxnSpPr>
          <p:nvPr/>
        </p:nvCxnSpPr>
        <p:spPr>
          <a:xfrm flipH="1">
            <a:off x="5183908" y="3161071"/>
            <a:ext cx="43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6" descr="Résultat de recherche d'images pour &quot;apache spark icon&quot;">
            <a:extLst>
              <a:ext uri="{FF2B5EF4-FFF2-40B4-BE49-F238E27FC236}">
                <a16:creationId xmlns:a16="http://schemas.microsoft.com/office/drawing/2014/main" id="{D8B371E5-BBAB-4777-AA85-2F118CCD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10" y="3335464"/>
            <a:ext cx="524964" cy="2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Logo, python icon">
            <a:extLst>
              <a:ext uri="{FF2B5EF4-FFF2-40B4-BE49-F238E27FC236}">
                <a16:creationId xmlns:a16="http://schemas.microsoft.com/office/drawing/2014/main" id="{2A5720DF-E34D-4D0C-AD0A-F635B28F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65" y="2781003"/>
            <a:ext cx="468494" cy="46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APprentissage Python dans jupyter">
            <a:extLst>
              <a:ext uri="{FF2B5EF4-FFF2-40B4-BE49-F238E27FC236}">
                <a16:creationId xmlns:a16="http://schemas.microsoft.com/office/drawing/2014/main" id="{B2640C30-42EB-4499-B4D5-2E0AD874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8" y="2766174"/>
            <a:ext cx="560987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Notebook :: Anaconda Cloud">
            <a:extLst>
              <a:ext uri="{FF2B5EF4-FFF2-40B4-BE49-F238E27FC236}">
                <a16:creationId xmlns:a16="http://schemas.microsoft.com/office/drawing/2014/main" id="{79359B8B-5C1B-461D-9C5F-C94A6F70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087" y="3549701"/>
            <a:ext cx="938180" cy="7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Utilisation des API Java dans Android : Google gagne son procès ...">
            <a:extLst>
              <a:ext uri="{FF2B5EF4-FFF2-40B4-BE49-F238E27FC236}">
                <a16:creationId xmlns:a16="http://schemas.microsoft.com/office/drawing/2014/main" id="{36017780-B429-4133-9441-1A81FBD0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92" y="3438037"/>
            <a:ext cx="752833" cy="75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7A6F738-9342-4DD0-AF1D-2B8578DBAF50}"/>
              </a:ext>
            </a:extLst>
          </p:cNvPr>
          <p:cNvSpPr/>
          <p:nvPr/>
        </p:nvSpPr>
        <p:spPr>
          <a:xfrm>
            <a:off x="520700" y="1031613"/>
            <a:ext cx="8724900" cy="838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accent1"/>
                </a:solidFill>
              </a:rPr>
              <a:t>Présentation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DD6D46-B56E-4219-BAEE-DB64D1A7BC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7471" y="1088362"/>
            <a:ext cx="666797" cy="5034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53A682D-EEED-412D-84D0-1B75092518D2}"/>
              </a:ext>
            </a:extLst>
          </p:cNvPr>
          <p:cNvSpPr txBox="1"/>
          <p:nvPr/>
        </p:nvSpPr>
        <p:spPr>
          <a:xfrm>
            <a:off x="4493847" y="1544619"/>
            <a:ext cx="914046" cy="19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Dashboards</a:t>
            </a:r>
          </a:p>
        </p:txBody>
      </p:sp>
      <p:pic>
        <p:nvPicPr>
          <p:cNvPr id="58" name="Picture 4" descr="Résultat de recherche d'images pour &quot;FILEs icon&quot;">
            <a:extLst>
              <a:ext uri="{FF2B5EF4-FFF2-40B4-BE49-F238E27FC236}">
                <a16:creationId xmlns:a16="http://schemas.microsoft.com/office/drawing/2014/main" id="{133A3F76-5ABD-4A06-89E2-220A3874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0CC9C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60" y="482469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ILEs icon&quot;">
            <a:extLst>
              <a:ext uri="{FF2B5EF4-FFF2-40B4-BE49-F238E27FC236}">
                <a16:creationId xmlns:a16="http://schemas.microsoft.com/office/drawing/2014/main" id="{2983D14A-254E-401E-BA14-B3C82153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FFA02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64" y="48261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ésultat de recherche d'images pour &quot;FILEs icon&quot;">
            <a:extLst>
              <a:ext uri="{FF2B5EF4-FFF2-40B4-BE49-F238E27FC236}">
                <a16:creationId xmlns:a16="http://schemas.microsoft.com/office/drawing/2014/main" id="{5C37BA29-1CC7-40AE-931D-C4B8354A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AC56A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64" y="48183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Résultat de recherche d'images pour &quot;FILEs icon&quot;">
            <a:extLst>
              <a:ext uri="{FF2B5EF4-FFF2-40B4-BE49-F238E27FC236}">
                <a16:creationId xmlns:a16="http://schemas.microsoft.com/office/drawing/2014/main" id="{C34C59C8-3111-43E0-9142-B25330F8A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0CC9C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54" y="3468648"/>
            <a:ext cx="360000" cy="360000"/>
          </a:xfrm>
          <a:prstGeom prst="rect">
            <a:avLst/>
          </a:prstGeom>
          <a:noFill/>
          <a:ln w="31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ésultat de recherche d'images pour &quot;FILEs icon&quot;">
            <a:extLst>
              <a:ext uri="{FF2B5EF4-FFF2-40B4-BE49-F238E27FC236}">
                <a16:creationId xmlns:a16="http://schemas.microsoft.com/office/drawing/2014/main" id="{1B74F6D9-8400-4FDA-A524-6F315D17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FFA02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01" y="3488532"/>
            <a:ext cx="360000" cy="360000"/>
          </a:xfrm>
          <a:prstGeom prst="rect">
            <a:avLst/>
          </a:prstGeom>
          <a:noFill/>
          <a:ln w="31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ésultat de recherche d'images pour &quot;FILEs icon&quot;">
            <a:extLst>
              <a:ext uri="{FF2B5EF4-FFF2-40B4-BE49-F238E27FC236}">
                <a16:creationId xmlns:a16="http://schemas.microsoft.com/office/drawing/2014/main" id="{B80DDA97-FFA2-42A5-B28F-27EA248E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AC56A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00" y="3408519"/>
            <a:ext cx="360000" cy="360000"/>
          </a:xfrm>
          <a:prstGeom prst="rect">
            <a:avLst/>
          </a:prstGeom>
          <a:noFill/>
          <a:ln w="31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C10E4F8A-FD48-489E-9116-E789E17D8387}"/>
              </a:ext>
            </a:extLst>
          </p:cNvPr>
          <p:cNvGrpSpPr/>
          <p:nvPr/>
        </p:nvGrpSpPr>
        <p:grpSpPr>
          <a:xfrm>
            <a:off x="4776369" y="2450282"/>
            <a:ext cx="402432" cy="345242"/>
            <a:chOff x="15505644" y="1117381"/>
            <a:chExt cx="402432" cy="345242"/>
          </a:xfrm>
        </p:grpSpPr>
        <p:pic>
          <p:nvPicPr>
            <p:cNvPr id="71" name="Picture 4" descr="Résultat de recherche d'images pour &quot;FILEs icon&quot;">
              <a:extLst>
                <a:ext uri="{FF2B5EF4-FFF2-40B4-BE49-F238E27FC236}">
                  <a16:creationId xmlns:a16="http://schemas.microsoft.com/office/drawing/2014/main" id="{980767E6-A85C-41C7-A19C-63C8ED4CE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rgbClr val="AC56A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5644" y="1160425"/>
              <a:ext cx="180000" cy="18000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Résultat de recherche d'images pour &quot;FILEs icon&quot;">
              <a:extLst>
                <a:ext uri="{FF2B5EF4-FFF2-40B4-BE49-F238E27FC236}">
                  <a16:creationId xmlns:a16="http://schemas.microsoft.com/office/drawing/2014/main" id="{931636DA-7490-4525-A462-542C6F095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8076" y="1117381"/>
              <a:ext cx="180000" cy="18000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Résultat de recherche d'images pour &quot;FILEs icon&quot;">
              <a:extLst>
                <a:ext uri="{FF2B5EF4-FFF2-40B4-BE49-F238E27FC236}">
                  <a16:creationId xmlns:a16="http://schemas.microsoft.com/office/drawing/2014/main" id="{E04FD47B-2045-49A0-A07B-94535541D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rgbClr val="FFA02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0145" y="1282623"/>
              <a:ext cx="180000" cy="18000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Résultat de recherche d'images pour &quot;FILEs icon&quot;">
              <a:extLst>
                <a:ext uri="{FF2B5EF4-FFF2-40B4-BE49-F238E27FC236}">
                  <a16:creationId xmlns:a16="http://schemas.microsoft.com/office/drawing/2014/main" id="{9E89065C-9FAB-4AE2-857C-54F8687C4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rgbClr val="AC56A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1836" y="1210210"/>
              <a:ext cx="180000" cy="180000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49" name="Arrow: Down 2048">
            <a:extLst>
              <a:ext uri="{FF2B5EF4-FFF2-40B4-BE49-F238E27FC236}">
                <a16:creationId xmlns:a16="http://schemas.microsoft.com/office/drawing/2014/main" id="{BD61D2EA-6309-4531-A20A-8A6FC3418193}"/>
              </a:ext>
            </a:extLst>
          </p:cNvPr>
          <p:cNvSpPr/>
          <p:nvPr/>
        </p:nvSpPr>
        <p:spPr>
          <a:xfrm>
            <a:off x="4811309" y="1778581"/>
            <a:ext cx="288000" cy="5760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733C4D98-DFC9-4CAA-AEB1-483DDBFB3C49}"/>
              </a:ext>
            </a:extLst>
          </p:cNvPr>
          <p:cNvSpPr/>
          <p:nvPr/>
        </p:nvSpPr>
        <p:spPr>
          <a:xfrm>
            <a:off x="9626600" y="495300"/>
            <a:ext cx="2309124" cy="1125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L’utilisation de la plateforme Cloudera Quick start est recommandée</a:t>
            </a:r>
          </a:p>
        </p:txBody>
      </p:sp>
    </p:spTree>
    <p:extLst>
      <p:ext uri="{BB962C8B-B14F-4D97-AF65-F5344CB8AC3E}">
        <p14:creationId xmlns:p14="http://schemas.microsoft.com/office/powerpoint/2010/main" val="9114176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5823BC6EC163469761F71A8D4B65FB" ma:contentTypeVersion="6" ma:contentTypeDescription="Crée un document." ma:contentTypeScope="" ma:versionID="4121e233a6dab706f87045cd24344ebd">
  <xsd:schema xmlns:xsd="http://www.w3.org/2001/XMLSchema" xmlns:xs="http://www.w3.org/2001/XMLSchema" xmlns:p="http://schemas.microsoft.com/office/2006/metadata/properties" xmlns:ns2="6504f939-636c-4dfd-beb4-03de3dbd4819" targetNamespace="http://schemas.microsoft.com/office/2006/metadata/properties" ma:root="true" ma:fieldsID="69f9e5a1a4fa08e03cf1335332db95f8" ns2:_="">
    <xsd:import namespace="6504f939-636c-4dfd-beb4-03de3dbd48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f939-636c-4dfd-beb4-03de3dbd48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4B37FC-C2A8-4104-AC7A-DCE4C3986F2B}"/>
</file>

<file path=customXml/itemProps2.xml><?xml version="1.0" encoding="utf-8"?>
<ds:datastoreItem xmlns:ds="http://schemas.openxmlformats.org/officeDocument/2006/customXml" ds:itemID="{A8BBFCFF-AAEC-4AB9-A13D-B6E87614D63F}"/>
</file>

<file path=customXml/itemProps3.xml><?xml version="1.0" encoding="utf-8"?>
<ds:datastoreItem xmlns:ds="http://schemas.openxmlformats.org/officeDocument/2006/customXml" ds:itemID="{24B94C94-1DB2-4C12-B55F-60F4D3F1D7E6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309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Etude de Cas </vt:lpstr>
      <vt:lpstr>Organisation du stockage des données sur HDFS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Joly Donfack</dc:creator>
  <cp:lastModifiedBy>Joly DONFACK</cp:lastModifiedBy>
  <cp:revision>15</cp:revision>
  <dcterms:created xsi:type="dcterms:W3CDTF">2020-04-14T09:35:37Z</dcterms:created>
  <dcterms:modified xsi:type="dcterms:W3CDTF">2021-03-09T08:42:17Z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0x010100665823BC6EC163469761F71A8D4B65FB</vt:lpwstr>
  </property>
</Properties>
</file>