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17"/>
  </p:notesMasterIdLst>
  <p:sldIdLst>
    <p:sldId id="418" r:id="rId2"/>
    <p:sldId id="291" r:id="rId3"/>
    <p:sldId id="421" r:id="rId4"/>
    <p:sldId id="422" r:id="rId5"/>
    <p:sldId id="428" r:id="rId6"/>
    <p:sldId id="429" r:id="rId7"/>
    <p:sldId id="430" r:id="rId8"/>
    <p:sldId id="423" r:id="rId9"/>
    <p:sldId id="431" r:id="rId10"/>
    <p:sldId id="432" r:id="rId11"/>
    <p:sldId id="433" r:id="rId12"/>
    <p:sldId id="434" r:id="rId13"/>
    <p:sldId id="435" r:id="rId14"/>
    <p:sldId id="437" r:id="rId15"/>
    <p:sldId id="43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5FF"/>
    <a:srgbClr val="01849C"/>
    <a:srgbClr val="3A4B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3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5FEA9-1987-46EC-86A4-F309361FCEC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F437B-1D8C-4936-B83A-8656C474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93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ga-IE" dirty="0"/>
              <a:t>Intro</a:t>
            </a:r>
            <a:r>
              <a:rPr lang="ga-IE" baseline="0" dirty="0"/>
              <a:t> of who I am</a:t>
            </a:r>
          </a:p>
          <a:p>
            <a:pPr lvl="0">
              <a:defRPr sz="1800"/>
            </a:pPr>
            <a:r>
              <a:rPr lang="ga-IE" baseline="0" dirty="0"/>
              <a:t>Using IBM Smart Meetings – Chat on the right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2210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ga-IE" dirty="0"/>
              <a:t>Intro</a:t>
            </a:r>
            <a:r>
              <a:rPr lang="ga-IE" baseline="0" dirty="0"/>
              <a:t> of who I am</a:t>
            </a:r>
          </a:p>
          <a:p>
            <a:pPr lvl="0">
              <a:defRPr sz="1800"/>
            </a:pPr>
            <a:r>
              <a:rPr lang="ga-IE" baseline="0" dirty="0"/>
              <a:t>Using IBM Smart Meetings – Chat on the right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1747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ga-IE" dirty="0"/>
              <a:t>Intro</a:t>
            </a:r>
            <a:r>
              <a:rPr lang="ga-IE" baseline="0" dirty="0"/>
              <a:t> of who I am</a:t>
            </a:r>
          </a:p>
          <a:p>
            <a:pPr lvl="0">
              <a:defRPr sz="1800"/>
            </a:pPr>
            <a:r>
              <a:rPr lang="ga-IE" baseline="0" dirty="0"/>
              <a:t>Using IBM Smart Meetings – Chat on the right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1988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ga-IE" dirty="0"/>
              <a:t>Intro</a:t>
            </a:r>
            <a:r>
              <a:rPr lang="ga-IE" baseline="0" dirty="0"/>
              <a:t> of who I am</a:t>
            </a:r>
          </a:p>
          <a:p>
            <a:pPr lvl="0">
              <a:defRPr sz="1800"/>
            </a:pPr>
            <a:r>
              <a:rPr lang="ga-IE" baseline="0" dirty="0"/>
              <a:t>Using IBM Smart Meetings – Chat on the right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4194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ga-IE" dirty="0"/>
              <a:t>Intro</a:t>
            </a:r>
            <a:r>
              <a:rPr lang="ga-IE" baseline="0" dirty="0"/>
              <a:t> of who I am</a:t>
            </a:r>
          </a:p>
          <a:p>
            <a:pPr lvl="0">
              <a:defRPr sz="1800"/>
            </a:pPr>
            <a:r>
              <a:rPr lang="ga-IE" baseline="0" dirty="0"/>
              <a:t>Using IBM Smart Meetings – Chat on the right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1995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ga-IE" dirty="0"/>
              <a:t>Intro</a:t>
            </a:r>
            <a:r>
              <a:rPr lang="ga-IE" baseline="0" dirty="0"/>
              <a:t> of who I am</a:t>
            </a:r>
          </a:p>
          <a:p>
            <a:pPr lvl="0">
              <a:defRPr sz="1800"/>
            </a:pPr>
            <a:r>
              <a:rPr lang="ga-IE" baseline="0" dirty="0"/>
              <a:t>Using IBM Smart Meetings – Chat on the right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5614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ga-IE" dirty="0"/>
              <a:t>Intro</a:t>
            </a:r>
            <a:r>
              <a:rPr lang="ga-IE" baseline="0" dirty="0"/>
              <a:t> of who I am</a:t>
            </a:r>
          </a:p>
          <a:p>
            <a:pPr lvl="0">
              <a:defRPr sz="1800"/>
            </a:pPr>
            <a:r>
              <a:rPr lang="ga-IE" baseline="0" dirty="0"/>
              <a:t>Using IBM Smart Meetings – Chat on the right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7691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ga-IE" dirty="0"/>
              <a:t>Intro</a:t>
            </a:r>
            <a:r>
              <a:rPr lang="ga-IE" baseline="0" dirty="0"/>
              <a:t> of who I am</a:t>
            </a:r>
          </a:p>
          <a:p>
            <a:pPr lvl="0">
              <a:defRPr sz="1800"/>
            </a:pPr>
            <a:r>
              <a:rPr lang="ga-IE" baseline="0" dirty="0"/>
              <a:t>Using IBM Smart Meetings – Chat on the right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8113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ga-IE" dirty="0"/>
              <a:t>Intro</a:t>
            </a:r>
            <a:r>
              <a:rPr lang="ga-IE" baseline="0" dirty="0"/>
              <a:t> of who I am</a:t>
            </a:r>
          </a:p>
          <a:p>
            <a:pPr lvl="0">
              <a:defRPr sz="1800"/>
            </a:pPr>
            <a:r>
              <a:rPr lang="ga-IE" baseline="0" dirty="0"/>
              <a:t>Using IBM Smart Meetings – Chat on the right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1898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ga-IE" dirty="0"/>
              <a:t>Intro</a:t>
            </a:r>
            <a:r>
              <a:rPr lang="ga-IE" baseline="0" dirty="0"/>
              <a:t> of who I am</a:t>
            </a:r>
          </a:p>
          <a:p>
            <a:pPr lvl="0">
              <a:defRPr sz="1800"/>
            </a:pPr>
            <a:r>
              <a:rPr lang="ga-IE" baseline="0" dirty="0"/>
              <a:t>Using IBM Smart Meetings – Chat on the right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5678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ga-IE" dirty="0"/>
              <a:t>Intro</a:t>
            </a:r>
            <a:r>
              <a:rPr lang="ga-IE" baseline="0" dirty="0"/>
              <a:t> of who I am</a:t>
            </a:r>
          </a:p>
          <a:p>
            <a:pPr lvl="0">
              <a:defRPr sz="1800"/>
            </a:pPr>
            <a:r>
              <a:rPr lang="ga-IE" baseline="0" dirty="0"/>
              <a:t>Using IBM Smart Meetings – Chat on the right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9044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ga-IE" dirty="0"/>
              <a:t>Intro</a:t>
            </a:r>
            <a:r>
              <a:rPr lang="ga-IE" baseline="0" dirty="0"/>
              <a:t> of who I am</a:t>
            </a:r>
          </a:p>
          <a:p>
            <a:pPr lvl="0">
              <a:defRPr sz="1800"/>
            </a:pPr>
            <a:r>
              <a:rPr lang="ga-IE" baseline="0" dirty="0"/>
              <a:t>Using IBM Smart Meetings – Chat on the right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4477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ga-IE" dirty="0"/>
              <a:t>Intro</a:t>
            </a:r>
            <a:r>
              <a:rPr lang="ga-IE" baseline="0" dirty="0"/>
              <a:t> of who I am</a:t>
            </a:r>
          </a:p>
          <a:p>
            <a:pPr lvl="0">
              <a:defRPr sz="1800"/>
            </a:pPr>
            <a:r>
              <a:rPr lang="ga-IE" baseline="0" dirty="0"/>
              <a:t>Using IBM Smart Meetings – Chat on the right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2885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ga-IE" dirty="0"/>
              <a:t>Intro</a:t>
            </a:r>
            <a:r>
              <a:rPr lang="ga-IE" baseline="0" dirty="0"/>
              <a:t> of who I am</a:t>
            </a:r>
          </a:p>
          <a:p>
            <a:pPr lvl="0">
              <a:defRPr sz="1800"/>
            </a:pPr>
            <a:r>
              <a:rPr lang="ga-IE" baseline="0" dirty="0"/>
              <a:t>Using IBM Smart Meetings – Chat on the right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4814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ga-IE" dirty="0"/>
              <a:t>Intro</a:t>
            </a:r>
            <a:r>
              <a:rPr lang="ga-IE" baseline="0" dirty="0"/>
              <a:t> of who I am</a:t>
            </a:r>
          </a:p>
          <a:p>
            <a:pPr lvl="0">
              <a:defRPr sz="1800"/>
            </a:pPr>
            <a:r>
              <a:rPr lang="ga-IE" baseline="0" dirty="0"/>
              <a:t>Using IBM Smart Meetings – Chat on the right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929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developer.ibm.com/startups/wp-content/uploads/sites/72/2017/08/new-gep.jpg">
            <a:extLst>
              <a:ext uri="{FF2B5EF4-FFF2-40B4-BE49-F238E27FC236}">
                <a16:creationId xmlns:a16="http://schemas.microsoft.com/office/drawing/2014/main" id="{DCD48A44-46F2-9D4C-9623-B2FA170693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0541"/>
            <a:ext cx="12192000" cy="430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2416969" y="1018118"/>
            <a:ext cx="7358063" cy="2321719"/>
          </a:xfrm>
          <a:prstGeom prst="rect">
            <a:avLst/>
          </a:prstGeom>
        </p:spPr>
        <p:txBody>
          <a:bodyPr anchor="b"/>
          <a:lstStyle>
            <a:lvl1pPr algn="ctr">
              <a:defRPr sz="5600"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2416969" y="3402344"/>
            <a:ext cx="7358063" cy="794743"/>
          </a:xfrm>
          <a:prstGeom prst="rect">
            <a:avLst/>
          </a:prstGeom>
        </p:spPr>
        <p:txBody>
          <a:bodyPr anchor="t"/>
          <a:lstStyle>
            <a:lvl1pPr marL="0" indent="0" algn="ctr" defTabSz="292100">
              <a:spcBef>
                <a:spcPts val="0"/>
              </a:spcBef>
              <a:buSzTx/>
              <a:buNone/>
              <a:defRPr sz="2200">
                <a:latin typeface="IBM Plex Sans" panose="020B0503050203000203" pitchFamily="34" charset="77"/>
                <a:ea typeface="+mn-ea"/>
                <a:cs typeface="+mn-cs"/>
                <a:sym typeface="Helvetica Light"/>
              </a:defRPr>
            </a:lvl1pPr>
            <a:lvl2pPr marL="0" indent="114300" algn="ctr" defTabSz="292100">
              <a:spcBef>
                <a:spcPts val="0"/>
              </a:spcBef>
              <a:buSzTx/>
              <a:buNone/>
              <a:defRPr sz="2200">
                <a:latin typeface="IBM Plex Sans" panose="020B0503050203000203" pitchFamily="34" charset="77"/>
                <a:ea typeface="+mn-ea"/>
                <a:cs typeface="+mn-cs"/>
                <a:sym typeface="Helvetica Light"/>
              </a:defRPr>
            </a:lvl2pPr>
            <a:lvl3pPr marL="0" indent="228600" algn="ctr" defTabSz="292100">
              <a:spcBef>
                <a:spcPts val="0"/>
              </a:spcBef>
              <a:buSzTx/>
              <a:buNone/>
              <a:defRPr sz="2200">
                <a:latin typeface="IBM Plex Sans" panose="020B0503050203000203" pitchFamily="34" charset="77"/>
                <a:ea typeface="+mn-ea"/>
                <a:cs typeface="+mn-cs"/>
                <a:sym typeface="Helvetica Light"/>
              </a:defRPr>
            </a:lvl3pPr>
            <a:lvl4pPr marL="0" indent="342900" algn="ctr" defTabSz="292100">
              <a:spcBef>
                <a:spcPts val="0"/>
              </a:spcBef>
              <a:buSzTx/>
              <a:buNone/>
              <a:defRPr sz="2200">
                <a:latin typeface="IBM Plex Sans" panose="020B0503050203000203" pitchFamily="34" charset="77"/>
                <a:ea typeface="+mn-ea"/>
                <a:cs typeface="+mn-cs"/>
                <a:sym typeface="Helvetica Light"/>
              </a:defRPr>
            </a:lvl4pPr>
            <a:lvl5pPr marL="0" indent="457200" algn="ctr" defTabSz="292100">
              <a:spcBef>
                <a:spcPts val="0"/>
              </a:spcBef>
              <a:buSzTx/>
              <a:buNone/>
              <a:defRPr sz="2200">
                <a:latin typeface="IBM Plex Sans" panose="020B0503050203000203" pitchFamily="34" charset="77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  <p:sp>
        <p:nvSpPr>
          <p:cNvPr id="5" name="TÍTULOS 1 GRANDES SECCIONES lorem eget">
            <a:extLst>
              <a:ext uri="{FF2B5EF4-FFF2-40B4-BE49-F238E27FC236}">
                <a16:creationId xmlns:a16="http://schemas.microsoft.com/office/drawing/2014/main" id="{D8C1CD48-BAF4-0546-BDF0-50B5351EC7D7}"/>
              </a:ext>
            </a:extLst>
          </p:cNvPr>
          <p:cNvSpPr txBox="1"/>
          <p:nvPr userDrawn="1"/>
        </p:nvSpPr>
        <p:spPr>
          <a:xfrm>
            <a:off x="861980" y="6342323"/>
            <a:ext cx="2700620" cy="201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10000">
                <a:solidFill>
                  <a:srgbClr val="A3CF51"/>
                </a:solidFill>
                <a:latin typeface="+mn-lt"/>
                <a:ea typeface="+mn-ea"/>
                <a:cs typeface="+mn-cs"/>
                <a:sym typeface="Bebas Neue"/>
              </a:defRPr>
            </a:lvl1pPr>
          </a:lstStyle>
          <a:p>
            <a:r>
              <a:rPr lang="en-US" sz="1200" dirty="0">
                <a:solidFill>
                  <a:srgbClr val="000E5E"/>
                </a:solidFill>
                <a:latin typeface="IBM Plex Sans" panose="020B0503050000000000" pitchFamily="34" charset="0"/>
                <a:cs typeface="Helvetica" panose="020B0604020202020204" pitchFamily="34" charset="0"/>
              </a:rPr>
              <a:t>| Developer Ecosystem &amp; Startups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CF0C3E-F210-6F44-BF64-1AA0D664DD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02" y="6357420"/>
            <a:ext cx="565375" cy="143412"/>
          </a:xfrm>
          <a:prstGeom prst="rect">
            <a:avLst/>
          </a:prstGeom>
        </p:spPr>
      </p:pic>
      <p:sp>
        <p:nvSpPr>
          <p:cNvPr id="9" name="TÍTULOS 1 GRANDES SECCIONES lorem eget">
            <a:extLst>
              <a:ext uri="{FF2B5EF4-FFF2-40B4-BE49-F238E27FC236}">
                <a16:creationId xmlns:a16="http://schemas.microsoft.com/office/drawing/2014/main" id="{306026F9-F55F-244D-8E48-BC1418645D31}"/>
              </a:ext>
            </a:extLst>
          </p:cNvPr>
          <p:cNvSpPr txBox="1"/>
          <p:nvPr userDrawn="1"/>
        </p:nvSpPr>
        <p:spPr>
          <a:xfrm>
            <a:off x="10725427" y="6299687"/>
            <a:ext cx="849900" cy="201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10000">
                <a:solidFill>
                  <a:srgbClr val="A3CF51"/>
                </a:solidFill>
                <a:latin typeface="+mn-lt"/>
                <a:ea typeface="+mn-ea"/>
                <a:cs typeface="+mn-cs"/>
                <a:sym typeface="Bebas Neue"/>
              </a:defRPr>
            </a:lvl1pPr>
          </a:lstStyle>
          <a:p>
            <a:r>
              <a:rPr lang="es-CO" sz="1200" dirty="0">
                <a:solidFill>
                  <a:schemeClr val="bg2">
                    <a:lumMod val="90000"/>
                  </a:schemeClr>
                </a:solidFill>
                <a:latin typeface="IBM Plex Sans" panose="020B0503050000000000" pitchFamily="34" charset="0"/>
                <a:cs typeface="Helvetica" panose="020B0604020202020204" pitchFamily="34" charset="0"/>
              </a:rPr>
              <a:t>IBM</a:t>
            </a:r>
            <a:r>
              <a:rPr lang="es-CO" sz="1200" b="1" dirty="0">
                <a:solidFill>
                  <a:schemeClr val="bg2">
                    <a:lumMod val="90000"/>
                  </a:schemeClr>
                </a:solidFill>
                <a:latin typeface="IBM Plex Sans" panose="020B0503050000000000" pitchFamily="34" charset="0"/>
                <a:cs typeface="Helvetica" panose="020B0604020202020204" pitchFamily="34" charset="0"/>
              </a:rPr>
              <a:t> Cloud </a:t>
            </a:r>
            <a:endParaRPr sz="1200" b="1" dirty="0">
              <a:solidFill>
                <a:schemeClr val="bg2">
                  <a:lumMod val="90000"/>
                </a:schemeClr>
              </a:solidFill>
              <a:latin typeface="IBM Plex Sans" panose="020B0503050000000000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8120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 Slide_yellow">
    <p:bg>
      <p:bgPr>
        <a:solidFill>
          <a:srgbClr val="FDB8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483176" y="6534613"/>
            <a:ext cx="1507067" cy="146049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1067" dirty="0">
                <a:solidFill>
                  <a:srgbClr val="FFFFFF">
                    <a:alpha val="80000"/>
                  </a:srgbClr>
                </a:solidFill>
              </a:rPr>
              <a:t>©2016 IBM Corporation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76EC2-474A-465D-8DBB-A462A8C807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704" y="2795996"/>
            <a:ext cx="4062004" cy="406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6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5600"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2193727" y="1830586"/>
            <a:ext cx="3750469" cy="4420196"/>
          </a:xfrm>
          <a:prstGeom prst="rect">
            <a:avLst/>
          </a:prstGeom>
        </p:spPr>
        <p:txBody>
          <a:bodyPr/>
          <a:lstStyle>
            <a:lvl1pPr marL="232682" indent="-232682" algn="l" defTabSz="292100">
              <a:spcBef>
                <a:spcPts val="1600"/>
              </a:spcBef>
              <a:defRPr sz="1900">
                <a:latin typeface="+mn-lt"/>
                <a:ea typeface="+mn-ea"/>
                <a:cs typeface="+mn-cs"/>
                <a:sym typeface="Helvetica Light"/>
              </a:defRPr>
            </a:lvl1pPr>
            <a:lvl2pPr marL="404132" indent="-232682" algn="l" defTabSz="292100">
              <a:spcBef>
                <a:spcPts val="1600"/>
              </a:spcBef>
              <a:defRPr sz="1900">
                <a:latin typeface="+mn-lt"/>
                <a:ea typeface="+mn-ea"/>
                <a:cs typeface="+mn-cs"/>
                <a:sym typeface="Helvetica Light"/>
              </a:defRPr>
            </a:lvl2pPr>
            <a:lvl3pPr marL="575582" indent="-232682" algn="l" defTabSz="292100">
              <a:spcBef>
                <a:spcPts val="1600"/>
              </a:spcBef>
              <a:defRPr sz="1900">
                <a:latin typeface="+mn-lt"/>
                <a:ea typeface="+mn-ea"/>
                <a:cs typeface="+mn-cs"/>
                <a:sym typeface="Helvetica Light"/>
              </a:defRPr>
            </a:lvl3pPr>
            <a:lvl4pPr marL="747032" indent="-232682" algn="l" defTabSz="292100">
              <a:spcBef>
                <a:spcPts val="1600"/>
              </a:spcBef>
              <a:defRPr sz="1900">
                <a:latin typeface="+mn-lt"/>
                <a:ea typeface="+mn-ea"/>
                <a:cs typeface="+mn-cs"/>
                <a:sym typeface="Helvetica Light"/>
              </a:defRPr>
            </a:lvl4pPr>
            <a:lvl5pPr marL="918482" indent="-232682" algn="l" defTabSz="292100">
              <a:spcBef>
                <a:spcPts val="1600"/>
              </a:spcBef>
              <a:defRPr sz="19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1900"/>
              <a:t>Body Level One</a:t>
            </a:r>
          </a:p>
          <a:p>
            <a:pPr lvl="1">
              <a:defRPr sz="1800"/>
            </a:pPr>
            <a:r>
              <a:rPr sz="1900"/>
              <a:t>Body Level Two</a:t>
            </a:r>
          </a:p>
          <a:p>
            <a:pPr lvl="2">
              <a:defRPr sz="1800"/>
            </a:pPr>
            <a:r>
              <a:rPr sz="1900"/>
              <a:t>Body Level Three</a:t>
            </a:r>
          </a:p>
          <a:p>
            <a:pPr lvl="3">
              <a:defRPr sz="1800"/>
            </a:pPr>
            <a:r>
              <a:rPr sz="1900"/>
              <a:t>Body Level Four</a:t>
            </a:r>
          </a:p>
          <a:p>
            <a:pPr lvl="4">
              <a:defRPr sz="1800"/>
            </a:pPr>
            <a:r>
              <a:rPr sz="19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36635550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2193727" y="892969"/>
            <a:ext cx="7804547" cy="5072063"/>
          </a:xfrm>
          <a:prstGeom prst="rect">
            <a:avLst/>
          </a:prstGeom>
        </p:spPr>
        <p:txBody>
          <a:bodyPr/>
          <a:lstStyle>
            <a:lvl1pPr marL="308681" indent="-308681" algn="l" defTabSz="292100">
              <a:spcBef>
                <a:spcPts val="2100"/>
              </a:spcBef>
              <a:defRPr sz="2500">
                <a:latin typeface="+mn-lt"/>
                <a:ea typeface="+mn-ea"/>
                <a:cs typeface="+mn-cs"/>
                <a:sym typeface="Helvetica Light"/>
              </a:defRPr>
            </a:lvl1pPr>
            <a:lvl2pPr marL="530931" indent="-308681" algn="l" defTabSz="292100">
              <a:spcBef>
                <a:spcPts val="2100"/>
              </a:spcBef>
              <a:defRPr sz="2500">
                <a:latin typeface="+mn-lt"/>
                <a:ea typeface="+mn-ea"/>
                <a:cs typeface="+mn-cs"/>
                <a:sym typeface="Helvetica Light"/>
              </a:defRPr>
            </a:lvl2pPr>
            <a:lvl3pPr marL="753181" indent="-308681" algn="l" defTabSz="292100">
              <a:spcBef>
                <a:spcPts val="2100"/>
              </a:spcBef>
              <a:defRPr sz="2500">
                <a:latin typeface="+mn-lt"/>
                <a:ea typeface="+mn-ea"/>
                <a:cs typeface="+mn-cs"/>
                <a:sym typeface="Helvetica Light"/>
              </a:defRPr>
            </a:lvl3pPr>
            <a:lvl4pPr marL="975431" indent="-308681" algn="l" defTabSz="292100">
              <a:spcBef>
                <a:spcPts val="2100"/>
              </a:spcBef>
              <a:defRPr sz="2500">
                <a:latin typeface="+mn-lt"/>
                <a:ea typeface="+mn-ea"/>
                <a:cs typeface="+mn-cs"/>
                <a:sym typeface="Helvetica Light"/>
              </a:defRPr>
            </a:lvl4pPr>
            <a:lvl5pPr marL="1197681" indent="-308681" algn="l" defTabSz="292100">
              <a:spcBef>
                <a:spcPts val="2100"/>
              </a:spcBef>
              <a:defRPr sz="25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2500"/>
              <a:t>Body Level One</a:t>
            </a:r>
          </a:p>
          <a:p>
            <a:pPr lvl="1">
              <a:defRPr sz="1800"/>
            </a:pPr>
            <a:r>
              <a:rPr sz="2500"/>
              <a:t>Body Level Two</a:t>
            </a:r>
          </a:p>
          <a:p>
            <a:pPr lvl="2">
              <a:defRPr sz="1800"/>
            </a:pPr>
            <a:r>
              <a:rPr sz="2500"/>
              <a:t>Body Level Three</a:t>
            </a:r>
          </a:p>
          <a:p>
            <a:pPr lvl="3">
              <a:defRPr sz="1800"/>
            </a:pPr>
            <a:r>
              <a:rPr sz="2500"/>
              <a:t>Body Level Four</a:t>
            </a:r>
          </a:p>
          <a:p>
            <a:pPr lvl="4">
              <a:defRPr sz="1800"/>
            </a:pPr>
            <a:r>
              <a:rPr sz="25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6133365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72750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773332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452606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C573-1D55-4443-A4AC-9C1363258A29}" type="datetime1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Watson / IBM Watson Discovery / Aug 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68215" y="6567436"/>
            <a:ext cx="347851" cy="328935"/>
          </a:xfrm>
        </p:spPr>
        <p:txBody>
          <a:bodyPr/>
          <a:lstStyle/>
          <a:p>
            <a:fld id="{A95035B9-3760-AF46-8B03-2A7E685C3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2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56760"/>
            <a:ext cx="10363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902037"/>
            <a:ext cx="85344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24918" y="6567436"/>
            <a:ext cx="205986" cy="184666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48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63040"/>
            <a:ext cx="11460480" cy="1957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BDBF-691E-4F7C-9AC9-8BFFD3837AD7}" type="datetime1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Watson / IBM Watson Discovery / Aug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68215" y="6567436"/>
            <a:ext cx="347851" cy="328935"/>
          </a:xfrm>
        </p:spPr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2683" y="239185"/>
            <a:ext cx="5364480" cy="9848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71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toryboard.jpg">
            <a:extLst>
              <a:ext uri="{FF2B5EF4-FFF2-40B4-BE49-F238E27FC236}">
                <a16:creationId xmlns:a16="http://schemas.microsoft.com/office/drawing/2014/main" id="{409F1105-9A3D-5A45-ADE2-62F26369C98D}"/>
              </a:ext>
            </a:extLst>
          </p:cNvPr>
          <p:cNvPicPr/>
          <p:nvPr userDrawn="1"/>
        </p:nvPicPr>
        <p:blipFill>
          <a:blip r:embed="rId12" cstate="print">
            <a:alphaModFix amt="6849"/>
            <a:extLst/>
          </a:blip>
          <a:stretch>
            <a:fillRect/>
          </a:stretch>
        </p:blipFill>
        <p:spPr>
          <a:xfrm>
            <a:off x="0" y="-839120"/>
            <a:ext cx="12192000" cy="838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93727" y="312539"/>
            <a:ext cx="7804547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pPr lvl="0">
              <a:defRPr sz="1800" b="0"/>
            </a:pPr>
            <a:r>
              <a:rPr sz="2800" b="1"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93727" y="1830586"/>
            <a:ext cx="7804547" cy="4420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pPr lvl="0">
              <a:defRPr sz="1800"/>
            </a:pPr>
            <a:r>
              <a:rPr sz="2000"/>
              <a:t>Body Level One</a:t>
            </a:r>
          </a:p>
          <a:p>
            <a:pPr lvl="1">
              <a:defRPr sz="1800"/>
            </a:pPr>
            <a:r>
              <a:rPr sz="2000"/>
              <a:t>Body Level Two</a:t>
            </a:r>
          </a:p>
          <a:p>
            <a:pPr lvl="2">
              <a:defRPr sz="1800"/>
            </a:pPr>
            <a:r>
              <a:rPr sz="2000"/>
              <a:t>Body Level Three</a:t>
            </a:r>
          </a:p>
          <a:p>
            <a:pPr lvl="3">
              <a:defRPr sz="1800"/>
            </a:pPr>
            <a:r>
              <a:rPr sz="2000"/>
              <a:t>Body Level Four</a:t>
            </a:r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583647" y="6567436"/>
            <a:ext cx="347851" cy="32893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 defTabSz="292100">
              <a:defRPr sz="1200">
                <a:solidFill>
                  <a:srgbClr val="A6AAA9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  <p:sp>
        <p:nvSpPr>
          <p:cNvPr id="6" name="TÍTULOS 1 GRANDES SECCIONES lorem eget">
            <a:extLst>
              <a:ext uri="{FF2B5EF4-FFF2-40B4-BE49-F238E27FC236}">
                <a16:creationId xmlns:a16="http://schemas.microsoft.com/office/drawing/2014/main" id="{09484385-C59F-8E41-942B-D5CE99670F20}"/>
              </a:ext>
            </a:extLst>
          </p:cNvPr>
          <p:cNvSpPr txBox="1"/>
          <p:nvPr userDrawn="1"/>
        </p:nvSpPr>
        <p:spPr>
          <a:xfrm>
            <a:off x="861980" y="6342323"/>
            <a:ext cx="2700620" cy="201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10000">
                <a:solidFill>
                  <a:srgbClr val="A3CF51"/>
                </a:solidFill>
                <a:latin typeface="+mn-lt"/>
                <a:ea typeface="+mn-ea"/>
                <a:cs typeface="+mn-cs"/>
                <a:sym typeface="Bebas Neue"/>
              </a:defRPr>
            </a:lvl1pPr>
          </a:lstStyle>
          <a:p>
            <a:r>
              <a:rPr lang="en-US" sz="1200" dirty="0">
                <a:solidFill>
                  <a:srgbClr val="000E5E"/>
                </a:solidFill>
                <a:latin typeface="IBM Plex Sans" panose="020B0503050000000000" pitchFamily="34" charset="0"/>
                <a:cs typeface="Helvetica" panose="020B0604020202020204" pitchFamily="34" charset="0"/>
              </a:rPr>
              <a:t>| Developer Ecosystem &amp; Startups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583973-B1F3-D842-AF54-C8A75689695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02" y="6357420"/>
            <a:ext cx="565375" cy="143412"/>
          </a:xfrm>
          <a:prstGeom prst="rect">
            <a:avLst/>
          </a:prstGeom>
        </p:spPr>
      </p:pic>
      <p:sp>
        <p:nvSpPr>
          <p:cNvPr id="8" name="TÍTULOS 1 GRANDES SECCIONES lorem eget">
            <a:extLst>
              <a:ext uri="{FF2B5EF4-FFF2-40B4-BE49-F238E27FC236}">
                <a16:creationId xmlns:a16="http://schemas.microsoft.com/office/drawing/2014/main" id="{BB66E12B-8BA8-5346-AE89-CFE52372A04E}"/>
              </a:ext>
            </a:extLst>
          </p:cNvPr>
          <p:cNvSpPr txBox="1"/>
          <p:nvPr userDrawn="1"/>
        </p:nvSpPr>
        <p:spPr>
          <a:xfrm>
            <a:off x="10725427" y="6299687"/>
            <a:ext cx="849900" cy="201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10000">
                <a:solidFill>
                  <a:srgbClr val="A3CF51"/>
                </a:solidFill>
                <a:latin typeface="+mn-lt"/>
                <a:ea typeface="+mn-ea"/>
                <a:cs typeface="+mn-cs"/>
                <a:sym typeface="Bebas Neue"/>
              </a:defRPr>
            </a:lvl1pPr>
          </a:lstStyle>
          <a:p>
            <a:r>
              <a:rPr lang="es-CO" sz="1200" dirty="0">
                <a:solidFill>
                  <a:schemeClr val="bg2">
                    <a:lumMod val="90000"/>
                  </a:schemeClr>
                </a:solidFill>
                <a:latin typeface="IBM Plex Sans" panose="020B0503050000000000" pitchFamily="34" charset="0"/>
                <a:cs typeface="Helvetica" panose="020B0604020202020204" pitchFamily="34" charset="0"/>
              </a:rPr>
              <a:t>IBM</a:t>
            </a:r>
            <a:r>
              <a:rPr lang="es-CO" sz="1200" b="1" dirty="0">
                <a:solidFill>
                  <a:schemeClr val="bg2">
                    <a:lumMod val="90000"/>
                  </a:schemeClr>
                </a:solidFill>
                <a:latin typeface="IBM Plex Sans" panose="020B0503050000000000" pitchFamily="34" charset="0"/>
                <a:cs typeface="Helvetica" panose="020B0604020202020204" pitchFamily="34" charset="0"/>
              </a:rPr>
              <a:t> Cloud </a:t>
            </a:r>
            <a:endParaRPr sz="1200" b="1" dirty="0">
              <a:solidFill>
                <a:schemeClr val="bg2">
                  <a:lumMod val="90000"/>
                </a:schemeClr>
              </a:solidFill>
              <a:latin typeface="IBM Plex Sans" panose="020B0503050000000000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7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9" r:id="rId7"/>
    <p:sldLayoutId id="2147483790" r:id="rId8"/>
    <p:sldLayoutId id="2147483791" r:id="rId9"/>
    <p:sldLayoutId id="2147483792" r:id="rId10"/>
  </p:sldLayoutIdLst>
  <p:transition spd="med"/>
  <p:txStyles>
    <p:titleStyle>
      <a:lvl1pPr defTabSz="292100">
        <a:defRPr sz="2800" b="1">
          <a:solidFill>
            <a:srgbClr val="00849D"/>
          </a:solidFill>
          <a:latin typeface="IBM Plex Sans" panose="020B0503050203000203" pitchFamily="34" charset="77"/>
          <a:ea typeface="Helvetica Neue"/>
          <a:cs typeface="Helvetica Neue"/>
          <a:sym typeface="Helvetica Neue"/>
        </a:defRPr>
      </a:lvl1pPr>
      <a:lvl2pPr indent="114300" defTabSz="292100">
        <a:defRPr sz="2800" b="1">
          <a:latin typeface="Helvetica Neue"/>
          <a:ea typeface="Helvetica Neue"/>
          <a:cs typeface="Helvetica Neue"/>
          <a:sym typeface="Helvetica Neue"/>
        </a:defRPr>
      </a:lvl2pPr>
      <a:lvl3pPr indent="228600" defTabSz="292100">
        <a:defRPr sz="2800" b="1">
          <a:latin typeface="Helvetica Neue"/>
          <a:ea typeface="Helvetica Neue"/>
          <a:cs typeface="Helvetica Neue"/>
          <a:sym typeface="Helvetica Neue"/>
        </a:defRPr>
      </a:lvl3pPr>
      <a:lvl4pPr indent="342900" defTabSz="292100">
        <a:defRPr sz="2800" b="1">
          <a:latin typeface="Helvetica Neue"/>
          <a:ea typeface="Helvetica Neue"/>
          <a:cs typeface="Helvetica Neue"/>
          <a:sym typeface="Helvetica Neue"/>
        </a:defRPr>
      </a:lvl4pPr>
      <a:lvl5pPr indent="457200" defTabSz="292100">
        <a:defRPr sz="2800" b="1">
          <a:latin typeface="Helvetica Neue"/>
          <a:ea typeface="Helvetica Neue"/>
          <a:cs typeface="Helvetica Neue"/>
          <a:sym typeface="Helvetica Neue"/>
        </a:defRPr>
      </a:lvl5pPr>
      <a:lvl6pPr indent="571500" defTabSz="292100">
        <a:defRPr sz="2800" b="1">
          <a:latin typeface="Helvetica Neue"/>
          <a:ea typeface="Helvetica Neue"/>
          <a:cs typeface="Helvetica Neue"/>
          <a:sym typeface="Helvetica Neue"/>
        </a:defRPr>
      </a:lvl6pPr>
      <a:lvl7pPr indent="685800" defTabSz="292100">
        <a:defRPr sz="2800" b="1">
          <a:latin typeface="Helvetica Neue"/>
          <a:ea typeface="Helvetica Neue"/>
          <a:cs typeface="Helvetica Neue"/>
          <a:sym typeface="Helvetica Neue"/>
        </a:defRPr>
      </a:lvl7pPr>
      <a:lvl8pPr indent="800100" defTabSz="292100">
        <a:defRPr sz="2800" b="1">
          <a:latin typeface="Helvetica Neue"/>
          <a:ea typeface="Helvetica Neue"/>
          <a:cs typeface="Helvetica Neue"/>
          <a:sym typeface="Helvetica Neue"/>
        </a:defRPr>
      </a:lvl8pPr>
      <a:lvl9pPr indent="914400" defTabSz="292100">
        <a:defRPr sz="2800" b="1"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246944" indent="-246944" algn="r" defTabSz="650006">
        <a:spcBef>
          <a:spcPts val="800"/>
        </a:spcBef>
        <a:buSzPct val="75000"/>
        <a:buChar char="•"/>
        <a:defRPr sz="2000">
          <a:latin typeface="IBM Plex Sans" panose="020B0503050203000203" pitchFamily="34" charset="77"/>
          <a:ea typeface="Helvetica Neue Light"/>
          <a:cs typeface="IBM Plex Sans" panose="020B0503050203000203" pitchFamily="34" charset="77"/>
          <a:sym typeface="Helvetica Neue Light"/>
        </a:defRPr>
      </a:lvl1pPr>
      <a:lvl2pPr marL="469194" indent="-246944" algn="r" defTabSz="650006">
        <a:spcBef>
          <a:spcPts val="800"/>
        </a:spcBef>
        <a:buSzPct val="75000"/>
        <a:buChar char="•"/>
        <a:defRPr sz="2000">
          <a:latin typeface="IBM Plex Sans" panose="020B0503050203000203" pitchFamily="34" charset="77"/>
          <a:ea typeface="Helvetica Neue Light"/>
          <a:cs typeface="IBM Plex Sans" panose="020B0503050203000203" pitchFamily="34" charset="77"/>
          <a:sym typeface="Helvetica Neue Light"/>
        </a:defRPr>
      </a:lvl2pPr>
      <a:lvl3pPr marL="691444" indent="-246944" algn="r" defTabSz="650006">
        <a:spcBef>
          <a:spcPts val="800"/>
        </a:spcBef>
        <a:buSzPct val="75000"/>
        <a:buChar char="•"/>
        <a:defRPr sz="2000">
          <a:latin typeface="IBM Plex Sans" panose="020B0503050203000203" pitchFamily="34" charset="77"/>
          <a:ea typeface="Helvetica Neue Light"/>
          <a:cs typeface="IBM Plex Sans" panose="020B0503050203000203" pitchFamily="34" charset="77"/>
          <a:sym typeface="Helvetica Neue Light"/>
        </a:defRPr>
      </a:lvl3pPr>
      <a:lvl4pPr marL="913694" indent="-246944" algn="r" defTabSz="650006">
        <a:spcBef>
          <a:spcPts val="800"/>
        </a:spcBef>
        <a:buSzPct val="75000"/>
        <a:buChar char="•"/>
        <a:defRPr sz="2000">
          <a:latin typeface="IBM Plex Sans" panose="020B0503050203000203" pitchFamily="34" charset="77"/>
          <a:ea typeface="Helvetica Neue Light"/>
          <a:cs typeface="IBM Plex Sans" panose="020B0503050203000203" pitchFamily="34" charset="77"/>
          <a:sym typeface="Helvetica Neue Light"/>
        </a:defRPr>
      </a:lvl4pPr>
      <a:lvl5pPr marL="1135944" indent="-246944" algn="r" defTabSz="650006">
        <a:spcBef>
          <a:spcPts val="800"/>
        </a:spcBef>
        <a:buSzPct val="75000"/>
        <a:buChar char="•"/>
        <a:defRPr sz="2000">
          <a:latin typeface="IBM Plex Sans" panose="020B0503050203000203" pitchFamily="34" charset="77"/>
          <a:ea typeface="Helvetica Neue Light"/>
          <a:cs typeface="IBM Plex Sans" panose="020B0503050203000203" pitchFamily="34" charset="77"/>
          <a:sym typeface="Helvetica Neue Light"/>
        </a:defRPr>
      </a:lvl5pPr>
      <a:lvl6pPr marL="1358194" indent="-246944" algn="r" defTabSz="650006">
        <a:spcBef>
          <a:spcPts val="800"/>
        </a:spcBef>
        <a:buSzPct val="75000"/>
        <a:buChar char="•"/>
        <a:defRPr sz="2000">
          <a:latin typeface="Helvetica Neue Light"/>
          <a:ea typeface="Helvetica Neue Light"/>
          <a:cs typeface="Helvetica Neue Light"/>
          <a:sym typeface="Helvetica Neue Light"/>
        </a:defRPr>
      </a:lvl6pPr>
      <a:lvl7pPr marL="1580444" indent="-246944" algn="r" defTabSz="650006">
        <a:spcBef>
          <a:spcPts val="800"/>
        </a:spcBef>
        <a:buSzPct val="75000"/>
        <a:buChar char="•"/>
        <a:defRPr sz="2000">
          <a:latin typeface="Helvetica Neue Light"/>
          <a:ea typeface="Helvetica Neue Light"/>
          <a:cs typeface="Helvetica Neue Light"/>
          <a:sym typeface="Helvetica Neue Light"/>
        </a:defRPr>
      </a:lvl7pPr>
      <a:lvl8pPr marL="1802694" indent="-246944" algn="r" defTabSz="650006">
        <a:spcBef>
          <a:spcPts val="800"/>
        </a:spcBef>
        <a:buSzPct val="75000"/>
        <a:buChar char="•"/>
        <a:defRPr sz="2000">
          <a:latin typeface="Helvetica Neue Light"/>
          <a:ea typeface="Helvetica Neue Light"/>
          <a:cs typeface="Helvetica Neue Light"/>
          <a:sym typeface="Helvetica Neue Light"/>
        </a:defRPr>
      </a:lvl8pPr>
      <a:lvl9pPr marL="2024944" indent="-246944" algn="r" defTabSz="650006">
        <a:spcBef>
          <a:spcPts val="800"/>
        </a:spcBef>
        <a:buSzPct val="75000"/>
        <a:buChar char="•"/>
        <a:defRPr sz="2000"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ctr" defTabSz="2921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14300" algn="ctr" defTabSz="2921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228600" algn="ctr" defTabSz="2921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342900" algn="ctr" defTabSz="2921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457200" algn="ctr" defTabSz="2921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571500" algn="ctr" defTabSz="2921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685800" algn="ctr" defTabSz="2921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800100" algn="ctr" defTabSz="2921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914400" algn="ctr" defTabSz="2921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44"/>
          <p:cNvSpPr/>
          <p:nvPr/>
        </p:nvSpPr>
        <p:spPr>
          <a:xfrm>
            <a:off x="9238613" y="782202"/>
            <a:ext cx="2759752" cy="476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/>
          <a:p>
            <a:pPr algn="ctr" defTabSz="412750">
              <a:defRPr sz="1800"/>
            </a:pPr>
            <a:r>
              <a:rPr sz="3094" kern="0" dirty="0">
                <a:solidFill>
                  <a:srgbClr val="FFFFFF"/>
                </a:solidFill>
                <a:latin typeface="IBM Plex Sans" panose="020B0503050203000203" pitchFamily="34" charset="77"/>
                <a:ea typeface="Arial"/>
                <a:cs typeface="Arial"/>
                <a:sym typeface="Helvetica Neue Thin"/>
              </a:rPr>
              <a:t>IBM</a:t>
            </a:r>
            <a:r>
              <a:rPr sz="3094" kern="0" dirty="0">
                <a:solidFill>
                  <a:srgbClr val="FFFFFF"/>
                </a:solidFill>
                <a:latin typeface="IBM Plex Sans" panose="020B0503050203000203" pitchFamily="34" charset="77"/>
                <a:ea typeface="Arial"/>
                <a:cs typeface="Arial"/>
                <a:sym typeface="Helvetica Neue"/>
              </a:rPr>
              <a:t> </a:t>
            </a:r>
            <a:r>
              <a:rPr lang="es-ES" sz="3094" b="1" kern="0" dirty="0">
                <a:solidFill>
                  <a:srgbClr val="FFFFFF"/>
                </a:solidFill>
                <a:latin typeface="IBM Plex Sans" panose="020B0503050203000203" pitchFamily="34" charset="77"/>
                <a:ea typeface="Arial"/>
                <a:cs typeface="Arial"/>
                <a:sym typeface="Helvetica Neue"/>
              </a:rPr>
              <a:t>CLOUD</a:t>
            </a:r>
            <a:endParaRPr sz="3094" b="1" kern="0" dirty="0">
              <a:solidFill>
                <a:srgbClr val="FFFFFF"/>
              </a:solidFill>
              <a:latin typeface="IBM Plex Sans" panose="020B0503050203000203" pitchFamily="34" charset="77"/>
              <a:ea typeface="Arial"/>
              <a:cs typeface="Arial"/>
              <a:sym typeface="Helvetica Neue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24511-CDC1-624E-8AC6-43176D47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Sans" panose="020B0503050203000203" pitchFamily="34" charset="77"/>
              </a:rPr>
              <a:t>IBM </a:t>
            </a:r>
            <a:r>
              <a:rPr lang="en-US" b="1" dirty="0">
                <a:latin typeface="IBM Plex Sans" panose="020B0503050203000203" pitchFamily="34" charset="77"/>
              </a:rPr>
              <a:t>CLOUD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B8316-10C2-4541-9260-1F2B4168A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70708" y="3400011"/>
            <a:ext cx="6450584" cy="794743"/>
          </a:xfrm>
        </p:spPr>
        <p:txBody>
          <a:bodyPr>
            <a:normAutofit lnSpcReduction="10000"/>
          </a:bodyPr>
          <a:lstStyle/>
          <a:p>
            <a:r>
              <a:rPr lang="es-ES_tradnl" dirty="0"/>
              <a:t>Migrar un contenedor Docker a CloudFoundry de IBM Cloud</a:t>
            </a:r>
          </a:p>
        </p:txBody>
      </p:sp>
      <p:pic>
        <p:nvPicPr>
          <p:cNvPr id="21" name="Picture 2" descr="Resultado de imagen para ibm cloud logo">
            <a:extLst>
              <a:ext uri="{FF2B5EF4-FFF2-40B4-BE49-F238E27FC236}">
                <a16:creationId xmlns:a16="http://schemas.microsoft.com/office/drawing/2014/main" id="{1B55E85B-C158-B045-B755-3882DB2FBB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08"/>
          <a:stretch/>
        </p:blipFill>
        <p:spPr bwMode="auto">
          <a:xfrm>
            <a:off x="5397191" y="1237947"/>
            <a:ext cx="1397619" cy="110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BF6F30E7-57D2-D64A-8758-CA13D2803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421330"/>
            <a:ext cx="5943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IBM Plex Sans" panose="020B0503050000000000" pitchFamily="34" charset="0"/>
                <a:ea typeface="ＭＳ Ｐゴシック" charset="0"/>
              </a:rPr>
              <a:t>Andrés Felipe Forero Correa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IBM Plex Sans" panose="020B0503050000000000" pitchFamily="34" charset="0"/>
                <a:ea typeface="ＭＳ Ｐゴシック" charset="0"/>
              </a:rPr>
              <a:t>IBM Developer Advocate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IBM Plex Sans" panose="020B0503050000000000" pitchFamily="34" charset="0"/>
              </a:rPr>
              <a:t>a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IBM Plex Sans" panose="020B0503050000000000" pitchFamily="34" charset="0"/>
                <a:ea typeface="ＭＳ Ｐゴシック" charset="0"/>
              </a:rPr>
              <a:t>ndres.forero@ibm.com</a:t>
            </a:r>
          </a:p>
        </p:txBody>
      </p:sp>
    </p:spTree>
    <p:extLst>
      <p:ext uri="{BB962C8B-B14F-4D97-AF65-F5344CB8AC3E}">
        <p14:creationId xmlns:p14="http://schemas.microsoft.com/office/powerpoint/2010/main" val="153221616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2">
            <a:extLst>
              <a:ext uri="{FF2B5EF4-FFF2-40B4-BE49-F238E27FC236}">
                <a16:creationId xmlns:a16="http://schemas.microsoft.com/office/drawing/2014/main" id="{266F72BB-E577-4350-A944-32504D10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134" y="341511"/>
            <a:ext cx="8669732" cy="1139001"/>
          </a:xfrm>
        </p:spPr>
        <p:txBody>
          <a:bodyPr>
            <a:normAutofit/>
          </a:bodyPr>
          <a:lstStyle/>
          <a:p>
            <a:pPr algn="ctr"/>
            <a:r>
              <a:rPr lang="es-ES_tradnl" sz="3200" dirty="0"/>
              <a:t>Subimos la imagen de Docker</a:t>
            </a:r>
            <a:br>
              <a:rPr lang="es-ES_tradnl" sz="20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s-ES_tradnl" sz="20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docker push registry.ng.bluemix.net/docker-space/my-webapp:latest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A8642D3-0692-4CF1-88E4-B9385430CE81}"/>
              </a:ext>
            </a:extLst>
          </p:cNvPr>
          <p:cNvGrpSpPr/>
          <p:nvPr/>
        </p:nvGrpSpPr>
        <p:grpSpPr>
          <a:xfrm>
            <a:off x="329309" y="215801"/>
            <a:ext cx="1225910" cy="1139000"/>
            <a:chOff x="71473" y="1638915"/>
            <a:chExt cx="1422098" cy="132128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C9274AD-08BD-409F-86D0-940F2B80FF19}"/>
                </a:ext>
              </a:extLst>
            </p:cNvPr>
            <p:cNvSpPr/>
            <p:nvPr/>
          </p:nvSpPr>
          <p:spPr>
            <a:xfrm>
              <a:off x="71473" y="1638915"/>
              <a:ext cx="1422098" cy="13212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A4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2750"/>
              <a:endParaRPr lang="en-US" sz="2500" kern="0">
                <a:solidFill>
                  <a:srgbClr val="FFFFFF"/>
                </a:solidFill>
                <a:latin typeface="IBM Plex Sans" panose="020B0503050203000203" pitchFamily="34" charset="77"/>
                <a:sym typeface="Helvetica Light"/>
              </a:endParaRPr>
            </a:p>
          </p:txBody>
        </p:sp>
        <p:pic>
          <p:nvPicPr>
            <p:cNvPr id="85" name="Picture 2" descr="Resultado de imagen para ibm cloud logo">
              <a:extLst>
                <a:ext uri="{FF2B5EF4-FFF2-40B4-BE49-F238E27FC236}">
                  <a16:creationId xmlns:a16="http://schemas.microsoft.com/office/drawing/2014/main" id="{09B8FDFC-3F08-40C7-84DD-F37DD2133B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308"/>
            <a:stretch/>
          </p:blipFill>
          <p:spPr bwMode="auto">
            <a:xfrm>
              <a:off x="173389" y="1737241"/>
              <a:ext cx="1320182" cy="1039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B42D9F4-5526-43A5-A55D-635715590C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6" t="1862" b="11130"/>
          <a:stretch/>
        </p:blipFill>
        <p:spPr>
          <a:xfrm>
            <a:off x="643166" y="1439562"/>
            <a:ext cx="10905668" cy="1892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BB83BA-9B69-4872-B734-183420CEBE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146"/>
          <a:stretch/>
        </p:blipFill>
        <p:spPr>
          <a:xfrm>
            <a:off x="643166" y="4618558"/>
            <a:ext cx="10905668" cy="138101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FB0472B0-E743-4AB2-8F73-B08E229DA8DA}"/>
              </a:ext>
            </a:extLst>
          </p:cNvPr>
          <p:cNvSpPr txBox="1">
            <a:spLocks/>
          </p:cNvSpPr>
          <p:nvPr/>
        </p:nvSpPr>
        <p:spPr>
          <a:xfrm>
            <a:off x="1047750" y="3574648"/>
            <a:ext cx="10096500" cy="955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>
            <a:lvl1pPr defTabSz="292100">
              <a:defRPr sz="3600" b="1">
                <a:solidFill>
                  <a:srgbClr val="00849D"/>
                </a:solidFill>
                <a:latin typeface="IBM Plex Sans" panose="020B0503050203000203" pitchFamily="34" charset="77"/>
                <a:ea typeface="Helvetica Neue"/>
                <a:cs typeface="Helvetica Neue"/>
                <a:sym typeface="Helvetica Neue"/>
              </a:defRPr>
            </a:lvl1pPr>
            <a:lvl2pPr indent="114300" defTabSz="292100">
              <a:defRPr sz="2800"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228600" defTabSz="292100">
              <a:defRPr sz="2800"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342900" defTabSz="292100">
              <a:defRPr sz="2800"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457200" defTabSz="292100">
              <a:defRPr sz="2800" b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571500" defTabSz="292100">
              <a:defRPr sz="2800" b="1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685800" defTabSz="292100">
              <a:defRPr sz="2800" b="1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800100" defTabSz="292100">
              <a:defRPr sz="2800" b="1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914400" defTabSz="292100">
              <a:defRPr sz="2800" b="1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ctr"/>
            <a:r>
              <a:rPr lang="es-ES_tradnl" sz="3200" kern="0" dirty="0"/>
              <a:t>Verificamos en Containers de IBM Cloud</a:t>
            </a:r>
            <a:br>
              <a:rPr lang="es-ES_tradnl" kern="0" dirty="0"/>
            </a:br>
            <a:r>
              <a:rPr lang="es-ES_tradnl" sz="2000" i="1" kern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https://console.bluemix.net/containers-kubernetes/registry/main/namespaces</a:t>
            </a:r>
          </a:p>
        </p:txBody>
      </p:sp>
    </p:spTree>
    <p:extLst>
      <p:ext uri="{BB962C8B-B14F-4D97-AF65-F5344CB8AC3E}">
        <p14:creationId xmlns:p14="http://schemas.microsoft.com/office/powerpoint/2010/main" val="130202470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2">
            <a:extLst>
              <a:ext uri="{FF2B5EF4-FFF2-40B4-BE49-F238E27FC236}">
                <a16:creationId xmlns:a16="http://schemas.microsoft.com/office/drawing/2014/main" id="{266F72BB-E577-4350-A944-32504D10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134" y="341511"/>
            <a:ext cx="8669732" cy="1139001"/>
          </a:xfrm>
        </p:spPr>
        <p:txBody>
          <a:bodyPr>
            <a:normAutofit/>
          </a:bodyPr>
          <a:lstStyle/>
          <a:p>
            <a:pPr algn="ctr"/>
            <a:r>
              <a:rPr lang="es-ES_tradnl" sz="3200" dirty="0"/>
              <a:t>Accedemos al panel de gestión de API keys</a:t>
            </a:r>
            <a:br>
              <a:rPr lang="es-ES_tradnl" sz="20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s-ES_tradnl" sz="20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https://console.bluemix.net/iam/#/apikeys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A8642D3-0692-4CF1-88E4-B9385430CE81}"/>
              </a:ext>
            </a:extLst>
          </p:cNvPr>
          <p:cNvGrpSpPr/>
          <p:nvPr/>
        </p:nvGrpSpPr>
        <p:grpSpPr>
          <a:xfrm>
            <a:off x="329309" y="215801"/>
            <a:ext cx="1225910" cy="1139000"/>
            <a:chOff x="71473" y="1638915"/>
            <a:chExt cx="1422098" cy="132128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C9274AD-08BD-409F-86D0-940F2B80FF19}"/>
                </a:ext>
              </a:extLst>
            </p:cNvPr>
            <p:cNvSpPr/>
            <p:nvPr/>
          </p:nvSpPr>
          <p:spPr>
            <a:xfrm>
              <a:off x="71473" y="1638915"/>
              <a:ext cx="1422098" cy="13212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A4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2750"/>
              <a:endParaRPr lang="en-US" sz="2500" kern="0">
                <a:solidFill>
                  <a:srgbClr val="FFFFFF"/>
                </a:solidFill>
                <a:latin typeface="IBM Plex Sans" panose="020B0503050203000203" pitchFamily="34" charset="77"/>
                <a:sym typeface="Helvetica Light"/>
              </a:endParaRPr>
            </a:p>
          </p:txBody>
        </p:sp>
        <p:pic>
          <p:nvPicPr>
            <p:cNvPr id="85" name="Picture 2" descr="Resultado de imagen para ibm cloud logo">
              <a:extLst>
                <a:ext uri="{FF2B5EF4-FFF2-40B4-BE49-F238E27FC236}">
                  <a16:creationId xmlns:a16="http://schemas.microsoft.com/office/drawing/2014/main" id="{09B8FDFC-3F08-40C7-84DD-F37DD2133B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308"/>
            <a:stretch/>
          </p:blipFill>
          <p:spPr bwMode="auto">
            <a:xfrm>
              <a:off x="173389" y="1737241"/>
              <a:ext cx="1320182" cy="1039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783EB74-C7B2-4F7D-B6E7-CD7ECCAE7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723" y="1662112"/>
            <a:ext cx="10608554" cy="38623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527592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2">
            <a:extLst>
              <a:ext uri="{FF2B5EF4-FFF2-40B4-BE49-F238E27FC236}">
                <a16:creationId xmlns:a16="http://schemas.microsoft.com/office/drawing/2014/main" id="{266F72BB-E577-4350-A944-32504D10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134" y="341511"/>
            <a:ext cx="8669732" cy="1139001"/>
          </a:xfrm>
        </p:spPr>
        <p:txBody>
          <a:bodyPr>
            <a:normAutofit/>
          </a:bodyPr>
          <a:lstStyle/>
          <a:p>
            <a:pPr algn="ctr"/>
            <a:r>
              <a:rPr lang="es-ES_tradnl" sz="3200" dirty="0"/>
              <a:t>Creamos una API key genérica</a:t>
            </a:r>
            <a:endParaRPr lang="es-ES_tradnl" sz="20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A8642D3-0692-4CF1-88E4-B9385430CE81}"/>
              </a:ext>
            </a:extLst>
          </p:cNvPr>
          <p:cNvGrpSpPr/>
          <p:nvPr/>
        </p:nvGrpSpPr>
        <p:grpSpPr>
          <a:xfrm>
            <a:off x="329309" y="215801"/>
            <a:ext cx="1225910" cy="1139000"/>
            <a:chOff x="71473" y="1638915"/>
            <a:chExt cx="1422098" cy="132128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C9274AD-08BD-409F-86D0-940F2B80FF19}"/>
                </a:ext>
              </a:extLst>
            </p:cNvPr>
            <p:cNvSpPr/>
            <p:nvPr/>
          </p:nvSpPr>
          <p:spPr>
            <a:xfrm>
              <a:off x="71473" y="1638915"/>
              <a:ext cx="1422098" cy="13212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A4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2750"/>
              <a:endParaRPr lang="en-US" sz="2500" kern="0">
                <a:solidFill>
                  <a:srgbClr val="FFFFFF"/>
                </a:solidFill>
                <a:latin typeface="IBM Plex Sans" panose="020B0503050203000203" pitchFamily="34" charset="77"/>
                <a:sym typeface="Helvetica Light"/>
              </a:endParaRPr>
            </a:p>
          </p:txBody>
        </p:sp>
        <p:pic>
          <p:nvPicPr>
            <p:cNvPr id="85" name="Picture 2" descr="Resultado de imagen para ibm cloud logo">
              <a:extLst>
                <a:ext uri="{FF2B5EF4-FFF2-40B4-BE49-F238E27FC236}">
                  <a16:creationId xmlns:a16="http://schemas.microsoft.com/office/drawing/2014/main" id="{09B8FDFC-3F08-40C7-84DD-F37DD2133B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308"/>
            <a:stretch/>
          </p:blipFill>
          <p:spPr bwMode="auto">
            <a:xfrm>
              <a:off x="173389" y="1737241"/>
              <a:ext cx="1320182" cy="1039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09AB390-CB0A-49FA-9D9C-8E14355BB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078" y="1480512"/>
            <a:ext cx="10413844" cy="26342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866D47-E71A-4F2B-B749-D3E43DE977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95"/>
          <a:stretch/>
        </p:blipFill>
        <p:spPr>
          <a:xfrm>
            <a:off x="4327525" y="3272639"/>
            <a:ext cx="3536950" cy="31362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177520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2">
            <a:extLst>
              <a:ext uri="{FF2B5EF4-FFF2-40B4-BE49-F238E27FC236}">
                <a16:creationId xmlns:a16="http://schemas.microsoft.com/office/drawing/2014/main" id="{266F72BB-E577-4350-A944-32504D10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134" y="341511"/>
            <a:ext cx="8669732" cy="1139001"/>
          </a:xfrm>
        </p:spPr>
        <p:txBody>
          <a:bodyPr>
            <a:normAutofit/>
          </a:bodyPr>
          <a:lstStyle/>
          <a:p>
            <a:pPr algn="ctr"/>
            <a:r>
              <a:rPr lang="es-ES_tradnl" sz="3200" dirty="0"/>
              <a:t>Copiamos la API key creada</a:t>
            </a:r>
            <a:endParaRPr lang="es-ES_tradnl" sz="20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A8642D3-0692-4CF1-88E4-B9385430CE81}"/>
              </a:ext>
            </a:extLst>
          </p:cNvPr>
          <p:cNvGrpSpPr/>
          <p:nvPr/>
        </p:nvGrpSpPr>
        <p:grpSpPr>
          <a:xfrm>
            <a:off x="329309" y="215801"/>
            <a:ext cx="1225910" cy="1139000"/>
            <a:chOff x="71473" y="1638915"/>
            <a:chExt cx="1422098" cy="132128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C9274AD-08BD-409F-86D0-940F2B80FF19}"/>
                </a:ext>
              </a:extLst>
            </p:cNvPr>
            <p:cNvSpPr/>
            <p:nvPr/>
          </p:nvSpPr>
          <p:spPr>
            <a:xfrm>
              <a:off x="71473" y="1638915"/>
              <a:ext cx="1422098" cy="13212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A4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2750"/>
              <a:endParaRPr lang="en-US" sz="2500" kern="0">
                <a:solidFill>
                  <a:srgbClr val="FFFFFF"/>
                </a:solidFill>
                <a:latin typeface="IBM Plex Sans" panose="020B0503050203000203" pitchFamily="34" charset="77"/>
                <a:sym typeface="Helvetica Light"/>
              </a:endParaRPr>
            </a:p>
          </p:txBody>
        </p:sp>
        <p:pic>
          <p:nvPicPr>
            <p:cNvPr id="85" name="Picture 2" descr="Resultado de imagen para ibm cloud logo">
              <a:extLst>
                <a:ext uri="{FF2B5EF4-FFF2-40B4-BE49-F238E27FC236}">
                  <a16:creationId xmlns:a16="http://schemas.microsoft.com/office/drawing/2014/main" id="{09B8FDFC-3F08-40C7-84DD-F37DD2133B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308"/>
            <a:stretch/>
          </p:blipFill>
          <p:spPr bwMode="auto">
            <a:xfrm>
              <a:off x="173389" y="1737241"/>
              <a:ext cx="1320182" cy="1039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7A03FFE-673F-4265-9564-653B8A4BA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1576387"/>
            <a:ext cx="7620000" cy="37052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69624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2">
            <a:extLst>
              <a:ext uri="{FF2B5EF4-FFF2-40B4-BE49-F238E27FC236}">
                <a16:creationId xmlns:a16="http://schemas.microsoft.com/office/drawing/2014/main" id="{266F72BB-E577-4350-A944-32504D10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400" y="398815"/>
            <a:ext cx="9198966" cy="797961"/>
          </a:xfrm>
        </p:spPr>
        <p:txBody>
          <a:bodyPr>
            <a:normAutofit/>
          </a:bodyPr>
          <a:lstStyle/>
          <a:p>
            <a:pPr algn="ctr"/>
            <a:r>
              <a:rPr lang="es-ES_tradnl" sz="1800" dirty="0"/>
              <a:t>Almacenamos el API key de forma temporal</a:t>
            </a:r>
            <a:br>
              <a:rPr lang="es-ES_tradnl" sz="3200" dirty="0"/>
            </a:br>
            <a:r>
              <a:rPr lang="es-ES_tradnl" sz="16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$env:CF_DOCKER_PASSWORD="HqH0IaH4a0LcO8dXi85m6M5EgPMO3ckuJ6lA40Hldkty"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A8642D3-0692-4CF1-88E4-B9385430CE81}"/>
              </a:ext>
            </a:extLst>
          </p:cNvPr>
          <p:cNvGrpSpPr/>
          <p:nvPr/>
        </p:nvGrpSpPr>
        <p:grpSpPr>
          <a:xfrm>
            <a:off x="329309" y="215801"/>
            <a:ext cx="1225910" cy="1139000"/>
            <a:chOff x="71473" y="1638915"/>
            <a:chExt cx="1422098" cy="132128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C9274AD-08BD-409F-86D0-940F2B80FF19}"/>
                </a:ext>
              </a:extLst>
            </p:cNvPr>
            <p:cNvSpPr/>
            <p:nvPr/>
          </p:nvSpPr>
          <p:spPr>
            <a:xfrm>
              <a:off x="71473" y="1638915"/>
              <a:ext cx="1422098" cy="13212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A4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2750"/>
              <a:endParaRPr lang="en-US" sz="2500" kern="0">
                <a:solidFill>
                  <a:srgbClr val="FFFFFF"/>
                </a:solidFill>
                <a:latin typeface="IBM Plex Sans" panose="020B0503050203000203" pitchFamily="34" charset="77"/>
                <a:sym typeface="Helvetica Light"/>
              </a:endParaRPr>
            </a:p>
          </p:txBody>
        </p:sp>
        <p:pic>
          <p:nvPicPr>
            <p:cNvPr id="85" name="Picture 2" descr="Resultado de imagen para ibm cloud logo">
              <a:extLst>
                <a:ext uri="{FF2B5EF4-FFF2-40B4-BE49-F238E27FC236}">
                  <a16:creationId xmlns:a16="http://schemas.microsoft.com/office/drawing/2014/main" id="{09B8FDFC-3F08-40C7-84DD-F37DD2133B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308"/>
            <a:stretch/>
          </p:blipFill>
          <p:spPr bwMode="auto">
            <a:xfrm>
              <a:off x="173389" y="1737241"/>
              <a:ext cx="1320182" cy="1039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B19B8B5-FE8C-4482-8495-C51E6965E1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83247"/>
          <a:stretch/>
        </p:blipFill>
        <p:spPr>
          <a:xfrm>
            <a:off x="643005" y="3805045"/>
            <a:ext cx="10905985" cy="113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6D26E4-4FBC-47BF-9850-410607BDBD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004" y="1479212"/>
            <a:ext cx="10905985" cy="58050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D0ABE2B5-8187-4A75-B419-4BFA904B9342}"/>
              </a:ext>
            </a:extLst>
          </p:cNvPr>
          <p:cNvSpPr txBox="1">
            <a:spLocks/>
          </p:cNvSpPr>
          <p:nvPr/>
        </p:nvSpPr>
        <p:spPr>
          <a:xfrm>
            <a:off x="749241" y="2922649"/>
            <a:ext cx="10905985" cy="797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52500" lnSpcReduction="20000"/>
          </a:bodyPr>
          <a:lstStyle>
            <a:lvl1pPr defTabSz="292100">
              <a:defRPr sz="3600" b="1">
                <a:solidFill>
                  <a:srgbClr val="00849D"/>
                </a:solidFill>
                <a:latin typeface="IBM Plex Sans" panose="020B0503050203000203" pitchFamily="34" charset="77"/>
                <a:ea typeface="Helvetica Neue"/>
                <a:cs typeface="Helvetica Neue"/>
                <a:sym typeface="Helvetica Neue"/>
              </a:defRPr>
            </a:lvl1pPr>
            <a:lvl2pPr indent="114300" defTabSz="292100">
              <a:defRPr sz="2800"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228600" defTabSz="292100">
              <a:defRPr sz="2800"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342900" defTabSz="292100">
              <a:defRPr sz="2800"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457200" defTabSz="292100">
              <a:defRPr sz="2800" b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571500" defTabSz="292100">
              <a:defRPr sz="2800" b="1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685800" defTabSz="292100">
              <a:defRPr sz="2800" b="1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800100" defTabSz="292100">
              <a:defRPr sz="2800" b="1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914400" defTabSz="292100">
              <a:defRPr sz="2800" b="1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ctr"/>
            <a:r>
              <a:rPr lang="es-ES_tradnl" sz="4000" kern="0" dirty="0"/>
              <a:t>Desplegamos la aplicación dockerizada</a:t>
            </a:r>
            <a:br>
              <a:rPr lang="es-ES_tradnl" sz="3200" kern="0" dirty="0"/>
            </a:br>
            <a:r>
              <a:rPr lang="es-ES_tradnl" sz="3100" i="1" kern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ibmcloud cf push </a:t>
            </a:r>
            <a:r>
              <a:rPr lang="es-ES_tradnl" sz="3100" i="1" kern="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my-webappx</a:t>
            </a:r>
            <a:r>
              <a:rPr lang="es-ES_tradnl" sz="3100" i="1" kern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-o registry.ng.bluemix.net/docker-space/my-webapp:latest --docker-</a:t>
            </a:r>
            <a:r>
              <a:rPr lang="es-ES_tradnl" sz="3100" i="1" kern="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username</a:t>
            </a:r>
            <a:r>
              <a:rPr lang="es-ES_tradnl" sz="3100" i="1" kern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sz="3100" i="1" kern="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iamapikey</a:t>
            </a:r>
            <a:endParaRPr lang="es-ES_tradnl" sz="3100" i="1" kern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68158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DA8642D3-0692-4CF1-88E4-B9385430CE81}"/>
              </a:ext>
            </a:extLst>
          </p:cNvPr>
          <p:cNvGrpSpPr/>
          <p:nvPr/>
        </p:nvGrpSpPr>
        <p:grpSpPr>
          <a:xfrm>
            <a:off x="329309" y="215801"/>
            <a:ext cx="1225910" cy="1139000"/>
            <a:chOff x="71473" y="1638915"/>
            <a:chExt cx="1422098" cy="132128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C9274AD-08BD-409F-86D0-940F2B80FF19}"/>
                </a:ext>
              </a:extLst>
            </p:cNvPr>
            <p:cNvSpPr/>
            <p:nvPr/>
          </p:nvSpPr>
          <p:spPr>
            <a:xfrm>
              <a:off x="71473" y="1638915"/>
              <a:ext cx="1422098" cy="13212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A4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2750"/>
              <a:endParaRPr lang="en-US" sz="2500" kern="0">
                <a:solidFill>
                  <a:srgbClr val="FFFFFF"/>
                </a:solidFill>
                <a:latin typeface="IBM Plex Sans" panose="020B0503050203000203" pitchFamily="34" charset="77"/>
                <a:sym typeface="Helvetica Light"/>
              </a:endParaRPr>
            </a:p>
          </p:txBody>
        </p:sp>
        <p:pic>
          <p:nvPicPr>
            <p:cNvPr id="85" name="Picture 2" descr="Resultado de imagen para ibm cloud logo">
              <a:extLst>
                <a:ext uri="{FF2B5EF4-FFF2-40B4-BE49-F238E27FC236}">
                  <a16:creationId xmlns:a16="http://schemas.microsoft.com/office/drawing/2014/main" id="{09B8FDFC-3F08-40C7-84DD-F37DD2133B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308"/>
            <a:stretch/>
          </p:blipFill>
          <p:spPr bwMode="auto">
            <a:xfrm>
              <a:off x="173389" y="1737241"/>
              <a:ext cx="1320182" cy="1039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D05F680-1487-4EEA-9468-CEEFBCCA2C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560"/>
          <a:stretch/>
        </p:blipFill>
        <p:spPr>
          <a:xfrm>
            <a:off x="808845" y="2674613"/>
            <a:ext cx="10574311" cy="26233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Title 2">
            <a:extLst>
              <a:ext uri="{FF2B5EF4-FFF2-40B4-BE49-F238E27FC236}">
                <a16:creationId xmlns:a16="http://schemas.microsoft.com/office/drawing/2014/main" id="{41BF0348-0E28-4991-A18B-B913BC5010E1}"/>
              </a:ext>
            </a:extLst>
          </p:cNvPr>
          <p:cNvSpPr txBox="1">
            <a:spLocks/>
          </p:cNvSpPr>
          <p:nvPr/>
        </p:nvSpPr>
        <p:spPr>
          <a:xfrm>
            <a:off x="1952336" y="380949"/>
            <a:ext cx="8287328" cy="808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Autofit/>
          </a:bodyPr>
          <a:lstStyle>
            <a:lvl1pPr defTabSz="292100">
              <a:defRPr sz="3600" b="1">
                <a:solidFill>
                  <a:srgbClr val="00849D"/>
                </a:solidFill>
                <a:latin typeface="IBM Plex Sans" panose="020B0503050203000203" pitchFamily="34" charset="77"/>
                <a:ea typeface="Helvetica Neue"/>
                <a:cs typeface="Helvetica Neue"/>
                <a:sym typeface="Helvetica Neue"/>
              </a:defRPr>
            </a:lvl1pPr>
            <a:lvl2pPr indent="114300" defTabSz="292100">
              <a:defRPr sz="2800"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228600" defTabSz="292100">
              <a:defRPr sz="2800"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342900" defTabSz="292100">
              <a:defRPr sz="2800"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457200" defTabSz="292100">
              <a:defRPr sz="2800" b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571500" defTabSz="292100">
              <a:defRPr sz="2800" b="1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685800" defTabSz="292100">
              <a:defRPr sz="2800" b="1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800100" defTabSz="292100">
              <a:defRPr sz="2800" b="1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914400" defTabSz="292100">
              <a:defRPr sz="2800" b="1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ctr"/>
            <a:r>
              <a:rPr lang="es-ES_tradnl" sz="3200" kern="0" dirty="0"/>
              <a:t>Verificamos que la aplicación este activa</a:t>
            </a:r>
            <a:endParaRPr lang="es-ES_tradnl" sz="3200" i="1" kern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319B27-3BDE-4E8B-AF48-CA9C610DE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844" y="1559999"/>
            <a:ext cx="10574312" cy="88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660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2">
            <a:extLst>
              <a:ext uri="{FF2B5EF4-FFF2-40B4-BE49-F238E27FC236}">
                <a16:creationId xmlns:a16="http://schemas.microsoft.com/office/drawing/2014/main" id="{266F72BB-E577-4350-A944-32504D10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1578" y="277759"/>
            <a:ext cx="7768842" cy="1694786"/>
          </a:xfrm>
        </p:spPr>
        <p:txBody>
          <a:bodyPr>
            <a:normAutofit/>
          </a:bodyPr>
          <a:lstStyle/>
          <a:p>
            <a:pPr algn="ctr"/>
            <a:r>
              <a:rPr lang="es-ES_tradnl" dirty="0"/>
              <a:t>Clonamos el proyecto </a:t>
            </a:r>
            <a:r>
              <a:rPr lang="es-ES_tradnl" i="1" dirty="0"/>
              <a:t>my-webapp</a:t>
            </a:r>
            <a:r>
              <a:rPr lang="es-ES_tradnl" dirty="0"/>
              <a:t> </a:t>
            </a:r>
            <a:br>
              <a:rPr lang="es-ES_tradnl" dirty="0"/>
            </a:br>
            <a:r>
              <a:rPr lang="es-ES_tradnl" sz="28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git clone github.com/afforeroc/my-webapp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A8642D3-0692-4CF1-88E4-B9385430CE81}"/>
              </a:ext>
            </a:extLst>
          </p:cNvPr>
          <p:cNvGrpSpPr/>
          <p:nvPr/>
        </p:nvGrpSpPr>
        <p:grpSpPr>
          <a:xfrm>
            <a:off x="329309" y="215801"/>
            <a:ext cx="1225910" cy="1139000"/>
            <a:chOff x="71473" y="1638915"/>
            <a:chExt cx="1422098" cy="132128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C9274AD-08BD-409F-86D0-940F2B80FF19}"/>
                </a:ext>
              </a:extLst>
            </p:cNvPr>
            <p:cNvSpPr/>
            <p:nvPr/>
          </p:nvSpPr>
          <p:spPr>
            <a:xfrm>
              <a:off x="71473" y="1638915"/>
              <a:ext cx="1422098" cy="13212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A4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2750"/>
              <a:endParaRPr lang="en-US" sz="2500" kern="0">
                <a:solidFill>
                  <a:srgbClr val="FFFFFF"/>
                </a:solidFill>
                <a:latin typeface="IBM Plex Sans" panose="020B0503050203000203" pitchFamily="34" charset="77"/>
                <a:sym typeface="Helvetica Light"/>
              </a:endParaRPr>
            </a:p>
          </p:txBody>
        </p:sp>
        <p:pic>
          <p:nvPicPr>
            <p:cNvPr id="85" name="Picture 2" descr="Resultado de imagen para ibm cloud logo">
              <a:extLst>
                <a:ext uri="{FF2B5EF4-FFF2-40B4-BE49-F238E27FC236}">
                  <a16:creationId xmlns:a16="http://schemas.microsoft.com/office/drawing/2014/main" id="{09B8FDFC-3F08-40C7-84DD-F37DD2133B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308"/>
            <a:stretch/>
          </p:blipFill>
          <p:spPr bwMode="auto">
            <a:xfrm>
              <a:off x="173389" y="1737241"/>
              <a:ext cx="1320182" cy="1039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2FF47C7-147A-4486-B5D5-3743F16C96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392"/>
          <a:stretch/>
        </p:blipFill>
        <p:spPr>
          <a:xfrm>
            <a:off x="2211578" y="1972546"/>
            <a:ext cx="7768842" cy="384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7936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DA8642D3-0692-4CF1-88E4-B9385430CE81}"/>
              </a:ext>
            </a:extLst>
          </p:cNvPr>
          <p:cNvGrpSpPr/>
          <p:nvPr/>
        </p:nvGrpSpPr>
        <p:grpSpPr>
          <a:xfrm>
            <a:off x="329309" y="215801"/>
            <a:ext cx="1225910" cy="1139000"/>
            <a:chOff x="71473" y="1638915"/>
            <a:chExt cx="1422098" cy="132128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C9274AD-08BD-409F-86D0-940F2B80FF19}"/>
                </a:ext>
              </a:extLst>
            </p:cNvPr>
            <p:cNvSpPr/>
            <p:nvPr/>
          </p:nvSpPr>
          <p:spPr>
            <a:xfrm>
              <a:off x="71473" y="1638915"/>
              <a:ext cx="1422098" cy="13212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A4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2750"/>
              <a:endParaRPr lang="en-US" sz="2500" kern="0">
                <a:solidFill>
                  <a:srgbClr val="FFFFFF"/>
                </a:solidFill>
                <a:latin typeface="IBM Plex Sans" panose="020B0503050203000203" pitchFamily="34" charset="77"/>
                <a:sym typeface="Helvetica Light"/>
              </a:endParaRPr>
            </a:p>
          </p:txBody>
        </p:sp>
        <p:pic>
          <p:nvPicPr>
            <p:cNvPr id="85" name="Picture 2" descr="Resultado de imagen para ibm cloud logo">
              <a:extLst>
                <a:ext uri="{FF2B5EF4-FFF2-40B4-BE49-F238E27FC236}">
                  <a16:creationId xmlns:a16="http://schemas.microsoft.com/office/drawing/2014/main" id="{09B8FDFC-3F08-40C7-84DD-F37DD2133B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308"/>
            <a:stretch/>
          </p:blipFill>
          <p:spPr bwMode="auto">
            <a:xfrm>
              <a:off x="173389" y="1737241"/>
              <a:ext cx="1320182" cy="1039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A413934C-0367-40A7-A69B-D6B60BB66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/>
              <a:t>Instalamos las librerías requeridas</a:t>
            </a:r>
            <a:br>
              <a:rPr lang="es-ES" sz="32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s-ES" sz="32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npm install</a:t>
            </a:r>
            <a:endParaRPr lang="es-CO" sz="32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48218-8DFF-44B5-BF7C-536F60E233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37"/>
          <a:stretch/>
        </p:blipFill>
        <p:spPr>
          <a:xfrm>
            <a:off x="1216566" y="1796065"/>
            <a:ext cx="9758863" cy="2249422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8995F490-29B7-4633-8E4A-AC44520FF6AE}"/>
              </a:ext>
            </a:extLst>
          </p:cNvPr>
          <p:cNvSpPr txBox="1">
            <a:spLocks/>
          </p:cNvSpPr>
          <p:nvPr/>
        </p:nvSpPr>
        <p:spPr>
          <a:xfrm>
            <a:off x="2193727" y="4486751"/>
            <a:ext cx="7804547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 lnSpcReduction="10000"/>
          </a:bodyPr>
          <a:lstStyle>
            <a:lvl1pPr defTabSz="292100">
              <a:defRPr sz="3600" b="1">
                <a:solidFill>
                  <a:srgbClr val="00849D"/>
                </a:solidFill>
                <a:latin typeface="IBM Plex Sans" panose="020B0503050203000203" pitchFamily="34" charset="77"/>
                <a:ea typeface="Helvetica Neue"/>
                <a:cs typeface="Helvetica Neue"/>
                <a:sym typeface="Helvetica Neue"/>
              </a:defRPr>
            </a:lvl1pPr>
            <a:lvl2pPr indent="114300" defTabSz="292100">
              <a:defRPr sz="2800"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228600" defTabSz="292100">
              <a:defRPr sz="2800"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342900" defTabSz="292100">
              <a:defRPr sz="2800"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457200" defTabSz="292100">
              <a:defRPr sz="2800" b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571500" defTabSz="292100">
              <a:defRPr sz="2800" b="1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685800" defTabSz="292100">
              <a:defRPr sz="2800" b="1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800100" defTabSz="292100">
              <a:defRPr sz="2800" b="1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914400" defTabSz="292100">
              <a:defRPr sz="2800" b="1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ctr"/>
            <a:r>
              <a:rPr lang="es-ES" sz="3200" dirty="0"/>
              <a:t>Si es del caso, instalamos express y pug</a:t>
            </a:r>
          </a:p>
          <a:p>
            <a:pPr algn="ctr"/>
            <a:r>
              <a:rPr lang="es-ES" sz="3200" i="1" kern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npm install express</a:t>
            </a:r>
          </a:p>
          <a:p>
            <a:pPr algn="ctr"/>
            <a:r>
              <a:rPr lang="es-ES" sz="3200" i="1" kern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npm install pug</a:t>
            </a:r>
            <a:endParaRPr lang="es-CO" sz="3200" i="1" kern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56923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2">
            <a:extLst>
              <a:ext uri="{FF2B5EF4-FFF2-40B4-BE49-F238E27FC236}">
                <a16:creationId xmlns:a16="http://schemas.microsoft.com/office/drawing/2014/main" id="{266F72BB-E577-4350-A944-32504D10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1578" y="277759"/>
            <a:ext cx="7768842" cy="1465981"/>
          </a:xfrm>
        </p:spPr>
        <p:txBody>
          <a:bodyPr>
            <a:normAutofit/>
          </a:bodyPr>
          <a:lstStyle/>
          <a:p>
            <a:pPr algn="ctr"/>
            <a:r>
              <a:rPr lang="es-ES_tradnl" dirty="0"/>
              <a:t>Probamos my-webapp en local</a:t>
            </a:r>
            <a:br>
              <a:rPr lang="es-ES_tradnl" dirty="0"/>
            </a:br>
            <a:r>
              <a:rPr lang="es-ES_tradnl" sz="32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node app.js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A8642D3-0692-4CF1-88E4-B9385430CE81}"/>
              </a:ext>
            </a:extLst>
          </p:cNvPr>
          <p:cNvGrpSpPr/>
          <p:nvPr/>
        </p:nvGrpSpPr>
        <p:grpSpPr>
          <a:xfrm>
            <a:off x="329309" y="215801"/>
            <a:ext cx="1225910" cy="1139000"/>
            <a:chOff x="71473" y="1638915"/>
            <a:chExt cx="1422098" cy="132128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C9274AD-08BD-409F-86D0-940F2B80FF19}"/>
                </a:ext>
              </a:extLst>
            </p:cNvPr>
            <p:cNvSpPr/>
            <p:nvPr/>
          </p:nvSpPr>
          <p:spPr>
            <a:xfrm>
              <a:off x="71473" y="1638915"/>
              <a:ext cx="1422098" cy="13212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A4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2750"/>
              <a:endParaRPr lang="en-US" sz="2500" kern="0">
                <a:solidFill>
                  <a:srgbClr val="FFFFFF"/>
                </a:solidFill>
                <a:latin typeface="IBM Plex Sans" panose="020B0503050203000203" pitchFamily="34" charset="77"/>
                <a:sym typeface="Helvetica Light"/>
              </a:endParaRPr>
            </a:p>
          </p:txBody>
        </p:sp>
        <p:pic>
          <p:nvPicPr>
            <p:cNvPr id="85" name="Picture 2" descr="Resultado de imagen para ibm cloud logo">
              <a:extLst>
                <a:ext uri="{FF2B5EF4-FFF2-40B4-BE49-F238E27FC236}">
                  <a16:creationId xmlns:a16="http://schemas.microsoft.com/office/drawing/2014/main" id="{09B8FDFC-3F08-40C7-84DD-F37DD2133B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308"/>
            <a:stretch/>
          </p:blipFill>
          <p:spPr bwMode="auto">
            <a:xfrm>
              <a:off x="173389" y="1737241"/>
              <a:ext cx="1320182" cy="1039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99E2D58-A341-4E29-B242-AAFC8DBC5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286" y="1918955"/>
            <a:ext cx="9627425" cy="7817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15AF93-89C4-4406-B4AE-602F6E5D6B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1035" b="38249"/>
          <a:stretch/>
        </p:blipFill>
        <p:spPr>
          <a:xfrm>
            <a:off x="1282285" y="2875884"/>
            <a:ext cx="9627425" cy="315683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039658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2">
            <a:extLst>
              <a:ext uri="{FF2B5EF4-FFF2-40B4-BE49-F238E27FC236}">
                <a16:creationId xmlns:a16="http://schemas.microsoft.com/office/drawing/2014/main" id="{266F72BB-E577-4350-A944-32504D10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075" y="277758"/>
            <a:ext cx="8861891" cy="1710529"/>
          </a:xfrm>
        </p:spPr>
        <p:txBody>
          <a:bodyPr>
            <a:noAutofit/>
          </a:bodyPr>
          <a:lstStyle/>
          <a:p>
            <a:pPr algn="ctr"/>
            <a:r>
              <a:rPr lang="es-ES_tradnl" dirty="0"/>
              <a:t>Instalamos el plugin de cr</a:t>
            </a:r>
            <a:br>
              <a:rPr lang="es-ES_tradnl" dirty="0"/>
            </a:br>
            <a:r>
              <a:rPr lang="es-ES_tradnl" sz="2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</a:t>
            </a:r>
            <a:r>
              <a:rPr lang="en-US" sz="2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ibmcloud plugin install container-registry -r Bluemix</a:t>
            </a:r>
            <a:endParaRPr lang="es-ES_tradnl" sz="24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A8642D3-0692-4CF1-88E4-B9385430CE81}"/>
              </a:ext>
            </a:extLst>
          </p:cNvPr>
          <p:cNvGrpSpPr/>
          <p:nvPr/>
        </p:nvGrpSpPr>
        <p:grpSpPr>
          <a:xfrm>
            <a:off x="329309" y="215801"/>
            <a:ext cx="1225910" cy="1139000"/>
            <a:chOff x="71473" y="1638915"/>
            <a:chExt cx="1422098" cy="132128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C9274AD-08BD-409F-86D0-940F2B80FF19}"/>
                </a:ext>
              </a:extLst>
            </p:cNvPr>
            <p:cNvSpPr/>
            <p:nvPr/>
          </p:nvSpPr>
          <p:spPr>
            <a:xfrm>
              <a:off x="71473" y="1638915"/>
              <a:ext cx="1422098" cy="13212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A4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2750"/>
              <a:endParaRPr lang="en-US" sz="2500" kern="0">
                <a:solidFill>
                  <a:srgbClr val="FFFFFF"/>
                </a:solidFill>
                <a:latin typeface="IBM Plex Sans" panose="020B0503050203000203" pitchFamily="34" charset="77"/>
                <a:sym typeface="Helvetica Light"/>
              </a:endParaRPr>
            </a:p>
          </p:txBody>
        </p:sp>
        <p:pic>
          <p:nvPicPr>
            <p:cNvPr id="85" name="Picture 2" descr="Resultado de imagen para ibm cloud logo">
              <a:extLst>
                <a:ext uri="{FF2B5EF4-FFF2-40B4-BE49-F238E27FC236}">
                  <a16:creationId xmlns:a16="http://schemas.microsoft.com/office/drawing/2014/main" id="{09B8FDFC-3F08-40C7-84DD-F37DD2133B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308"/>
            <a:stretch/>
          </p:blipFill>
          <p:spPr bwMode="auto">
            <a:xfrm>
              <a:off x="173389" y="1737241"/>
              <a:ext cx="1320182" cy="1039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674CFCB-2DF7-47DB-AF23-A7A4FB817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27" y="2164134"/>
            <a:ext cx="11117146" cy="252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6656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2">
            <a:extLst>
              <a:ext uri="{FF2B5EF4-FFF2-40B4-BE49-F238E27FC236}">
                <a16:creationId xmlns:a16="http://schemas.microsoft.com/office/drawing/2014/main" id="{266F72BB-E577-4350-A944-32504D10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359" y="300562"/>
            <a:ext cx="7719823" cy="1487542"/>
          </a:xfrm>
        </p:spPr>
        <p:txBody>
          <a:bodyPr>
            <a:normAutofit fontScale="90000"/>
          </a:bodyPr>
          <a:lstStyle/>
          <a:p>
            <a:pPr algn="ctr"/>
            <a:r>
              <a:rPr lang="es-ES_tradnl" dirty="0"/>
              <a:t>Iniciamos sesión en IBM Cloud</a:t>
            </a:r>
            <a:br>
              <a:rPr lang="es-ES_tradnl" dirty="0"/>
            </a:br>
            <a:r>
              <a:rPr lang="es-ES_tradnl" sz="32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ibmcloud login</a:t>
            </a:r>
            <a:br>
              <a:rPr lang="es-ES_tradnl" sz="32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s-ES_tradnl" sz="32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ibmcloud cr login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A8642D3-0692-4CF1-88E4-B9385430CE81}"/>
              </a:ext>
            </a:extLst>
          </p:cNvPr>
          <p:cNvGrpSpPr/>
          <p:nvPr/>
        </p:nvGrpSpPr>
        <p:grpSpPr>
          <a:xfrm>
            <a:off x="329309" y="215801"/>
            <a:ext cx="1225910" cy="1139000"/>
            <a:chOff x="71473" y="1638915"/>
            <a:chExt cx="1422098" cy="132128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C9274AD-08BD-409F-86D0-940F2B80FF19}"/>
                </a:ext>
              </a:extLst>
            </p:cNvPr>
            <p:cNvSpPr/>
            <p:nvPr/>
          </p:nvSpPr>
          <p:spPr>
            <a:xfrm>
              <a:off x="71473" y="1638915"/>
              <a:ext cx="1422098" cy="13212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A4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2750"/>
              <a:endParaRPr lang="en-US" sz="2500" kern="0">
                <a:solidFill>
                  <a:srgbClr val="FFFFFF"/>
                </a:solidFill>
                <a:latin typeface="IBM Plex Sans" panose="020B0503050203000203" pitchFamily="34" charset="77"/>
                <a:sym typeface="Helvetica Light"/>
              </a:endParaRPr>
            </a:p>
          </p:txBody>
        </p:sp>
        <p:pic>
          <p:nvPicPr>
            <p:cNvPr id="85" name="Picture 2" descr="Resultado de imagen para ibm cloud logo">
              <a:extLst>
                <a:ext uri="{FF2B5EF4-FFF2-40B4-BE49-F238E27FC236}">
                  <a16:creationId xmlns:a16="http://schemas.microsoft.com/office/drawing/2014/main" id="{09B8FDFC-3F08-40C7-84DD-F37DD2133B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308"/>
            <a:stretch/>
          </p:blipFill>
          <p:spPr bwMode="auto">
            <a:xfrm>
              <a:off x="173389" y="1737241"/>
              <a:ext cx="1320182" cy="1039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CCC608D-6988-4A13-9F86-74E930BEC7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463"/>
          <a:stretch/>
        </p:blipFill>
        <p:spPr>
          <a:xfrm>
            <a:off x="1649708" y="1975587"/>
            <a:ext cx="9417124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6136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2">
            <a:extLst>
              <a:ext uri="{FF2B5EF4-FFF2-40B4-BE49-F238E27FC236}">
                <a16:creationId xmlns:a16="http://schemas.microsoft.com/office/drawing/2014/main" id="{266F72BB-E577-4350-A944-32504D10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300562"/>
            <a:ext cx="9245599" cy="1487542"/>
          </a:xfrm>
        </p:spPr>
        <p:txBody>
          <a:bodyPr>
            <a:normAutofit/>
          </a:bodyPr>
          <a:lstStyle/>
          <a:p>
            <a:pPr algn="ctr"/>
            <a:r>
              <a:rPr lang="es-ES_tradnl" sz="2800" dirty="0"/>
              <a:t>Establecemos la organización y el espacio de trabajo</a:t>
            </a:r>
            <a:br>
              <a:rPr lang="es-ES_tradnl" dirty="0"/>
            </a:br>
            <a:r>
              <a:rPr lang="es-ES_tradnl" sz="32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ibmcloud target --cf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A8642D3-0692-4CF1-88E4-B9385430CE81}"/>
              </a:ext>
            </a:extLst>
          </p:cNvPr>
          <p:cNvGrpSpPr/>
          <p:nvPr/>
        </p:nvGrpSpPr>
        <p:grpSpPr>
          <a:xfrm>
            <a:off x="329309" y="215801"/>
            <a:ext cx="1225910" cy="1139000"/>
            <a:chOff x="71473" y="1638915"/>
            <a:chExt cx="1422098" cy="132128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C9274AD-08BD-409F-86D0-940F2B80FF19}"/>
                </a:ext>
              </a:extLst>
            </p:cNvPr>
            <p:cNvSpPr/>
            <p:nvPr/>
          </p:nvSpPr>
          <p:spPr>
            <a:xfrm>
              <a:off x="71473" y="1638915"/>
              <a:ext cx="1422098" cy="13212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A4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2750"/>
              <a:endParaRPr lang="en-US" sz="2500" kern="0">
                <a:solidFill>
                  <a:srgbClr val="FFFFFF"/>
                </a:solidFill>
                <a:latin typeface="IBM Plex Sans" panose="020B0503050203000203" pitchFamily="34" charset="77"/>
                <a:sym typeface="Helvetica Light"/>
              </a:endParaRPr>
            </a:p>
          </p:txBody>
        </p:sp>
        <p:pic>
          <p:nvPicPr>
            <p:cNvPr id="85" name="Picture 2" descr="Resultado de imagen para ibm cloud logo">
              <a:extLst>
                <a:ext uri="{FF2B5EF4-FFF2-40B4-BE49-F238E27FC236}">
                  <a16:creationId xmlns:a16="http://schemas.microsoft.com/office/drawing/2014/main" id="{09B8FDFC-3F08-40C7-84DD-F37DD2133B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308"/>
            <a:stretch/>
          </p:blipFill>
          <p:spPr bwMode="auto">
            <a:xfrm>
              <a:off x="173389" y="1737241"/>
              <a:ext cx="1320182" cy="1039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349F294-F791-4A67-995F-7C84B132E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192" y="1872865"/>
            <a:ext cx="10221685" cy="375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8613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2">
            <a:extLst>
              <a:ext uri="{FF2B5EF4-FFF2-40B4-BE49-F238E27FC236}">
                <a16:creationId xmlns:a16="http://schemas.microsoft.com/office/drawing/2014/main" id="{266F72BB-E577-4350-A944-32504D10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134" y="341511"/>
            <a:ext cx="8669732" cy="1139001"/>
          </a:xfrm>
        </p:spPr>
        <p:txBody>
          <a:bodyPr>
            <a:normAutofit/>
          </a:bodyPr>
          <a:lstStyle/>
          <a:p>
            <a:pPr algn="ctr"/>
            <a:r>
              <a:rPr lang="es-ES_tradnl" sz="3200" dirty="0"/>
              <a:t>Agregamos un espacio al container registry</a:t>
            </a:r>
            <a:br>
              <a:rPr lang="es-ES_tradnl" dirty="0"/>
            </a:br>
            <a:r>
              <a:rPr lang="es-ES_tradnl" sz="28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ibmcloud cr namespace-add docker-space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A8642D3-0692-4CF1-88E4-B9385430CE81}"/>
              </a:ext>
            </a:extLst>
          </p:cNvPr>
          <p:cNvGrpSpPr/>
          <p:nvPr/>
        </p:nvGrpSpPr>
        <p:grpSpPr>
          <a:xfrm>
            <a:off x="329309" y="215801"/>
            <a:ext cx="1225910" cy="1139000"/>
            <a:chOff x="71473" y="1638915"/>
            <a:chExt cx="1422098" cy="132128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C9274AD-08BD-409F-86D0-940F2B80FF19}"/>
                </a:ext>
              </a:extLst>
            </p:cNvPr>
            <p:cNvSpPr/>
            <p:nvPr/>
          </p:nvSpPr>
          <p:spPr>
            <a:xfrm>
              <a:off x="71473" y="1638915"/>
              <a:ext cx="1422098" cy="13212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A4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2750"/>
              <a:endParaRPr lang="en-US" sz="2500" kern="0">
                <a:solidFill>
                  <a:srgbClr val="FFFFFF"/>
                </a:solidFill>
                <a:latin typeface="IBM Plex Sans" panose="020B0503050203000203" pitchFamily="34" charset="77"/>
                <a:sym typeface="Helvetica Light"/>
              </a:endParaRPr>
            </a:p>
          </p:txBody>
        </p:sp>
        <p:pic>
          <p:nvPicPr>
            <p:cNvPr id="85" name="Picture 2" descr="Resultado de imagen para ibm cloud logo">
              <a:extLst>
                <a:ext uri="{FF2B5EF4-FFF2-40B4-BE49-F238E27FC236}">
                  <a16:creationId xmlns:a16="http://schemas.microsoft.com/office/drawing/2014/main" id="{09B8FDFC-3F08-40C7-84DD-F37DD2133B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308"/>
            <a:stretch/>
          </p:blipFill>
          <p:spPr bwMode="auto">
            <a:xfrm>
              <a:off x="173389" y="1737241"/>
              <a:ext cx="1320182" cy="1039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627013D-DAD4-4908-A8FA-84CB8BBABE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05" b="12759"/>
          <a:stretch/>
        </p:blipFill>
        <p:spPr>
          <a:xfrm>
            <a:off x="551261" y="1632025"/>
            <a:ext cx="11089478" cy="11672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D816F3-1311-45E8-8FD6-0985A1000A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13" t="76950" r="1469" b="2395"/>
          <a:stretch/>
        </p:blipFill>
        <p:spPr>
          <a:xfrm>
            <a:off x="551261" y="4423699"/>
            <a:ext cx="11089478" cy="132613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FE20A2D2-DEB4-4BA5-90B9-B9C77D52632C}"/>
              </a:ext>
            </a:extLst>
          </p:cNvPr>
          <p:cNvSpPr txBox="1">
            <a:spLocks/>
          </p:cNvSpPr>
          <p:nvPr/>
        </p:nvSpPr>
        <p:spPr>
          <a:xfrm>
            <a:off x="1047750" y="3234503"/>
            <a:ext cx="10096500" cy="955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>
            <a:lvl1pPr defTabSz="292100">
              <a:defRPr sz="3600" b="1">
                <a:solidFill>
                  <a:srgbClr val="00849D"/>
                </a:solidFill>
                <a:latin typeface="IBM Plex Sans" panose="020B0503050203000203" pitchFamily="34" charset="77"/>
                <a:ea typeface="Helvetica Neue"/>
                <a:cs typeface="Helvetica Neue"/>
                <a:sym typeface="Helvetica Neue"/>
              </a:defRPr>
            </a:lvl1pPr>
            <a:lvl2pPr indent="114300" defTabSz="292100">
              <a:defRPr sz="2800"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228600" defTabSz="292100">
              <a:defRPr sz="2800"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342900" defTabSz="292100">
              <a:defRPr sz="2800"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457200" defTabSz="292100">
              <a:defRPr sz="2800" b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571500" defTabSz="292100">
              <a:defRPr sz="2800" b="1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685800" defTabSz="292100">
              <a:defRPr sz="2800" b="1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800100" defTabSz="292100">
              <a:defRPr sz="2800" b="1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914400" defTabSz="292100">
              <a:defRPr sz="2800" b="1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ctr"/>
            <a:r>
              <a:rPr lang="es-ES_tradnl" sz="3200" kern="0" dirty="0"/>
              <a:t>Verificamos en Containers de IBM Cloud</a:t>
            </a:r>
            <a:br>
              <a:rPr lang="es-ES_tradnl" kern="0" dirty="0"/>
            </a:br>
            <a:r>
              <a:rPr lang="es-ES_tradnl" sz="2000" i="1" kern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https://console.bluemix.net/containers-kubernetes/registry/main/namespaces</a:t>
            </a:r>
          </a:p>
        </p:txBody>
      </p:sp>
    </p:spTree>
    <p:extLst>
      <p:ext uri="{BB962C8B-B14F-4D97-AF65-F5344CB8AC3E}">
        <p14:creationId xmlns:p14="http://schemas.microsoft.com/office/powerpoint/2010/main" val="177669894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2">
            <a:extLst>
              <a:ext uri="{FF2B5EF4-FFF2-40B4-BE49-F238E27FC236}">
                <a16:creationId xmlns:a16="http://schemas.microsoft.com/office/drawing/2014/main" id="{266F72BB-E577-4350-A944-32504D10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134" y="341511"/>
            <a:ext cx="8669732" cy="1139001"/>
          </a:xfrm>
        </p:spPr>
        <p:txBody>
          <a:bodyPr>
            <a:normAutofit fontScale="90000"/>
          </a:bodyPr>
          <a:lstStyle/>
          <a:p>
            <a:pPr algn="ctr"/>
            <a:r>
              <a:rPr lang="es-ES_tradnl" sz="3200" dirty="0"/>
              <a:t>Construimos la imagen de Docker</a:t>
            </a:r>
            <a:br>
              <a:rPr lang="es-ES_tradnl" dirty="0"/>
            </a:br>
            <a:r>
              <a:rPr lang="es-ES_tradnl" sz="20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docker build –t registry.ng.bluemix.net/docker-space/my-webapp:latest .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A8642D3-0692-4CF1-88E4-B9385430CE81}"/>
              </a:ext>
            </a:extLst>
          </p:cNvPr>
          <p:cNvGrpSpPr/>
          <p:nvPr/>
        </p:nvGrpSpPr>
        <p:grpSpPr>
          <a:xfrm>
            <a:off x="329309" y="215801"/>
            <a:ext cx="1225910" cy="1139000"/>
            <a:chOff x="71473" y="1638915"/>
            <a:chExt cx="1422098" cy="132128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C9274AD-08BD-409F-86D0-940F2B80FF19}"/>
                </a:ext>
              </a:extLst>
            </p:cNvPr>
            <p:cNvSpPr/>
            <p:nvPr/>
          </p:nvSpPr>
          <p:spPr>
            <a:xfrm>
              <a:off x="71473" y="1638915"/>
              <a:ext cx="1422098" cy="13212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A4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2750"/>
              <a:endParaRPr lang="en-US" sz="2500" kern="0">
                <a:solidFill>
                  <a:srgbClr val="FFFFFF"/>
                </a:solidFill>
                <a:latin typeface="IBM Plex Sans" panose="020B0503050203000203" pitchFamily="34" charset="77"/>
                <a:sym typeface="Helvetica Light"/>
              </a:endParaRPr>
            </a:p>
          </p:txBody>
        </p:sp>
        <p:pic>
          <p:nvPicPr>
            <p:cNvPr id="85" name="Picture 2" descr="Resultado de imagen para ibm cloud logo">
              <a:extLst>
                <a:ext uri="{FF2B5EF4-FFF2-40B4-BE49-F238E27FC236}">
                  <a16:creationId xmlns:a16="http://schemas.microsoft.com/office/drawing/2014/main" id="{09B8FDFC-3F08-40C7-84DD-F37DD2133B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308"/>
            <a:stretch/>
          </p:blipFill>
          <p:spPr bwMode="auto">
            <a:xfrm>
              <a:off x="173389" y="1737241"/>
              <a:ext cx="1320182" cy="1039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4D5D696-3A43-4313-ACF4-7E98BC7D0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23" y="1885950"/>
            <a:ext cx="11016354" cy="391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5733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8677</TotalTime>
  <Words>347</Words>
  <Application>Microsoft Office PowerPoint</Application>
  <PresentationFormat>Widescreen</PresentationFormat>
  <Paragraphs>56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MS PGothic</vt:lpstr>
      <vt:lpstr>MS PGothic</vt:lpstr>
      <vt:lpstr>Arial</vt:lpstr>
      <vt:lpstr>Bebas Neue</vt:lpstr>
      <vt:lpstr>Calibri</vt:lpstr>
      <vt:lpstr>Helvetica</vt:lpstr>
      <vt:lpstr>Helvetica Light</vt:lpstr>
      <vt:lpstr>Helvetica Neue</vt:lpstr>
      <vt:lpstr>Helvetica Neue Light</vt:lpstr>
      <vt:lpstr>Helvetica Neue Thin</vt:lpstr>
      <vt:lpstr>IBM Plex Sans</vt:lpstr>
      <vt:lpstr>White</vt:lpstr>
      <vt:lpstr>IBM CLOUD</vt:lpstr>
      <vt:lpstr>Clonamos el proyecto my-webapp  &gt; git clone github.com/afforeroc/my-webapp</vt:lpstr>
      <vt:lpstr>Instalamos las librerías requeridas &gt; npm install</vt:lpstr>
      <vt:lpstr>Probamos my-webapp en local &gt; node app.js</vt:lpstr>
      <vt:lpstr>Instalamos el plugin de cr &gt; ibmcloud plugin install container-registry -r Bluemix</vt:lpstr>
      <vt:lpstr>Iniciamos sesión en IBM Cloud &gt; ibmcloud login &gt; ibmcloud cr login</vt:lpstr>
      <vt:lpstr>Establecemos la organización y el espacio de trabajo &gt; ibmcloud target --cf</vt:lpstr>
      <vt:lpstr>Agregamos un espacio al container registry &gt; ibmcloud cr namespace-add docker-space</vt:lpstr>
      <vt:lpstr>Construimos la imagen de Docker &gt; docker build –t registry.ng.bluemix.net/docker-space/my-webapp:latest .</vt:lpstr>
      <vt:lpstr>Subimos la imagen de Docker &gt; docker push registry.ng.bluemix.net/docker-space/my-webapp:latest</vt:lpstr>
      <vt:lpstr>Accedemos al panel de gestión de API keys https://console.bluemix.net/iam/#/apikeys</vt:lpstr>
      <vt:lpstr>Creamos una API key genérica</vt:lpstr>
      <vt:lpstr>Copiamos la API key creada</vt:lpstr>
      <vt:lpstr>Almacenamos el API key de forma temporal &gt; $env:CF_DOCKER_PASSWORD="HqH0IaH4a0LcO8dXi85m6M5EgPMO3ckuJ6lA40Hldkty"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Valencia Aguilar</dc:creator>
  <cp:lastModifiedBy>Andres Felipe Forero Correa</cp:lastModifiedBy>
  <cp:revision>108</cp:revision>
  <dcterms:created xsi:type="dcterms:W3CDTF">2018-01-31T20:12:21Z</dcterms:created>
  <dcterms:modified xsi:type="dcterms:W3CDTF">2018-12-13T15:39:10Z</dcterms:modified>
</cp:coreProperties>
</file>