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12"/>
  </p:notesMasterIdLst>
  <p:sldIdLst>
    <p:sldId id="256" r:id="rId2"/>
    <p:sldId id="257" r:id="rId3"/>
    <p:sldId id="269" r:id="rId4"/>
    <p:sldId id="273" r:id="rId5"/>
    <p:sldId id="272" r:id="rId6"/>
    <p:sldId id="271" r:id="rId7"/>
    <p:sldId id="270" r:id="rId8"/>
    <p:sldId id="268" r:id="rId9"/>
    <p:sldId id="265" r:id="rId10"/>
    <p:sldId id="266" r:id="rId1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90651C3A-4460-11DB-9652-00E08161165F}">
  <a:tblStyle styleId="{57690726-49DA-4552-BDEB-330DD8EA8BD9}" styleName="Table_0">
    <a:wholeTbl>
      <a:tcTxStyle b="off" i="off">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4" d="100"/>
          <a:sy n="84" d="100"/>
        </p:scale>
        <p:origin x="595" y="5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a:endParaRPr/>
          </a:p>
        </p:txBody>
      </p:sp>
    </p:spTree>
    <p:extLst>
      <p:ext uri="{BB962C8B-B14F-4D97-AF65-F5344CB8AC3E}">
        <p14:creationId xmlns:p14="http://schemas.microsoft.com/office/powerpoint/2010/main" val="3021696206"/>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01408057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58435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832441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529114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248305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043678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59421097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21559352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6671651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0"/>
        <p:cNvGrpSpPr/>
        <p:nvPr/>
      </p:nvGrpSpPr>
      <p:grpSpPr>
        <a:xfrm>
          <a:off x="0" y="0"/>
          <a:ext cx="0" cy="0"/>
          <a:chOff x="0" y="0"/>
          <a:chExt cx="0" cy="0"/>
        </a:xfrm>
      </p:grpSpPr>
      <p:sp>
        <p:nvSpPr>
          <p:cNvPr id="141" name="Google Shape;141;p1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42" name="Google Shape;142;p1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8124313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a:endParaRPr/>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a:endParaRPr/>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a:endParaRPr/>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a:endParaRPr/>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a:endParaRPr/>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a:endParaRPr/>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pic>
        <p:nvPicPr>
          <p:cNvPr id="52" name="Google Shape;52;p7" descr="C:\Users\AMMU\Desktop\Border.png"/>
          <p:cNvPicPr preferRelativeResize="0"/>
          <p:nvPr/>
        </p:nvPicPr>
        <p:blipFill rotWithShape="1">
          <a:blip r:embed="rId2">
            <a:alphaModFix/>
          </a:blip>
          <a:src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a:endParaRPr/>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a:endParaRPr/>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a:endParaRPr/>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a:endParaRPr/>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a:buNone/>
              <a:defRPr sz="2800" b="1" i="0" u="none" strike="noStrike" cap="none">
                <a:solidFill>
                  <a:srgbClr val="FF0000"/>
                </a:solidFill>
                <a:latin typeface="Verdana"/>
                <a:ea typeface="Verdana"/>
                <a:cs typeface="Verdana"/>
                <a:sym typeface="Verdana"/>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a:ea typeface="Verdana"/>
                <a:cs typeface="Verdana"/>
                <a:sym typeface="Verdana"/>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a:endParaRPr/>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a:ea typeface="Verdana"/>
                <a:cs typeface="Verdana"/>
                <a:sym typeface="Verdana"/>
              </a:defRPr>
            </a:lvl1pPr>
            <a:lvl2pPr marL="0" marR="0" lvl="1" indent="0" algn="r" rtl="0">
              <a:spcBef>
                <a:spcPts val="0"/>
              </a:spcBef>
              <a:buNone/>
              <a:defRPr sz="1200" b="0" i="0" u="none" strike="noStrike" cap="none">
                <a:solidFill>
                  <a:srgbClr val="888888"/>
                </a:solidFill>
                <a:latin typeface="Verdana"/>
                <a:ea typeface="Verdana"/>
                <a:cs typeface="Verdana"/>
                <a:sym typeface="Verdana"/>
              </a:defRPr>
            </a:lvl2pPr>
            <a:lvl3pPr marL="0" marR="0" lvl="2" indent="0" algn="r" rtl="0">
              <a:spcBef>
                <a:spcPts val="0"/>
              </a:spcBef>
              <a:buNone/>
              <a:defRPr sz="1200" b="0" i="0" u="none" strike="noStrike" cap="none">
                <a:solidFill>
                  <a:srgbClr val="888888"/>
                </a:solidFill>
                <a:latin typeface="Verdana"/>
                <a:ea typeface="Verdana"/>
                <a:cs typeface="Verdana"/>
                <a:sym typeface="Verdana"/>
              </a:defRPr>
            </a:lvl3pPr>
            <a:lvl4pPr marL="0" marR="0" lvl="3" indent="0" algn="r" rtl="0">
              <a:spcBef>
                <a:spcPts val="0"/>
              </a:spcBef>
              <a:buNone/>
              <a:defRPr sz="1200" b="0" i="0" u="none" strike="noStrike" cap="none">
                <a:solidFill>
                  <a:srgbClr val="888888"/>
                </a:solidFill>
                <a:latin typeface="Verdana"/>
                <a:ea typeface="Verdana"/>
                <a:cs typeface="Verdana"/>
                <a:sym typeface="Verdana"/>
              </a:defRPr>
            </a:lvl4pPr>
            <a:lvl5pPr marL="0" marR="0" lvl="4" indent="0" algn="r" rtl="0">
              <a:spcBef>
                <a:spcPts val="0"/>
              </a:spcBef>
              <a:buNone/>
              <a:defRPr sz="1200" b="0" i="0" u="none" strike="noStrike" cap="none">
                <a:solidFill>
                  <a:srgbClr val="888888"/>
                </a:solidFill>
                <a:latin typeface="Verdana"/>
                <a:ea typeface="Verdana"/>
                <a:cs typeface="Verdana"/>
                <a:sym typeface="Verdana"/>
              </a:defRPr>
            </a:lvl5pPr>
            <a:lvl6pPr marL="0" marR="0" lvl="5" indent="0" algn="r" rtl="0">
              <a:spcBef>
                <a:spcPts val="0"/>
              </a:spcBef>
              <a:buNone/>
              <a:defRPr sz="1200" b="0" i="0" u="none" strike="noStrike" cap="none">
                <a:solidFill>
                  <a:srgbClr val="888888"/>
                </a:solidFill>
                <a:latin typeface="Verdana"/>
                <a:ea typeface="Verdana"/>
                <a:cs typeface="Verdana"/>
                <a:sym typeface="Verdana"/>
              </a:defRPr>
            </a:lvl6pPr>
            <a:lvl7pPr marL="0" marR="0" lvl="6" indent="0" algn="r" rtl="0">
              <a:spcBef>
                <a:spcPts val="0"/>
              </a:spcBef>
              <a:buNone/>
              <a:defRPr sz="1200" b="0" i="0" u="none" strike="noStrike" cap="none">
                <a:solidFill>
                  <a:srgbClr val="888888"/>
                </a:solidFill>
                <a:latin typeface="Verdana"/>
                <a:ea typeface="Verdana"/>
                <a:cs typeface="Verdana"/>
                <a:sym typeface="Verdana"/>
              </a:defRPr>
            </a:lvl7pPr>
            <a:lvl8pPr marL="0" marR="0" lvl="7" indent="0" algn="r" rtl="0">
              <a:spcBef>
                <a:spcPts val="0"/>
              </a:spcBef>
              <a:buNone/>
              <a:defRPr sz="1200" b="0" i="0" u="none" strike="noStrike" cap="none">
                <a:solidFill>
                  <a:srgbClr val="888888"/>
                </a:solidFill>
                <a:latin typeface="Verdana"/>
                <a:ea typeface="Verdana"/>
                <a:cs typeface="Verdana"/>
                <a:sym typeface="Verdana"/>
              </a:defRPr>
            </a:lvl8pPr>
            <a:lvl9pPr marL="0" marR="0" lvl="8" indent="0" algn="r" rtl="0">
              <a:spcBef>
                <a:spcPts val="0"/>
              </a:spcBef>
              <a:buNone/>
              <a:defRPr sz="1200" b="0" i="0" u="none" strike="noStrike" cap="none">
                <a:solidFill>
                  <a:srgbClr val="888888"/>
                </a:solidFill>
                <a:latin typeface="Verdana"/>
                <a:ea typeface="Verdana"/>
                <a:cs typeface="Verdana"/>
                <a:sym typeface="Verdana"/>
              </a:defRPr>
            </a:lvl9pPr>
          </a:lstStyle>
          <a:p>
            <a:pPr marL="0" lvl="0" indent="0" algn="r" rtl="0">
              <a:spcBef>
                <a:spcPts val="0"/>
              </a:spcBef>
              <a:spcAft>
                <a:spcPts val="0"/>
              </a:spcAft>
              <a:buNone/>
            </a:pPr>
            <a:fld id="{00000000-1234-1234-1234-123412341234}" type="slidenum">
              <a:rPr lang="en-GB"/>
              <a:t>‹#›</a:t>
            </a:fld>
            <a:endParaRPr/>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3">
            <a:alphaModFix/>
          </a:blip>
          <a:srcRect b="18046"/>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tika.apache.org/"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hyperlink" Target="https://github.com/tesseract-ocr/tesserac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algn="ctr"/>
            <a:r>
              <a:rPr lang="en-GB" sz="2400" dirty="0">
                <a:solidFill>
                  <a:schemeClr val="tx1"/>
                </a:solidFill>
                <a:latin typeface="Cambria" panose="02040503050406030204" pitchFamily="18" charset="0"/>
                <a:ea typeface="Cambria" panose="02040503050406030204" pitchFamily="18" charset="0"/>
              </a:rPr>
              <a:t>PROJECT </a:t>
            </a:r>
            <a:r>
              <a:rPr lang="en-GB" sz="2400" dirty="0" smtClean="0">
                <a:solidFill>
                  <a:schemeClr val="tx1"/>
                </a:solidFill>
                <a:latin typeface="Cambria" panose="02040503050406030204" pitchFamily="18" charset="0"/>
                <a:ea typeface="Cambria" panose="02040503050406030204" pitchFamily="18" charset="0"/>
              </a:rPr>
              <a:t>TITLE</a:t>
            </a:r>
            <a:r>
              <a:rPr lang="en-US" sz="2400" dirty="0" smtClean="0">
                <a:solidFill>
                  <a:schemeClr val="tx1"/>
                </a:solidFill>
                <a:latin typeface="Cambria" panose="02040503050406030204" pitchFamily="18" charset="0"/>
                <a:ea typeface="Cambria" panose="02040503050406030204" pitchFamily="18" charset="0"/>
              </a:rPr>
              <a:t>:</a:t>
            </a:r>
            <a:r>
              <a:rPr lang="en-US" sz="2400" dirty="0"/>
              <a:t>PII Sentinel: A Specialized Tool for Scrutinizing Documents for Official Identifiers</a:t>
            </a:r>
            <a:r>
              <a:rPr lang="en-US" sz="2400" b="0" dirty="0"/>
              <a:t/>
            </a:r>
            <a:br>
              <a:rPr lang="en-US" sz="2400" b="0" dirty="0"/>
            </a:b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045352"/>
            <a:ext cx="4391131" cy="552300"/>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GB" sz="1800" dirty="0" smtClean="0">
                <a:latin typeface="Cambria" panose="02040503050406030204" pitchFamily="18" charset="0"/>
                <a:ea typeface="Cambria" panose="02040503050406030204" pitchFamily="18" charset="0"/>
              </a:rPr>
              <a:t>: CBC_9</a:t>
            </a:r>
            <a:endParaRPr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a:sym typeface="Verdana"/>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a:p>
            <a:pPr marL="0" marR="0" lvl="0" indent="0" algn="l" rtl="0">
              <a:spcBef>
                <a:spcPts val="340"/>
              </a:spcBef>
              <a:spcAft>
                <a:spcPts val="0"/>
              </a:spcAft>
              <a:buClr>
                <a:srgbClr val="17365D"/>
              </a:buClr>
              <a:buSzPts val="1700"/>
              <a:buFont typeface="Arial"/>
              <a:buNone/>
            </a:pPr>
            <a:r>
              <a:rPr lang="en-GB" sz="1700" b="1" dirty="0" err="1" smtClean="0">
                <a:solidFill>
                  <a:schemeClr val="tx1"/>
                </a:solidFill>
                <a:latin typeface="Cambria" panose="02040503050406030204" pitchFamily="18" charset="0"/>
                <a:ea typeface="Cambria" panose="02040503050406030204" pitchFamily="18" charset="0"/>
                <a:cs typeface="Verdana"/>
                <a:sym typeface="Verdana"/>
              </a:rPr>
              <a:t>Ms.</a:t>
            </a:r>
            <a:r>
              <a:rPr lang="en-GB" sz="17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Suma</a:t>
            </a:r>
            <a:r>
              <a:rPr lang="en-GB" sz="17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N.G</a:t>
            </a:r>
          </a:p>
          <a:p>
            <a:pPr marL="0" marR="0" lvl="0" indent="0" algn="l" rtl="0">
              <a:spcBef>
                <a:spcPts val="340"/>
              </a:spcBef>
              <a:spcAft>
                <a:spcPts val="0"/>
              </a:spcAft>
              <a:buClr>
                <a:srgbClr val="17365D"/>
              </a:buClr>
              <a:buSzPts val="1700"/>
              <a:buFont typeface="Arial"/>
              <a:buNone/>
            </a:pPr>
            <a:r>
              <a:rPr lang="en-GB" sz="1700" b="1" dirty="0" smtClean="0">
                <a:solidFill>
                  <a:schemeClr val="tx1"/>
                </a:solidFill>
                <a:latin typeface="Cambria" panose="02040503050406030204" pitchFamily="18" charset="0"/>
                <a:ea typeface="Cambria" panose="02040503050406030204" pitchFamily="18" charset="0"/>
                <a:sym typeface="Verdana"/>
              </a:rPr>
              <a:t>Assistant Professor</a:t>
            </a:r>
            <a:endParaRPr dirty="0">
              <a:solidFill>
                <a:schemeClr val="tx1"/>
              </a:solidFill>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School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of Computer Science </a:t>
            </a:r>
            <a:r>
              <a:rPr lang="en-GB" sz="17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and </a:t>
            </a: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a:sym typeface="Verdana"/>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a:buNone/>
            </a:pPr>
            <a:endParaRPr sz="20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graphicFrame>
        <p:nvGraphicFramePr>
          <p:cNvPr id="89" name="Google Shape;89;p13"/>
          <p:cNvGraphicFramePr/>
          <p:nvPr>
            <p:extLst>
              <p:ext uri="{D42A27DB-BD31-4B8C-83A1-F6EECF244321}">
                <p14:modId xmlns:p14="http://schemas.microsoft.com/office/powerpoint/2010/main" val="4221438943"/>
              </p:ext>
            </p:extLst>
          </p:nvPr>
        </p:nvGraphicFramePr>
        <p:xfrm>
          <a:off x="553347" y="2721840"/>
          <a:ext cx="5418675" cy="2743260"/>
        </p:xfrm>
        <a:graphic>
          <a:graphicData uri="http://schemas.openxmlformats.org/drawingml/2006/table">
            <a:tbl>
              <a:tblPr firstRow="1" bandRow="1">
                <a:noFill/>
                <a:tableStyleId>{57690726-49DA-4552-BDEB-330DD8EA8BD9}</a:tableStyleId>
              </a:tblPr>
              <a:tblGrid>
                <a:gridCol w="2085000">
                  <a:extLst>
                    <a:ext uri="{9D8B030D-6E8A-4147-A177-3AD203B41FA5}">
                      <a16:colId xmlns:a16="http://schemas.microsoft.com/office/drawing/2014/main" xmlns="" val="20000"/>
                    </a:ext>
                  </a:extLst>
                </a:gridCol>
                <a:gridCol w="3333675">
                  <a:extLst>
                    <a:ext uri="{9D8B030D-6E8A-4147-A177-3AD203B41FA5}">
                      <a16:colId xmlns:a16="http://schemas.microsoft.com/office/drawing/2014/main" xmlns="" val="20001"/>
                    </a:ext>
                  </a:extLst>
                </a:gridCol>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0"/>
                  </a:ext>
                </a:extLst>
              </a:tr>
              <a:tr h="306243">
                <a:tc>
                  <a:txBody>
                    <a:bodyPr/>
                    <a:lstStyle/>
                    <a:p>
                      <a:pPr marL="0" marR="0" lvl="0" indent="0" algn="ctr" rtl="0">
                        <a:spcBef>
                          <a:spcPts val="0"/>
                        </a:spcBef>
                        <a:spcAft>
                          <a:spcPts val="0"/>
                        </a:spcAft>
                        <a:buFont typeface="+mj-lt"/>
                        <a:buNone/>
                      </a:pPr>
                      <a:r>
                        <a:rPr lang="en-US" sz="1800" u="none" strike="noStrike" cap="none" dirty="0" smtClean="0"/>
                        <a:t>20221CBC0012</a:t>
                      </a:r>
                    </a:p>
                    <a:p>
                      <a:pPr marL="0" marR="0" lvl="0" indent="0" algn="ctr" rtl="0">
                        <a:spcBef>
                          <a:spcPts val="0"/>
                        </a:spcBef>
                        <a:spcAft>
                          <a:spcPts val="0"/>
                        </a:spcAft>
                        <a:buFont typeface="+mj-lt"/>
                        <a:buNone/>
                      </a:pPr>
                      <a:r>
                        <a:rPr lang="en-US" sz="1800" u="none" strike="noStrike" cap="none" dirty="0" smtClean="0"/>
                        <a:t>20221CBC001820221CBC0023</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US" sz="1800" u="none" strike="noStrike" cap="none" dirty="0" err="1" smtClean="0"/>
                        <a:t>Afnan</a:t>
                      </a:r>
                      <a:r>
                        <a:rPr lang="en-US" sz="1800" u="none" strike="noStrike" cap="none" dirty="0" smtClean="0"/>
                        <a:t> Pasha</a:t>
                      </a:r>
                    </a:p>
                    <a:p>
                      <a:pPr marL="0" marR="0" lvl="0" indent="0" algn="ctr" rtl="0">
                        <a:spcBef>
                          <a:spcPts val="0"/>
                        </a:spcBef>
                        <a:spcAft>
                          <a:spcPts val="0"/>
                        </a:spcAft>
                        <a:buNone/>
                      </a:pPr>
                      <a:r>
                        <a:rPr lang="en-US" sz="1800" u="none" strike="noStrike" cap="none" dirty="0" err="1" smtClean="0"/>
                        <a:t>Giridhar</a:t>
                      </a:r>
                      <a:endParaRPr lang="en-US" sz="1800" u="none" strike="noStrike" cap="none" dirty="0" smtClean="0"/>
                    </a:p>
                    <a:p>
                      <a:pPr marL="0" marR="0" lvl="0" indent="0" algn="ctr" rtl="0">
                        <a:spcBef>
                          <a:spcPts val="0"/>
                        </a:spcBef>
                        <a:spcAft>
                          <a:spcPts val="0"/>
                        </a:spcAft>
                        <a:buNone/>
                      </a:pPr>
                      <a:r>
                        <a:rPr lang="en-US" sz="1800" u="none" strike="noStrike" cap="none" dirty="0" smtClean="0"/>
                        <a:t>Aditya</a:t>
                      </a:r>
                      <a:r>
                        <a:rPr lang="en-US" sz="1800" u="none" strike="noStrike" cap="none" baseline="0" dirty="0" smtClean="0"/>
                        <a:t> </a:t>
                      </a:r>
                      <a:r>
                        <a:rPr lang="en-US" sz="1800" u="none" strike="noStrike" cap="none" baseline="0" dirty="0" err="1" smtClean="0"/>
                        <a:t>Sahani</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1"/>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2"/>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3"/>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4"/>
                  </a:ext>
                </a:extLst>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xmlns="" val="10005"/>
                  </a:ext>
                </a:extLst>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a:buNone/>
            </a:pPr>
            <a:r>
              <a:rPr lang="en-GB" sz="1800" b="1" dirty="0" smtClean="0">
                <a:solidFill>
                  <a:srgbClr val="17365D"/>
                </a:solidFill>
                <a:latin typeface="Cambria" panose="02040503050406030204" pitchFamily="18" charset="0"/>
                <a:ea typeface="Cambria" panose="02040503050406030204" pitchFamily="18" charset="0"/>
                <a:cs typeface="Verdana"/>
                <a:sym typeface="Verdana"/>
              </a:rPr>
              <a:t>CSE7101-</a:t>
            </a: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a:buNone/>
            </a:pPr>
            <a:r>
              <a:rPr lang="en-GB" sz="1800" b="1" i="0" u="none" strike="noStrike" cap="none" dirty="0" smtClean="0">
                <a:solidFill>
                  <a:srgbClr val="17365D"/>
                </a:solidFill>
                <a:latin typeface="Cambria" panose="02040503050406030204" pitchFamily="18" charset="0"/>
                <a:ea typeface="Cambria" panose="02040503050406030204" pitchFamily="18" charset="0"/>
                <a:cs typeface="Verdana"/>
                <a:sym typeface="Verdana"/>
              </a:rPr>
              <a:t>Review-1</a:t>
            </a:r>
            <a:endParaRPr sz="1800" b="1" i="0" u="none" strike="noStrike" cap="none" dirty="0">
              <a:solidFill>
                <a:srgbClr val="17365D"/>
              </a:solidFill>
              <a:latin typeface="Cambria" panose="02040503050406030204" pitchFamily="18" charset="0"/>
              <a:ea typeface="Cambria" panose="02040503050406030204" pitchFamily="18" charset="0"/>
              <a:cs typeface="Verdana"/>
              <a:sym typeface="Verdana"/>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of the Program: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B.Tech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Computer Science and Engineering-</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Blockchain</a:t>
            </a:r>
            <a:endParaRPr lang="en-US" sz="18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dirty="0" smtClean="0">
                <a:solidFill>
                  <a:schemeClr val="accent1"/>
                </a:solidFill>
                <a:latin typeface="Cambria" panose="02040503050406030204" pitchFamily="18" charset="0"/>
                <a:ea typeface="Cambria" panose="02040503050406030204" pitchFamily="18" charset="0"/>
                <a:cs typeface="Verdana"/>
                <a:sym typeface="Verdana"/>
              </a:rPr>
              <a:t>Name of the HoD: </a:t>
            </a:r>
            <a:r>
              <a:rPr lang="en-US" sz="1800" b="1" dirty="0" err="1" smtClean="0">
                <a:solidFill>
                  <a:schemeClr val="tx1"/>
                </a:solidFill>
                <a:latin typeface="Cambria" panose="02040503050406030204" pitchFamily="18" charset="0"/>
                <a:ea typeface="Cambria" panose="02040503050406030204" pitchFamily="18" charset="0"/>
                <a:cs typeface="Verdana"/>
                <a:sym typeface="Verdana"/>
              </a:rPr>
              <a:t>Dr.Pravinthraja</a:t>
            </a:r>
            <a:r>
              <a:rPr lang="en-US" sz="1800" b="1" dirty="0" smtClean="0">
                <a:solidFill>
                  <a:schemeClr val="tx1"/>
                </a:solidFill>
                <a:latin typeface="Cambria" panose="02040503050406030204" pitchFamily="18" charset="0"/>
                <a:ea typeface="Cambria" panose="02040503050406030204" pitchFamily="18" charset="0"/>
                <a:cs typeface="Verdana"/>
                <a:sym typeface="Verdana"/>
              </a:rPr>
              <a:t> S</a:t>
            </a:r>
            <a:endParaRPr lang="en-US" sz="1800" b="1" dirty="0" smtClean="0">
              <a:solidFill>
                <a:schemeClr val="tx1"/>
              </a:solidFill>
              <a:latin typeface="Cambria" panose="02040503050406030204" pitchFamily="18" charset="0"/>
              <a:ea typeface="Cambria" panose="02040503050406030204" pitchFamily="18" charset="0"/>
              <a:cs typeface="Verdana"/>
              <a:sym typeface="Verdana"/>
            </a:endParaRPr>
          </a:p>
          <a:p>
            <a:pPr marL="0" marR="0" lvl="0" indent="0" rtl="0">
              <a:spcBef>
                <a:spcPts val="0"/>
              </a:spcBef>
              <a:spcAft>
                <a:spcPts val="0"/>
              </a:spcAft>
              <a:buClr>
                <a:srgbClr val="17365D"/>
              </a:buClr>
              <a:buSzPct val="100000"/>
              <a:buFont typeface="Arial"/>
              <a:buNone/>
            </a:pP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Name </a:t>
            </a:r>
            <a:r>
              <a:rPr lang="en-US" sz="1800" b="1" i="0" u="none" strike="noStrike" cap="none" dirty="0" smtClean="0">
                <a:solidFill>
                  <a:schemeClr val="accent1"/>
                </a:solidFill>
                <a:latin typeface="Cambria" panose="02040503050406030204" pitchFamily="18" charset="0"/>
                <a:ea typeface="Cambria" panose="02040503050406030204" pitchFamily="18" charset="0"/>
                <a:cs typeface="Verdana"/>
                <a:sym typeface="Verdana"/>
              </a:rPr>
              <a:t>of the Program Project Coordinator: </a:t>
            </a:r>
            <a:r>
              <a:rPr lang="en-US" sz="1800" b="1" dirty="0" err="1" smtClean="0">
                <a:solidFill>
                  <a:schemeClr val="tx1"/>
                </a:solidFill>
                <a:latin typeface="Cambria" panose="02040503050406030204" pitchFamily="18" charset="0"/>
                <a:ea typeface="Cambria" panose="02040503050406030204" pitchFamily="18" charset="0"/>
                <a:cs typeface="Verdana"/>
                <a:sym typeface="Verdana"/>
              </a:rPr>
              <a:t>Dr.H.M</a:t>
            </a:r>
            <a:r>
              <a:rPr lang="en-US" sz="1800" b="1" dirty="0" smtClean="0">
                <a:solidFill>
                  <a:schemeClr val="tx1"/>
                </a:solidFill>
                <a:latin typeface="Cambria" panose="02040503050406030204" pitchFamily="18" charset="0"/>
                <a:ea typeface="Cambria" panose="02040503050406030204" pitchFamily="18" charset="0"/>
                <a:cs typeface="Verdana"/>
                <a:sym typeface="Verdana"/>
              </a:rPr>
              <a:t> </a:t>
            </a:r>
            <a:r>
              <a:rPr lang="en-US" sz="1800" b="1" dirty="0" err="1" smtClean="0">
                <a:solidFill>
                  <a:schemeClr val="tx1"/>
                </a:solidFill>
                <a:latin typeface="Cambria" panose="02040503050406030204" pitchFamily="18" charset="0"/>
                <a:ea typeface="Cambria" panose="02040503050406030204" pitchFamily="18" charset="0"/>
                <a:cs typeface="Verdana"/>
                <a:sym typeface="Verdana"/>
              </a:rPr>
              <a:t>Manjula</a:t>
            </a:r>
            <a:endParaRPr lang="en-US" sz="1800" b="1" dirty="0" smtClean="0">
              <a:solidFill>
                <a:schemeClr val="tx1"/>
              </a:solidFill>
              <a:latin typeface="Cambria" panose="02040503050406030204" pitchFamily="18" charset="0"/>
              <a:ea typeface="Cambria" panose="02040503050406030204" pitchFamily="18" charset="0"/>
              <a:cs typeface="Verdana"/>
              <a:sym typeface="Verdana"/>
            </a:endParaRPr>
          </a:p>
          <a:p>
            <a:pPr lvl="0">
              <a:buClr>
                <a:srgbClr val="17365D"/>
              </a:buClr>
              <a:buSzPct val="100000"/>
            </a:pPr>
            <a:r>
              <a:rPr lang="en-US" sz="1800" b="1" dirty="0" smtClean="0">
                <a:solidFill>
                  <a:schemeClr val="accent1"/>
                </a:solidFill>
                <a:latin typeface="Cambria" panose="02040503050406030204" pitchFamily="18" charset="0"/>
                <a:ea typeface="Cambria" panose="02040503050406030204" pitchFamily="18" charset="0"/>
                <a:cs typeface="Verdana"/>
                <a:sym typeface="Verdana"/>
              </a:rPr>
              <a:t>Name of the School Project Coordinators: </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Sampath</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A K , Dr. </a:t>
            </a:r>
            <a:r>
              <a:rPr lang="en-US" sz="1800" b="1" i="0" u="none" strike="noStrike" cap="none" dirty="0" err="1" smtClean="0">
                <a:solidFill>
                  <a:schemeClr val="tx1"/>
                </a:solidFill>
                <a:latin typeface="Cambria" panose="02040503050406030204" pitchFamily="18" charset="0"/>
                <a:ea typeface="Cambria" panose="02040503050406030204" pitchFamily="18" charset="0"/>
                <a:cs typeface="Verdana"/>
                <a:sym typeface="Verdana"/>
              </a:rPr>
              <a:t>Geetha</a:t>
            </a:r>
            <a:r>
              <a:rPr lang="en-US" sz="1800" b="1" i="0" u="none" strike="noStrike" cap="none" dirty="0" smtClean="0">
                <a:solidFill>
                  <a:schemeClr val="tx1"/>
                </a:solidFill>
                <a:latin typeface="Cambria" panose="02040503050406030204" pitchFamily="18" charset="0"/>
                <a:ea typeface="Cambria" panose="02040503050406030204" pitchFamily="18" charset="0"/>
                <a:cs typeface="Verdana"/>
                <a:sym typeface="Verdana"/>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a:sym typeface="Verdana"/>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a:extLst>
              <a:ext uri="{FF2B5EF4-FFF2-40B4-BE49-F238E27FC236}">
                <a16:creationId xmlns:a16="http://schemas.microsoft.com/office/drawing/2014/main" xmlns="" id="{C63A00FF-89F0-DC87-D900-930227B33E5D}"/>
              </a:ext>
            </a:extLst>
          </p:cNvPr>
          <p:cNvPicPr>
            <a:picLocks noChangeAspect="1"/>
          </p:cNvPicPr>
          <p:nvPr/>
        </p:nvPicPr>
        <p:blipFill>
          <a:blip r:embed="rId3"/>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466273"/>
            <a:ext cx="10668000" cy="3924299"/>
          </a:xfrm>
          <a:prstGeom prst="rect">
            <a:avLst/>
          </a:prstGeom>
          <a:noFill/>
          <a:ln>
            <a:noFill/>
          </a:ln>
        </p:spPr>
        <p:txBody>
          <a:bodyPr spcFirstLastPara="1" wrap="square" lIns="91425" tIns="45700" rIns="91425" bIns="45700" anchor="t" anchorCtr="0">
            <a:normAutofit fontScale="92500" lnSpcReduction="10000"/>
          </a:bodyPr>
          <a:lstStyle/>
          <a:p>
            <a:pPr marL="49530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Problem Statement</a:t>
            </a:r>
          </a:p>
          <a:p>
            <a:pPr marL="49530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Objectives</a:t>
            </a:r>
          </a:p>
          <a:p>
            <a:pPr marL="495300" lvl="0" indent="-342900" algn="just">
              <a:lnSpc>
                <a:spcPct val="200000"/>
              </a:lnSpc>
              <a:spcBef>
                <a:spcPts val="0"/>
              </a:spcBef>
              <a:buFont typeface="Arial" panose="020B0604020202020204" pitchFamily="34" charset="0"/>
              <a:buChar char="•"/>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a:t>
            </a:r>
          </a:p>
          <a:p>
            <a:pPr marL="495300" indent="-342900" algn="just">
              <a:lnSpc>
                <a:spcPct val="200000"/>
              </a:lnSpc>
              <a:spcBef>
                <a:spcPts val="0"/>
              </a:spcBef>
              <a:buFont typeface="Arial" panose="020B0604020202020204" pitchFamily="34" charset="0"/>
              <a:buChar char="•"/>
            </a:pPr>
            <a:r>
              <a:rPr lang="en-US" dirty="0" err="1" smtClean="0">
                <a:latin typeface="Cambria" panose="02040503050406030204" pitchFamily="18" charset="0"/>
                <a:ea typeface="Cambria" panose="02040503050406030204" pitchFamily="18" charset="0"/>
              </a:rPr>
              <a:t>Git</a:t>
            </a:r>
            <a:r>
              <a:rPr lang="en-US" dirty="0" smtClean="0">
                <a:latin typeface="Cambria" panose="02040503050406030204" pitchFamily="18" charset="0"/>
                <a:ea typeface="Cambria" panose="02040503050406030204" pitchFamily="18" charset="0"/>
              </a:rPr>
              <a:t>-hub </a:t>
            </a:r>
            <a:r>
              <a:rPr lang="en-US" dirty="0" smtClean="0">
                <a:latin typeface="Cambria" panose="02040503050406030204" pitchFamily="18" charset="0"/>
                <a:ea typeface="Cambria" panose="02040503050406030204" pitchFamily="18" charset="0"/>
              </a:rPr>
              <a:t>Link</a:t>
            </a: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smtClean="0">
                <a:latin typeface="Cambria" panose="02040503050406030204" pitchFamily="18" charset="0"/>
                <a:ea typeface="Cambria" panose="02040503050406030204" pitchFamily="18" charset="0"/>
              </a:rPr>
              <a:t>Timeline of the Project</a:t>
            </a: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dirty="0" smtClean="0">
                <a:latin typeface="Cambria" panose="02040503050406030204" pitchFamily="18" charset="0"/>
                <a:ea typeface="Cambria" panose="02040503050406030204" pitchFamily="18" charset="0"/>
              </a:rPr>
              <a:t>References</a:t>
            </a: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smtClean="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Problem Statement Number</a:t>
            </a:r>
            <a:r>
              <a:rPr lang="en-GB" dirty="0" smtClean="0">
                <a:latin typeface="Cambria" panose="02040503050406030204" pitchFamily="18" charset="0"/>
                <a:ea typeface="Cambria" panose="02040503050406030204" pitchFamily="18" charset="0"/>
              </a:rPr>
              <a:t>: </a:t>
            </a:r>
            <a:r>
              <a:rPr lang="en-GB" dirty="0" smtClean="0">
                <a:solidFill>
                  <a:srgbClr val="FF0000"/>
                </a:solidFill>
                <a:latin typeface="Cambria" panose="02040503050406030204" pitchFamily="18" charset="0"/>
                <a:ea typeface="Cambria" panose="02040503050406030204" pitchFamily="18" charset="0"/>
              </a:rPr>
              <a:t>PSCS_410 </a:t>
            </a:r>
            <a:endParaRPr dirty="0">
              <a:solidFill>
                <a:srgbClr val="FF0000"/>
              </a:solidFill>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lnSpcReduction="10000"/>
          </a:bodyPr>
          <a:lstStyle/>
          <a:p>
            <a:pPr marL="342900" lvl="0" indent="-190500" algn="just">
              <a:spcBef>
                <a:spcPts val="0"/>
              </a:spcBef>
              <a:buNone/>
            </a:pPr>
            <a:r>
              <a:rPr lang="en-US" dirty="0" smtClean="0">
                <a:latin typeface="Cambria" panose="02040503050406030204" pitchFamily="18" charset="0"/>
                <a:ea typeface="Cambria" panose="02040503050406030204" pitchFamily="18" charset="0"/>
              </a:rPr>
              <a:t>Organization: </a:t>
            </a:r>
            <a:r>
              <a:rPr lang="en-IN" dirty="0" smtClean="0"/>
              <a:t>innovation </a:t>
            </a:r>
            <a:r>
              <a:rPr lang="en-IN" dirty="0"/>
              <a:t>and Infrastructure</a:t>
            </a:r>
            <a:endParaRPr lang="en-US" dirty="0" smtClean="0">
              <a:latin typeface="Cambria" panose="02040503050406030204" pitchFamily="18" charset="0"/>
              <a:ea typeface="Cambria" panose="02040503050406030204" pitchFamily="18" charset="0"/>
            </a:endParaRPr>
          </a:p>
          <a:p>
            <a:pPr marL="342900" lvl="0" indent="-190500" algn="just">
              <a:lnSpc>
                <a:spcPct val="200000"/>
              </a:lnSpc>
              <a:spcBef>
                <a:spcPts val="0"/>
              </a:spcBef>
              <a:buNone/>
            </a:pPr>
            <a:r>
              <a:rPr lang="en-US" dirty="0">
                <a:latin typeface="Cambria" panose="02040503050406030204" pitchFamily="18" charset="0"/>
                <a:ea typeface="Cambria" panose="02040503050406030204" pitchFamily="18" charset="0"/>
              </a:rPr>
              <a:t>Category </a:t>
            </a:r>
            <a:r>
              <a:rPr lang="en-US" dirty="0" smtClean="0">
                <a:latin typeface="Cambria" panose="02040503050406030204" pitchFamily="18" charset="0"/>
                <a:ea typeface="Cambria" panose="02040503050406030204" pitchFamily="18" charset="0"/>
              </a:rPr>
              <a:t>:Software</a:t>
            </a:r>
            <a:endParaRPr lang="en-US" dirty="0" smtClean="0">
              <a:latin typeface="Cambria" panose="02040503050406030204" pitchFamily="18" charset="0"/>
              <a:ea typeface="Cambria" panose="02040503050406030204" pitchFamily="18" charset="0"/>
            </a:endParaRPr>
          </a:p>
          <a:p>
            <a:pPr marL="342900" lvl="0" indent="-190500" algn="just">
              <a:lnSpc>
                <a:spcPct val="150000"/>
              </a:lnSpc>
              <a:spcBef>
                <a:spcPts val="0"/>
              </a:spcBef>
              <a:buNone/>
            </a:pPr>
            <a:r>
              <a:rPr lang="en-US" dirty="0">
                <a:latin typeface="Cambria" panose="02040503050406030204" pitchFamily="18" charset="0"/>
                <a:ea typeface="Cambria" panose="02040503050406030204" pitchFamily="18" charset="0"/>
              </a:rPr>
              <a:t>Problem </a:t>
            </a:r>
            <a:r>
              <a:rPr lang="en-US" dirty="0" smtClean="0">
                <a:latin typeface="Cambria" panose="02040503050406030204" pitchFamily="18" charset="0"/>
                <a:ea typeface="Cambria" panose="02040503050406030204" pitchFamily="18" charset="0"/>
              </a:rPr>
              <a:t>Description:</a:t>
            </a:r>
          </a:p>
          <a:p>
            <a:pPr marL="342900" indent="-190500" algn="just">
              <a:lnSpc>
                <a:spcPct val="150000"/>
              </a:lnSpc>
              <a:spcBef>
                <a:spcPts val="0"/>
              </a:spcBef>
            </a:pPr>
            <a:r>
              <a:rPr lang="en-US" sz="1600" dirty="0">
                <a:latin typeface="Segoe UI Emoji" panose="020B0502040204020203" pitchFamily="34" charset="0"/>
                <a:ea typeface="Segoe UI Emoji" panose="020B0502040204020203" pitchFamily="34" charset="0"/>
              </a:rPr>
              <a:t>This project focuses on the creation of a sophisticated software application dedicated to scanning digital documents and complex datasets. Its core </a:t>
            </a:r>
            <a:r>
              <a:rPr lang="en-US" sz="1600" dirty="0" smtClean="0">
                <a:latin typeface="Segoe UI Emoji" panose="020B0502040204020203" pitchFamily="34" charset="0"/>
                <a:ea typeface="Segoe UI Emoji" panose="020B0502040204020203" pitchFamily="34" charset="0"/>
              </a:rPr>
              <a:t>aim </a:t>
            </a:r>
            <a:r>
              <a:rPr lang="en-US" sz="1600" dirty="0">
                <a:latin typeface="Segoe UI Emoji" panose="020B0502040204020203" pitchFamily="34" charset="0"/>
                <a:ea typeface="Segoe UI Emoji" panose="020B0502040204020203" pitchFamily="34" charset="0"/>
              </a:rPr>
              <a:t>is to accurately identify the presence of government-issued Personally Identifiable Information (PII), whether it has been embedded inadvertently or otherwise. The tool is engineered to recognize a wide spectrum of sensitive data, from national identification numbers to official certificates. Operating within the </a:t>
            </a:r>
            <a:r>
              <a:rPr lang="en-US" sz="1600" dirty="0" err="1" smtClean="0">
                <a:latin typeface="Segoe UI Emoji" panose="020B0502040204020203" pitchFamily="34" charset="0"/>
                <a:ea typeface="Segoe UI Emoji" panose="020B0502040204020203" pitchFamily="34" charset="0"/>
              </a:rPr>
              <a:t>Cybersecurity</a:t>
            </a:r>
            <a:r>
              <a:rPr lang="en-US" sz="1600" dirty="0" smtClean="0">
                <a:latin typeface="Segoe UI Emoji" panose="020B0502040204020203" pitchFamily="34" charset="0"/>
                <a:ea typeface="Segoe UI Emoji" panose="020B0502040204020203" pitchFamily="34" charset="0"/>
              </a:rPr>
              <a:t> </a:t>
            </a:r>
            <a:r>
              <a:rPr lang="en-US" sz="1600" dirty="0">
                <a:latin typeface="Segoe UI Emoji" panose="020B0502040204020203" pitchFamily="34" charset="0"/>
                <a:ea typeface="Segoe UI Emoji" panose="020B0502040204020203" pitchFamily="34" charset="0"/>
              </a:rPr>
              <a:t>domain, it leverages advanced algorithms to ensure thorough detection. By proactively uncovering hidden PII, the application serves as a critical frontline defense against data breaches and compliance violations. It empowers organizations to uphold stringent data privacy standards and mitigate potential risks. Ultimately, this solution is vital for maintaining regulatory compliance and ensuring the ethical handling of sensitive information in any digital environment.</a:t>
            </a:r>
            <a:endParaRPr lang="en-US" sz="1600" dirty="0" smtClean="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214345183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Statement</a:t>
            </a: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2" name="TextBox 1"/>
          <p:cNvSpPr txBox="1"/>
          <p:nvPr/>
        </p:nvSpPr>
        <p:spPr>
          <a:xfrm>
            <a:off x="660903" y="1240325"/>
            <a:ext cx="10819897" cy="1631216"/>
          </a:xfrm>
          <a:prstGeom prst="rect">
            <a:avLst/>
          </a:prstGeom>
          <a:noFill/>
        </p:spPr>
        <p:txBody>
          <a:bodyPr wrap="square" rtlCol="0">
            <a:spAutoFit/>
          </a:bodyPr>
          <a:lstStyle/>
          <a:p>
            <a:r>
              <a:rPr lang="en-US" sz="2000" dirty="0">
                <a:latin typeface="Segoe UI Emoji" panose="020B0502040204020203" pitchFamily="34" charset="0"/>
                <a:ea typeface="Segoe UI Emoji" panose="020B0502040204020203" pitchFamily="34" charset="0"/>
              </a:rPr>
              <a:t>The unauthorized exposure of government-issued Personally Identifiable Information (PII) in documents and data repositories is a critical </a:t>
            </a:r>
            <a:r>
              <a:rPr lang="en-US" sz="2000" dirty="0" err="1">
                <a:latin typeface="Segoe UI Emoji" panose="020B0502040204020203" pitchFamily="34" charset="0"/>
                <a:ea typeface="Segoe UI Emoji" panose="020B0502040204020203" pitchFamily="34" charset="0"/>
              </a:rPr>
              <a:t>cybersecurity</a:t>
            </a:r>
            <a:r>
              <a:rPr lang="en-US" sz="2000" dirty="0">
                <a:latin typeface="Segoe UI Emoji" panose="020B0502040204020203" pitchFamily="34" charset="0"/>
                <a:ea typeface="Segoe UI Emoji" panose="020B0502040204020203" pitchFamily="34" charset="0"/>
              </a:rPr>
              <a:t> threat. Current tools often lack the specificity to accurately identify embedded PII from official government sources (e.g., ID numbers, permit details), leading to data breaches, non-compliance with regulations (like GDPR, CCPA), and significant reputational and financial damage for organizations.</a:t>
            </a:r>
            <a:endParaRPr lang="en-IN" sz="2000" dirty="0">
              <a:latin typeface="Segoe UI Emoji" panose="020B0502040204020203" pitchFamily="34" charset="0"/>
              <a:ea typeface="Segoe UI Emoji" panose="020B0502040204020203" pitchFamily="34" charset="0"/>
            </a:endParaRPr>
          </a:p>
        </p:txBody>
      </p:sp>
      <p:sp>
        <p:nvSpPr>
          <p:cNvPr id="3" name="TextBox 2"/>
          <p:cNvSpPr txBox="1"/>
          <p:nvPr/>
        </p:nvSpPr>
        <p:spPr>
          <a:xfrm>
            <a:off x="660903" y="2968866"/>
            <a:ext cx="11126709" cy="3382977"/>
          </a:xfrm>
          <a:prstGeom prst="rect">
            <a:avLst/>
          </a:prstGeom>
          <a:noFill/>
        </p:spPr>
        <p:txBody>
          <a:bodyPr wrap="square" rtlCol="0">
            <a:spAutoFit/>
          </a:bodyPr>
          <a:lstStyle/>
          <a:p>
            <a:pPr>
              <a:spcAft>
                <a:spcPts val="700"/>
              </a:spcAft>
            </a:pPr>
            <a:r>
              <a:rPr lang="en-US" sz="2800" b="1" dirty="0" smtClean="0">
                <a:solidFill>
                  <a:schemeClr val="bg2">
                    <a:lumMod val="50000"/>
                  </a:schemeClr>
                </a:solidFill>
                <a:latin typeface="Cambria" panose="02040503050406030204" pitchFamily="18" charset="0"/>
                <a:ea typeface="Cambria" panose="02040503050406030204" pitchFamily="18" charset="0"/>
              </a:rPr>
              <a:t>     Objectives</a:t>
            </a:r>
            <a:endParaRPr lang="en-US" sz="2800" dirty="0">
              <a:solidFill>
                <a:schemeClr val="bg2">
                  <a:lumMod val="50000"/>
                </a:schemeClr>
              </a:solidFill>
              <a:latin typeface="Cambria" panose="02040503050406030204" pitchFamily="18" charset="0"/>
              <a:ea typeface="Cambria" panose="02040503050406030204" pitchFamily="18" charset="0"/>
            </a:endParaRPr>
          </a:p>
          <a:p>
            <a:pPr marL="342900" indent="-34290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rPr>
              <a:t>To Develop: A robust software application capable of scanning various document formats and data streams.</a:t>
            </a:r>
          </a:p>
          <a:p>
            <a:pPr marL="342900" indent="-34290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rPr>
              <a:t>To Identify: Precisely detect and classify government-issued PII using advanced pattern recognition and data matching techniques.</a:t>
            </a:r>
          </a:p>
          <a:p>
            <a:pPr marL="342900" indent="-34290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rPr>
              <a:t>To Report: Generate detailed reports highlighting the location, type, and context of the discovered PII for remediation.</a:t>
            </a:r>
          </a:p>
          <a:p>
            <a:pPr marL="342900" indent="-342900">
              <a:buFont typeface="Arial" panose="020B0604020202020204" pitchFamily="34" charset="0"/>
              <a:buChar char="•"/>
            </a:pPr>
            <a:r>
              <a:rPr lang="en-US" sz="2000" dirty="0">
                <a:latin typeface="Segoe UI Emoji" panose="020B0502040204020203" pitchFamily="34" charset="0"/>
                <a:ea typeface="Segoe UI Emoji" panose="020B0502040204020203" pitchFamily="34" charset="0"/>
              </a:rPr>
              <a:t>To Mitigate Risk: Provide a proactive tool to help organizations prevent accidental data exposure and ensure compliance with global data protection laws.</a:t>
            </a:r>
          </a:p>
          <a:p>
            <a:endParaRPr lang="en-IN" sz="2000" dirty="0">
              <a:latin typeface="Segoe UI Emoji" panose="020B0502040204020203" pitchFamily="34" charset="0"/>
              <a:ea typeface="Segoe UI Emoji" panose="020B0502040204020203" pitchFamily="34" charset="0"/>
            </a:endParaRPr>
          </a:p>
        </p:txBody>
      </p:sp>
    </p:spTree>
    <p:extLst>
      <p:ext uri="{BB962C8B-B14F-4D97-AF65-F5344CB8AC3E}">
        <p14:creationId xmlns:p14="http://schemas.microsoft.com/office/powerpoint/2010/main" val="10308161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fontScale="85000" lnSpcReduction="20000"/>
          </a:bodyPr>
          <a:lstStyle/>
          <a:p>
            <a:pPr>
              <a:lnSpc>
                <a:spcPct val="120000"/>
              </a:lnSpc>
            </a:pPr>
            <a:r>
              <a:rPr lang="en-US" b="1" dirty="0">
                <a:latin typeface="Bahnschrift Light" panose="020B0502040204020203" pitchFamily="34" charset="0"/>
              </a:rPr>
              <a:t>Focused Problem:</a:t>
            </a:r>
            <a:r>
              <a:rPr lang="en-US" dirty="0">
                <a:latin typeface="Bahnschrift Light" panose="020B0502040204020203" pitchFamily="34" charset="0"/>
              </a:rPr>
              <a:t> Targets hard-to-find government IDs in documents, not just general personal info.</a:t>
            </a:r>
          </a:p>
          <a:p>
            <a:pPr>
              <a:lnSpc>
                <a:spcPct val="120000"/>
              </a:lnSpc>
            </a:pPr>
            <a:r>
              <a:rPr lang="en-US" b="1" dirty="0">
                <a:latin typeface="Bahnschrift Light" panose="020B0502040204020203" pitchFamily="34" charset="0"/>
              </a:rPr>
              <a:t>Main Hurdle: </a:t>
            </a:r>
            <a:r>
              <a:rPr lang="en-US" dirty="0">
                <a:latin typeface="Bahnschrift Light" panose="020B0502040204020203" pitchFamily="34" charset="0"/>
              </a:rPr>
              <a:t>IDs have many formats and can be hidden in images or text.</a:t>
            </a:r>
          </a:p>
          <a:p>
            <a:pPr>
              <a:lnSpc>
                <a:spcPct val="120000"/>
              </a:lnSpc>
            </a:pPr>
            <a:r>
              <a:rPr lang="en-US" b="1" dirty="0">
                <a:latin typeface="Bahnschrift Light" panose="020B0502040204020203" pitchFamily="34" charset="0"/>
              </a:rPr>
              <a:t>Key Solution: </a:t>
            </a:r>
            <a:r>
              <a:rPr lang="en-US" dirty="0">
                <a:latin typeface="Bahnschrift Light" panose="020B0502040204020203" pitchFamily="34" charset="0"/>
              </a:rPr>
              <a:t>Combine pattern matching with checksum checks (like </a:t>
            </a:r>
            <a:r>
              <a:rPr lang="en-US" dirty="0" err="1">
                <a:latin typeface="Bahnschrift Light" panose="020B0502040204020203" pitchFamily="34" charset="0"/>
              </a:rPr>
              <a:t>Luhn's</a:t>
            </a:r>
            <a:r>
              <a:rPr lang="en-US" dirty="0">
                <a:latin typeface="Bahnschrift Light" panose="020B0502040204020203" pitchFamily="34" charset="0"/>
              </a:rPr>
              <a:t> algorithm) to verify finds.</a:t>
            </a:r>
          </a:p>
          <a:p>
            <a:pPr>
              <a:lnSpc>
                <a:spcPct val="120000"/>
              </a:lnSpc>
            </a:pPr>
            <a:r>
              <a:rPr lang="en-US" b="1" dirty="0">
                <a:latin typeface="Bahnschrift Light" panose="020B0502040204020203" pitchFamily="34" charset="0"/>
              </a:rPr>
              <a:t>Feasible Project: </a:t>
            </a:r>
            <a:r>
              <a:rPr lang="en-US" dirty="0">
                <a:latin typeface="Bahnschrift Light" panose="020B0502040204020203" pitchFamily="34" charset="0"/>
              </a:rPr>
              <a:t>Uses existing free tools (Apache </a:t>
            </a:r>
            <a:r>
              <a:rPr lang="en-US" dirty="0" err="1">
                <a:latin typeface="Bahnschrift Light" panose="020B0502040204020203" pitchFamily="34" charset="0"/>
              </a:rPr>
              <a:t>Tika</a:t>
            </a:r>
            <a:r>
              <a:rPr lang="en-US" dirty="0">
                <a:latin typeface="Bahnschrift Light" panose="020B0502040204020203" pitchFamily="34" charset="0"/>
              </a:rPr>
              <a:t>, </a:t>
            </a:r>
            <a:r>
              <a:rPr lang="en-US" dirty="0" err="1">
                <a:latin typeface="Bahnschrift Light" panose="020B0502040204020203" pitchFamily="34" charset="0"/>
              </a:rPr>
              <a:t>Tesseract</a:t>
            </a:r>
            <a:r>
              <a:rPr lang="en-US" dirty="0">
                <a:latin typeface="Bahnschrift Light" panose="020B0502040204020203" pitchFamily="34" charset="0"/>
              </a:rPr>
              <a:t>) for the foundation.</a:t>
            </a:r>
          </a:p>
          <a:p>
            <a:pPr>
              <a:lnSpc>
                <a:spcPct val="120000"/>
              </a:lnSpc>
            </a:pPr>
            <a:r>
              <a:rPr lang="en-US" b="1" dirty="0">
                <a:latin typeface="Bahnschrift Light" panose="020B0502040204020203" pitchFamily="34" charset="0"/>
              </a:rPr>
              <a:t>Core Innovation:</a:t>
            </a:r>
            <a:r>
              <a:rPr lang="en-US" dirty="0">
                <a:latin typeface="Bahnschrift Light" panose="020B0502040204020203" pitchFamily="34" charset="0"/>
              </a:rPr>
              <a:t> Uses context and AI to tell real IDs from random numbers, reducing false alarms.</a:t>
            </a:r>
          </a:p>
          <a:p>
            <a:pPr>
              <a:lnSpc>
                <a:spcPct val="120000"/>
              </a:lnSpc>
            </a:pPr>
            <a:r>
              <a:rPr lang="en-US" b="1" dirty="0">
                <a:latin typeface="Bahnschrift Light" panose="020B0502040204020203" pitchFamily="34" charset="0"/>
              </a:rPr>
              <a:t>Better Accuracy:</a:t>
            </a:r>
            <a:r>
              <a:rPr lang="en-US" dirty="0">
                <a:latin typeface="Bahnschrift Light" panose="020B0502040204020203" pitchFamily="34" charset="0"/>
              </a:rPr>
              <a:t> Mixes several methods (patterns, checksums, keywords) for more reliable results.</a:t>
            </a:r>
          </a:p>
          <a:p>
            <a:pPr>
              <a:lnSpc>
                <a:spcPct val="120000"/>
              </a:lnSpc>
            </a:pPr>
            <a:r>
              <a:rPr lang="en-US" b="1" dirty="0">
                <a:latin typeface="Bahnschrift Light" panose="020B0502040204020203" pitchFamily="34" charset="0"/>
              </a:rPr>
              <a:t>Future Potential:</a:t>
            </a:r>
            <a:r>
              <a:rPr lang="en-US" dirty="0">
                <a:latin typeface="Bahnschrift Light" panose="020B0502040204020203" pitchFamily="34" charset="0"/>
              </a:rPr>
              <a:t> Could use </a:t>
            </a:r>
            <a:r>
              <a:rPr lang="en-US" dirty="0" err="1">
                <a:latin typeface="Bahnschrift Light" panose="020B0502040204020203" pitchFamily="34" charset="0"/>
              </a:rPr>
              <a:t>blockchain</a:t>
            </a:r>
            <a:r>
              <a:rPr lang="en-US" dirty="0">
                <a:latin typeface="Bahnschrift Light" panose="020B0502040204020203" pitchFamily="34" charset="0"/>
              </a:rPr>
              <a:t> to keep a permanent, unchangeable record of each scan.</a:t>
            </a:r>
          </a:p>
          <a:p>
            <a:pPr marL="76200" indent="0">
              <a:lnSpc>
                <a:spcPct val="120000"/>
              </a:lnSpc>
              <a:buNone/>
            </a:pPr>
            <a:r>
              <a:rPr lang="en-US" dirty="0">
                <a:latin typeface="Bahnschrift Light" panose="020B0502040204020203" pitchFamily="34" charset="0"/>
              </a:rPr>
              <a:t/>
            </a:r>
            <a:br>
              <a:rPr lang="en-US" dirty="0">
                <a:latin typeface="Bahnschrift Light" panose="020B0502040204020203" pitchFamily="34" charset="0"/>
              </a:rPr>
            </a:br>
            <a:endParaRPr dirty="0">
              <a:latin typeface="Bahnschrift Light" panose="020B0502040204020203" pitchFamily="34" charset="0"/>
              <a:ea typeface="Cambria" panose="02040503050406030204" pitchFamily="18" charset="0"/>
            </a:endParaRPr>
          </a:p>
        </p:txBody>
      </p:sp>
    </p:spTree>
    <p:extLst>
      <p:ext uri="{BB962C8B-B14F-4D97-AF65-F5344CB8AC3E}">
        <p14:creationId xmlns:p14="http://schemas.microsoft.com/office/powerpoint/2010/main" val="33388325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Analysis </a:t>
            </a:r>
            <a:r>
              <a:rPr lang="en-US" dirty="0">
                <a:latin typeface="Cambria" panose="02040503050406030204" pitchFamily="18" charset="0"/>
                <a:ea typeface="Cambria" panose="02040503050406030204" pitchFamily="18" charset="0"/>
              </a:rPr>
              <a:t>of Problem </a:t>
            </a:r>
            <a:r>
              <a:rPr lang="en-US" dirty="0" smtClean="0">
                <a:latin typeface="Cambria" panose="02040503050406030204" pitchFamily="18" charset="0"/>
                <a:ea typeface="Cambria" panose="02040503050406030204" pitchFamily="18" charset="0"/>
              </a:rPr>
              <a:t>Statement </a:t>
            </a:r>
            <a:r>
              <a:rPr lang="en-US" sz="2000" dirty="0" smtClean="0">
                <a:latin typeface="Cambria" panose="02040503050406030204" pitchFamily="18" charset="0"/>
                <a:ea typeface="Cambria" panose="02040503050406030204" pitchFamily="18" charset="0"/>
              </a:rPr>
              <a:t>(contd...)</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SzPct val="100000"/>
              <a:buNone/>
            </a:pPr>
            <a:r>
              <a:rPr lang="en-US" dirty="0">
                <a:latin typeface="Cambria" panose="02040503050406030204" pitchFamily="18" charset="0"/>
                <a:ea typeface="Cambria" panose="02040503050406030204" pitchFamily="18" charset="0"/>
              </a:rPr>
              <a:t>Technology Stack Components</a:t>
            </a:r>
            <a:r>
              <a:rPr lang="en-US" dirty="0" smtClean="0">
                <a:latin typeface="Cambria" panose="02040503050406030204" pitchFamily="18" charset="0"/>
                <a:ea typeface="Cambria" panose="02040503050406030204" pitchFamily="18" charset="0"/>
              </a:rPr>
              <a:t>:</a:t>
            </a:r>
          </a:p>
          <a:p>
            <a:pPr marL="76200" indent="0">
              <a:lnSpc>
                <a:spcPct val="150000"/>
              </a:lnSpc>
              <a:spcAft>
                <a:spcPts val="1000"/>
              </a:spcAft>
              <a:buNone/>
            </a:pPr>
            <a:r>
              <a:rPr lang="en-US" sz="1800" dirty="0"/>
              <a:t>The project will leverage Python for its extensive and free AI libraries.</a:t>
            </a:r>
            <a:br>
              <a:rPr lang="en-US" sz="1800" dirty="0"/>
            </a:br>
            <a:r>
              <a:rPr lang="en-US" sz="1800" dirty="0" err="1"/>
              <a:t>PyMuPDF</a:t>
            </a:r>
            <a:r>
              <a:rPr lang="en-US" sz="1800" dirty="0"/>
              <a:t> and Apache </a:t>
            </a:r>
            <a:r>
              <a:rPr lang="en-US" sz="1800" dirty="0" err="1"/>
              <a:t>Tika</a:t>
            </a:r>
            <a:r>
              <a:rPr lang="en-US" sz="1800" dirty="0"/>
              <a:t> will handle text extraction from various document formats.</a:t>
            </a:r>
            <a:br>
              <a:rPr lang="en-US" sz="1800" dirty="0"/>
            </a:br>
            <a:r>
              <a:rPr lang="en-US" sz="1800" dirty="0"/>
              <a:t>For scanned images, the open-source </a:t>
            </a:r>
            <a:r>
              <a:rPr lang="en-US" sz="1800" dirty="0" err="1"/>
              <a:t>Tesseract</a:t>
            </a:r>
            <a:r>
              <a:rPr lang="en-US" sz="1800" dirty="0"/>
              <a:t> OCR engine will be used.</a:t>
            </a:r>
            <a:br>
              <a:rPr lang="en-US" sz="1800" dirty="0"/>
            </a:br>
            <a:r>
              <a:rPr lang="en-US" sz="1800" dirty="0"/>
              <a:t>Core detection will combine Regex patterns with </a:t>
            </a:r>
            <a:r>
              <a:rPr lang="en-US" sz="1800" dirty="0" err="1"/>
              <a:t>SpaCy's</a:t>
            </a:r>
            <a:r>
              <a:rPr lang="en-US" sz="1800" dirty="0"/>
              <a:t> Named Entity Recognition model.</a:t>
            </a:r>
            <a:br>
              <a:rPr lang="en-US" sz="1800" dirty="0"/>
            </a:br>
            <a:r>
              <a:rPr lang="en-US" sz="1800" dirty="0"/>
              <a:t>A pre-trained Hugging Face Transformer model will be fine-tuned for advanced contextual analysis.</a:t>
            </a:r>
            <a:br>
              <a:rPr lang="en-US" sz="1800" dirty="0"/>
            </a:br>
            <a:r>
              <a:rPr lang="en-US" sz="1800" dirty="0"/>
              <a:t>A simple web </a:t>
            </a:r>
            <a:r>
              <a:rPr lang="en-US" sz="1800" dirty="0" smtClean="0"/>
              <a:t>Site </a:t>
            </a:r>
            <a:r>
              <a:rPr lang="en-US" sz="1800" dirty="0"/>
              <a:t>will be built using </a:t>
            </a:r>
            <a:r>
              <a:rPr lang="en-US" sz="1800" dirty="0" err="1" smtClean="0"/>
              <a:t>WordPress</a:t>
            </a:r>
            <a:r>
              <a:rPr lang="en-US" sz="1800" dirty="0" smtClean="0"/>
              <a:t>/React</a:t>
            </a:r>
            <a:r>
              <a:rPr lang="en-US" sz="1800" dirty="0"/>
              <a:t> for easy demonstration.</a:t>
            </a:r>
            <a:br>
              <a:rPr lang="en-US" sz="1800" dirty="0"/>
            </a:br>
            <a:r>
              <a:rPr lang="en-US" sz="1800" dirty="0"/>
              <a:t>All code will be version-controlled with </a:t>
            </a:r>
            <a:r>
              <a:rPr lang="en-US" sz="1800" dirty="0" err="1"/>
              <a:t>Git</a:t>
            </a:r>
            <a:r>
              <a:rPr lang="en-US" sz="1800" dirty="0"/>
              <a:t> and hosted on </a:t>
            </a:r>
            <a:r>
              <a:rPr lang="en-US" sz="1800" dirty="0" err="1"/>
              <a:t>GitHub</a:t>
            </a:r>
            <a:r>
              <a:rPr lang="en-US" sz="1800" dirty="0"/>
              <a:t>.</a:t>
            </a:r>
          </a:p>
          <a:p>
            <a:pPr>
              <a:lnSpc>
                <a:spcPct val="150000"/>
              </a:lnSpc>
              <a:spcAft>
                <a:spcPts val="1000"/>
              </a:spcAft>
            </a:pPr>
            <a:endParaRPr lang="en-US" sz="18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0004557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a:buNone/>
            </a:pPr>
            <a:r>
              <a:rPr lang="en-GB" dirty="0" smtClean="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a:lnSpc>
                <a:spcPct val="150000"/>
              </a:lnSpc>
              <a:buFont typeface="Wingdings" panose="05000000000000000000" pitchFamily="2" charset="2"/>
              <a:buChar char="v"/>
            </a:pPr>
            <a:r>
              <a:rPr lang="en-US" sz="2000" dirty="0"/>
              <a:t>Sprint 1 (Weeks 1-3): Foundation &amp; Core Engine</a:t>
            </a:r>
          </a:p>
          <a:p>
            <a:pPr>
              <a:lnSpc>
                <a:spcPct val="150000"/>
              </a:lnSpc>
              <a:buFont typeface="Arial" panose="020B0604020202020204" pitchFamily="34" charset="0"/>
              <a:buChar char="•"/>
            </a:pPr>
            <a:r>
              <a:rPr lang="en-US" sz="2000" dirty="0"/>
              <a:t>JTBD: "Establish a working core that can process documents and identify basic PII patterns with high accuracy."</a:t>
            </a:r>
          </a:p>
          <a:p>
            <a:pPr>
              <a:lnSpc>
                <a:spcPct val="150000"/>
              </a:lnSpc>
              <a:buFont typeface="Wingdings" panose="05000000000000000000" pitchFamily="2" charset="2"/>
              <a:buChar char="v"/>
            </a:pPr>
            <a:r>
              <a:rPr lang="en-US" sz="2000" dirty="0"/>
              <a:t>Sprint 2 (Weeks 4-6): Enhanced Detection &amp; Validation</a:t>
            </a:r>
          </a:p>
          <a:p>
            <a:pPr>
              <a:lnSpc>
                <a:spcPct val="150000"/>
              </a:lnSpc>
            </a:pPr>
            <a:r>
              <a:rPr lang="en-US" sz="2000" dirty="0"/>
              <a:t>JTBD: "Move beyond simple matching by adding checksum validation, OCR for images, and reducing false positives."</a:t>
            </a:r>
          </a:p>
          <a:p>
            <a:pPr>
              <a:lnSpc>
                <a:spcPct val="150000"/>
              </a:lnSpc>
              <a:buFont typeface="Wingdings" panose="05000000000000000000" pitchFamily="2" charset="2"/>
              <a:buChar char="v"/>
            </a:pPr>
            <a:r>
              <a:rPr lang="en-US" sz="2000" dirty="0"/>
              <a:t>Sprint 3 (Weeks 7-8): User Value &amp; Deployment</a:t>
            </a:r>
          </a:p>
          <a:p>
            <a:pPr>
              <a:lnSpc>
                <a:spcPct val="150000"/>
              </a:lnSpc>
            </a:pPr>
            <a:r>
              <a:rPr lang="en-US" sz="2000" dirty="0"/>
              <a:t>JTBD: "Deliver a usable application with a clear interface, detailed reporting, and comprehensive documentation for users."</a:t>
            </a:r>
          </a:p>
        </p:txBody>
      </p:sp>
    </p:spTree>
    <p:extLst>
      <p:ext uri="{BB962C8B-B14F-4D97-AF65-F5344CB8AC3E}">
        <p14:creationId xmlns:p14="http://schemas.microsoft.com/office/powerpoint/2010/main" val="479890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152400" lvl="0">
              <a:lnSpc>
                <a:spcPct val="200000"/>
              </a:lnSpc>
            </a:pPr>
            <a:r>
              <a:rPr lang="en-US" dirty="0" smtClean="0">
                <a:latin typeface="Cambria" panose="02040503050406030204" pitchFamily="18" charset="0"/>
                <a:ea typeface="Cambria" panose="02040503050406030204" pitchFamily="18" charset="0"/>
              </a:rPr>
              <a:t>Github Link</a:t>
            </a:r>
            <a:endParaRPr lang="en-US"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lang="en-US" dirty="0">
              <a:latin typeface="Cambria" panose="02040503050406030204" pitchFamily="18" charset="0"/>
              <a:ea typeface="Cambria" panose="02040503050406030204" pitchFamily="18" charset="0"/>
            </a:endParaRPr>
          </a:p>
          <a:p>
            <a:pPr marL="342900" lvl="0" indent="-190500" algn="just" rtl="0">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lang="en-US" dirty="0" smtClean="0">
              <a:latin typeface="Cambria" panose="02040503050406030204" pitchFamily="18" charset="0"/>
              <a:ea typeface="Cambria" panose="02040503050406030204" pitchFamily="18" charset="0"/>
            </a:endParaRPr>
          </a:p>
          <a:p>
            <a:pPr marL="342900" lvl="0" indent="-190500" algn="just" rtl="0">
              <a:lnSpc>
                <a:spcPct val="200000"/>
              </a:lnSpc>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sp>
        <p:nvSpPr>
          <p:cNvPr id="4" name="Google Shape;115;p17"/>
          <p:cNvSpPr txBox="1">
            <a:spLocks/>
          </p:cNvSpPr>
          <p:nvPr/>
        </p:nvSpPr>
        <p:spPr>
          <a:xfrm>
            <a:off x="965200" y="1295400"/>
            <a:ext cx="10668000" cy="49530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
        <p:nvSpPr>
          <p:cNvPr id="5" name="Google Shape;115;p17"/>
          <p:cNvSpPr txBox="1">
            <a:spLocks/>
          </p:cNvSpPr>
          <p:nvPr/>
        </p:nvSpPr>
        <p:spPr>
          <a:xfrm>
            <a:off x="812800" y="1295400"/>
            <a:ext cx="10668000" cy="4178300"/>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81000" algn="l" rtl="0">
              <a:lnSpc>
                <a:spcPct val="100000"/>
              </a:lnSpc>
              <a:spcBef>
                <a:spcPts val="480"/>
              </a:spcBef>
              <a:spcAft>
                <a:spcPts val="0"/>
              </a:spcAft>
              <a:buClr>
                <a:schemeClr val="dk1"/>
              </a:buClr>
              <a:buSzPts val="2400"/>
              <a:buFont typeface="Arial"/>
              <a:buChar char="•"/>
              <a:defRPr sz="2400" b="0" i="0" u="none" strike="noStrike" cap="none">
                <a:solidFill>
                  <a:schemeClr val="dk1"/>
                </a:solidFill>
                <a:latin typeface="Verdana"/>
                <a:ea typeface="Verdana"/>
                <a:cs typeface="Verdana"/>
                <a:sym typeface="Verdana"/>
              </a:defRPr>
            </a:lvl1pPr>
            <a:lvl2pPr marL="914400" marR="0" lvl="1" indent="-355600" algn="l" rtl="0">
              <a:lnSpc>
                <a:spcPct val="100000"/>
              </a:lnSpc>
              <a:spcBef>
                <a:spcPts val="400"/>
              </a:spcBef>
              <a:spcAft>
                <a:spcPts val="0"/>
              </a:spcAft>
              <a:buClr>
                <a:schemeClr val="dk1"/>
              </a:buClr>
              <a:buSzPts val="2000"/>
              <a:buFont typeface="Arial"/>
              <a:buChar char="–"/>
              <a:defRPr sz="2000" b="0" i="0" u="none" strike="noStrike" cap="none">
                <a:solidFill>
                  <a:schemeClr val="dk1"/>
                </a:solidFill>
                <a:latin typeface="Verdana"/>
                <a:ea typeface="Verdana"/>
                <a:cs typeface="Verdana"/>
                <a:sym typeface="Verdana"/>
              </a:defRPr>
            </a:lvl2pPr>
            <a:lvl3pPr marL="1371600" marR="0" lvl="2" indent="-342900" algn="l" rtl="0">
              <a:lnSpc>
                <a:spcPct val="100000"/>
              </a:lnSpc>
              <a:spcBef>
                <a:spcPts val="360"/>
              </a:spcBef>
              <a:spcAft>
                <a:spcPts val="0"/>
              </a:spcAft>
              <a:buClr>
                <a:schemeClr val="dk1"/>
              </a:buClr>
              <a:buSzPts val="1800"/>
              <a:buFont typeface="Arial"/>
              <a:buChar char="•"/>
              <a:defRPr sz="1800" b="0" i="0" u="none" strike="noStrike" cap="none">
                <a:solidFill>
                  <a:schemeClr val="dk1"/>
                </a:solidFill>
                <a:latin typeface="Verdana"/>
                <a:ea typeface="Verdana"/>
                <a:cs typeface="Verdana"/>
                <a:sym typeface="Verdana"/>
              </a:defRPr>
            </a:lvl3pPr>
            <a:lvl4pPr marL="1828800" marR="0" lvl="3"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4pPr>
            <a:lvl5pPr marL="2286000" marR="0" lvl="4" indent="-330200" algn="l" rtl="0">
              <a:lnSpc>
                <a:spcPct val="100000"/>
              </a:lnSpc>
              <a:spcBef>
                <a:spcPts val="320"/>
              </a:spcBef>
              <a:spcAft>
                <a:spcPts val="0"/>
              </a:spcAft>
              <a:buClr>
                <a:schemeClr val="dk1"/>
              </a:buClr>
              <a:buSzPts val="1600"/>
              <a:buFont typeface="Arial"/>
              <a:buChar char="»"/>
              <a:defRPr sz="1600" b="0" i="0" u="none" strike="noStrike" cap="none">
                <a:solidFill>
                  <a:schemeClr val="dk1"/>
                </a:solidFill>
                <a:latin typeface="Verdana"/>
                <a:ea typeface="Verdana"/>
                <a:cs typeface="Verdana"/>
                <a:sym typeface="Verdana"/>
              </a:defRPr>
            </a:lvl5pPr>
            <a:lvl6pPr marL="2743200" marR="0" lvl="5"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42900" algn="l" rtl="0">
              <a:lnSpc>
                <a:spcPct val="100000"/>
              </a:lnSpc>
              <a:spcBef>
                <a:spcPts val="360"/>
              </a:spcBef>
              <a:spcAft>
                <a:spcPts val="0"/>
              </a:spcAft>
              <a:buClr>
                <a:schemeClr val="dk1"/>
              </a:buClr>
              <a:buSzPts val="1800"/>
              <a:buFont typeface="Arial"/>
              <a:buChar char="•"/>
              <a:defRPr sz="2000" b="0" i="0" u="none" strike="noStrike" cap="none">
                <a:solidFill>
                  <a:schemeClr val="dk1"/>
                </a:solidFill>
                <a:latin typeface="Bookman Old Style"/>
                <a:ea typeface="Bookman Old Style"/>
                <a:cs typeface="Bookman Old Style"/>
                <a:sym typeface="Bookman Old Style"/>
              </a:defRPr>
            </a:lvl9pPr>
          </a:lstStyle>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spcBef>
                <a:spcPts val="0"/>
              </a:spcBef>
              <a:buSzPct val="100000"/>
              <a:buNone/>
            </a:pPr>
            <a:r>
              <a:rPr lang="en-US" b="1" dirty="0" err="1" smtClean="0">
                <a:solidFill>
                  <a:schemeClr val="accent2">
                    <a:lumMod val="75000"/>
                  </a:schemeClr>
                </a:solidFill>
                <a:latin typeface="Cambria" panose="02040503050406030204" pitchFamily="18" charset="0"/>
                <a:ea typeface="Cambria" panose="02040503050406030204" pitchFamily="18" charset="0"/>
              </a:rPr>
              <a:t>Github</a:t>
            </a:r>
            <a:r>
              <a:rPr lang="en-US" b="1" dirty="0" smtClean="0">
                <a:solidFill>
                  <a:schemeClr val="accent2">
                    <a:lumMod val="75000"/>
                  </a:schemeClr>
                </a:solidFill>
                <a:latin typeface="Cambria" panose="02040503050406030204" pitchFamily="18" charset="0"/>
                <a:ea typeface="Cambria" panose="02040503050406030204" pitchFamily="18" charset="0"/>
              </a:rPr>
              <a:t> </a:t>
            </a:r>
            <a:r>
              <a:rPr lang="en-US" b="1" dirty="0">
                <a:solidFill>
                  <a:schemeClr val="accent2">
                    <a:lumMod val="75000"/>
                  </a:schemeClr>
                </a:solidFill>
                <a:latin typeface="Cambria" panose="02040503050406030204" pitchFamily="18" charset="0"/>
                <a:ea typeface="Cambria" panose="02040503050406030204" pitchFamily="18" charset="0"/>
              </a:rPr>
              <a:t>Link  : </a:t>
            </a:r>
            <a:r>
              <a:rPr lang="en-US" b="1" dirty="0">
                <a:solidFill>
                  <a:schemeClr val="bg2">
                    <a:lumMod val="60000"/>
                    <a:lumOff val="40000"/>
                  </a:schemeClr>
                </a:solidFill>
                <a:latin typeface="Cambria" panose="02040503050406030204" pitchFamily="18" charset="0"/>
                <a:ea typeface="Cambria" panose="02040503050406030204" pitchFamily="18" charset="0"/>
              </a:rPr>
              <a:t>https://github.com/affu-79/CapStone-Project</a:t>
            </a:r>
            <a:endParaRPr lang="en-US" b="1" dirty="0" smtClean="0">
              <a:solidFill>
                <a:schemeClr val="bg2">
                  <a:lumMod val="60000"/>
                  <a:lumOff val="40000"/>
                </a:schemeClr>
              </a:solidFill>
              <a:latin typeface="Cambria" panose="02040503050406030204" pitchFamily="18" charset="0"/>
              <a:ea typeface="Cambria" panose="02040503050406030204" pitchFamily="18" charset="0"/>
            </a:endParaRPr>
          </a:p>
          <a:p>
            <a:pPr marL="342900" indent="-190500" algn="just">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smtClean="0">
              <a:latin typeface="Cambria" panose="02040503050406030204" pitchFamily="18" charset="0"/>
              <a:ea typeface="Cambria" panose="02040503050406030204" pitchFamily="18" charset="0"/>
            </a:endParaRPr>
          </a:p>
          <a:p>
            <a:pPr marL="342900" indent="-190500" algn="just">
              <a:lnSpc>
                <a:spcPct val="200000"/>
              </a:lnSpc>
              <a:spcBef>
                <a:spcPts val="0"/>
              </a:spcBef>
              <a:buSzPct val="100000"/>
              <a:buFont typeface="Arial"/>
              <a:buNone/>
            </a:pPr>
            <a:endParaRPr 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28563573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43"/>
        <p:cNvGrpSpPr/>
        <p:nvPr/>
      </p:nvGrpSpPr>
      <p:grpSpPr>
        <a:xfrm>
          <a:off x="0" y="0"/>
          <a:ext cx="0" cy="0"/>
          <a:chOff x="0" y="0"/>
          <a:chExt cx="0" cy="0"/>
        </a:xfrm>
      </p:grpSpPr>
      <p:sp>
        <p:nvSpPr>
          <p:cNvPr id="144" name="Google Shape;144;p22"/>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lvl="0"/>
            <a:r>
              <a:rPr lang="en-GB" dirty="0">
                <a:latin typeface="Cambria" panose="02040503050406030204" pitchFamily="18" charset="0"/>
                <a:ea typeface="Cambria" panose="02040503050406030204" pitchFamily="18" charset="0"/>
              </a:rPr>
              <a:t>References (IEEE Paper </a:t>
            </a:r>
            <a:r>
              <a:rPr lang="en-GB" dirty="0" smtClean="0">
                <a:latin typeface="Cambria" panose="02040503050406030204" pitchFamily="18" charset="0"/>
                <a:ea typeface="Cambria" panose="02040503050406030204" pitchFamily="18" charset="0"/>
              </a:rPr>
              <a:t>format)</a:t>
            </a:r>
            <a:endParaRPr dirty="0">
              <a:latin typeface="Cambria" panose="02040503050406030204" pitchFamily="18" charset="0"/>
              <a:ea typeface="Cambria" panose="02040503050406030204" pitchFamily="18" charset="0"/>
            </a:endParaRPr>
          </a:p>
        </p:txBody>
      </p:sp>
      <p:sp>
        <p:nvSpPr>
          <p:cNvPr id="145" name="Google Shape;145;p22"/>
          <p:cNvSpPr txBox="1">
            <a:spLocks noGrp="1"/>
          </p:cNvSpPr>
          <p:nvPr>
            <p:ph type="body" idx="1"/>
          </p:nvPr>
        </p:nvSpPr>
        <p:spPr>
          <a:xfrm>
            <a:off x="812800" y="1604728"/>
            <a:ext cx="10668000" cy="4953000"/>
          </a:xfrm>
          <a:prstGeom prst="rect">
            <a:avLst/>
          </a:prstGeom>
          <a:noFill/>
          <a:ln>
            <a:noFill/>
          </a:ln>
        </p:spPr>
        <p:txBody>
          <a:bodyPr spcFirstLastPara="1" wrap="square" lIns="91425" tIns="45700" rIns="91425" bIns="45700" anchor="t" anchorCtr="0">
            <a:normAutofit/>
          </a:bodyPr>
          <a:lstStyle/>
          <a:p>
            <a:r>
              <a:rPr lang="en-US" sz="2000" dirty="0"/>
              <a:t>National Institute of Standards and Technology (NIST). Special Publication 800-122: Guide to Protecting the Confidentiality of Personally Identifiable Information (PII).</a:t>
            </a:r>
          </a:p>
          <a:p>
            <a:r>
              <a:rPr lang="en-US" sz="2000" i="1" dirty="0"/>
              <a:t>"A Survey on Data Leakage Prevention Systems"</a:t>
            </a:r>
            <a:r>
              <a:rPr lang="en-US" sz="2000" dirty="0"/>
              <a:t> - Journal of Network and Computer Applications.</a:t>
            </a:r>
          </a:p>
          <a:p>
            <a:r>
              <a:rPr lang="en-US" sz="2000" dirty="0"/>
              <a:t>European Union Agency for </a:t>
            </a:r>
            <a:r>
              <a:rPr lang="en-US" sz="2000" dirty="0" err="1"/>
              <a:t>Cybersecurity</a:t>
            </a:r>
            <a:r>
              <a:rPr lang="en-US" sz="2000" dirty="0"/>
              <a:t> (ENISA). </a:t>
            </a:r>
            <a:r>
              <a:rPr lang="en-US" sz="2000" i="1" dirty="0"/>
              <a:t>"</a:t>
            </a:r>
            <a:r>
              <a:rPr lang="en-US" sz="2000" i="1" dirty="0" err="1"/>
              <a:t>Pseudonymisation</a:t>
            </a:r>
            <a:r>
              <a:rPr lang="en-US" sz="2000" i="1" dirty="0"/>
              <a:t> techniques and best practices"</a:t>
            </a:r>
            <a:r>
              <a:rPr lang="en-US" sz="2000" dirty="0"/>
              <a:t>.</a:t>
            </a:r>
          </a:p>
          <a:p>
            <a:r>
              <a:rPr lang="en-US" sz="2000" dirty="0"/>
              <a:t>Apache </a:t>
            </a:r>
            <a:r>
              <a:rPr lang="en-US" sz="2000" dirty="0" err="1"/>
              <a:t>Tika</a:t>
            </a:r>
            <a:r>
              <a:rPr lang="en-US" sz="2000" dirty="0"/>
              <a:t> Project: </a:t>
            </a:r>
            <a:r>
              <a:rPr lang="en-US" sz="2000" dirty="0">
                <a:hlinkClick r:id="rId3"/>
              </a:rPr>
              <a:t>https://tika.apache.org/</a:t>
            </a:r>
            <a:r>
              <a:rPr lang="en-US" sz="2000" dirty="0"/>
              <a:t> (For document content analysis)</a:t>
            </a:r>
          </a:p>
          <a:p>
            <a:r>
              <a:rPr lang="en-US" sz="2000" dirty="0" err="1"/>
              <a:t>Tesseract</a:t>
            </a:r>
            <a:r>
              <a:rPr lang="en-US" sz="2000" dirty="0"/>
              <a:t> OCR: </a:t>
            </a:r>
            <a:r>
              <a:rPr lang="en-US" sz="2000" dirty="0">
                <a:hlinkClick r:id="rId4"/>
              </a:rPr>
              <a:t>https://github.com/tesseract-ocr/tesseract</a:t>
            </a:r>
            <a:r>
              <a:rPr lang="en-US" sz="2000" dirty="0"/>
              <a:t> (For optical character recognition)</a:t>
            </a:r>
          </a:p>
        </p:txBody>
      </p:sp>
    </p:spTree>
  </p:cSld>
  <p:clrMapOvr>
    <a:masterClrMapping/>
  </p:clrMapOvr>
</p:sld>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322</TotalTime>
  <Words>435</Words>
  <Application>Microsoft Office PowerPoint</Application>
  <PresentationFormat>Widescreen</PresentationFormat>
  <Paragraphs>81</Paragraphs>
  <Slides>10</Slides>
  <Notes>10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10</vt:i4>
      </vt:variant>
    </vt:vector>
  </HeadingPairs>
  <TitlesOfParts>
    <vt:vector size="18" baseType="lpstr">
      <vt:lpstr>Arial</vt:lpstr>
      <vt:lpstr>Bahnschrift Light</vt:lpstr>
      <vt:lpstr>Bookman Old Style</vt:lpstr>
      <vt:lpstr>Cambria</vt:lpstr>
      <vt:lpstr>Segoe UI Emoji</vt:lpstr>
      <vt:lpstr>Verdana</vt:lpstr>
      <vt:lpstr>Wingdings</vt:lpstr>
      <vt:lpstr>Bioinformatics</vt:lpstr>
      <vt:lpstr>PROJECT TITLE:PII Sentinel: A Specialized Tool for Scrutinizing Documents for Official Identifiers </vt:lpstr>
      <vt:lpstr>Content</vt:lpstr>
      <vt:lpstr>Problem Statement Number: PSCS_410 </vt:lpstr>
      <vt:lpstr>Analysis of Problem Statement</vt:lpstr>
      <vt:lpstr>Analysis of Problem Statement (contd...)</vt:lpstr>
      <vt:lpstr>Analysis of Problem Statement (contd...)</vt:lpstr>
      <vt:lpstr>Timeline of the Project (Gantt Chart)</vt:lpstr>
      <vt:lpstr>Github Link</vt:lpstr>
      <vt:lpstr>References (IEEE Paper format)</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User</cp:lastModifiedBy>
  <cp:revision>48</cp:revision>
  <dcterms:modified xsi:type="dcterms:W3CDTF">2025-08-20T08:52:14Z</dcterms:modified>
</cp:coreProperties>
</file>