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7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70F04-081D-418E-95DB-E515BBD40F12}" type="datetimeFigureOut">
              <a:rPr lang="zh-TW" altLang="en-US" smtClean="0"/>
              <a:pPr/>
              <a:t>2017/11/21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F7E1E-1756-4C68-9A01-621ED3FC0DE2}"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B5F7E1E-1756-4C68-9A01-621ED3FC0DE2}" type="slidenum">
              <a:rPr lang="zh-TW" altLang="en-US" smtClean="0"/>
              <a:pPr/>
              <a:t>1</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ctr">
              <a:defRPr/>
            </a:lvl1pPr>
            <a:extLst/>
          </a:lstStyle>
          <a:p>
            <a:r>
              <a:rPr kumimoji="0" lang="zh-TW" altLang="en-US" dirty="0" smtClean="0"/>
              <a:t>按一下以編輯母片標題樣式</a:t>
            </a:r>
            <a:endParaRPr kumimoji="0" lang="en-US" dirty="0"/>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7" name="日期版面配置區 6"/>
          <p:cNvSpPr>
            <a:spLocks noGrp="1"/>
          </p:cNvSpPr>
          <p:nvPr>
            <p:ph type="dt" sz="half" idx="10"/>
          </p:nvPr>
        </p:nvSpPr>
        <p:spPr/>
        <p:txBody>
          <a:bodyPr/>
          <a:lstStyle>
            <a:extLst/>
          </a:lstStyle>
          <a:p>
            <a:fld id="{9AE47AF2-02D6-4E8B-BB69-871025305466}" type="datetime1">
              <a:rPr lang="en-US" altLang="zh-TW" smtClean="0"/>
              <a:pPr/>
              <a:t>11/21/2017</a:t>
            </a:fld>
            <a:endParaRPr lang="en-US"/>
          </a:p>
        </p:txBody>
      </p:sp>
      <p:sp>
        <p:nvSpPr>
          <p:cNvPr id="20" name="頁尾版面配置區 19"/>
          <p:cNvSpPr>
            <a:spLocks noGrp="1"/>
          </p:cNvSpPr>
          <p:nvPr>
            <p:ph type="ftr" sz="quarter" idx="11"/>
          </p:nvPr>
        </p:nvSpPr>
        <p:spPr/>
        <p:txBody>
          <a:bodyPr/>
          <a:lstStyle>
            <a:extLst/>
          </a:lstStyle>
          <a:p>
            <a:endParaRPr kumimoji="0" lang="en-US"/>
          </a:p>
        </p:txBody>
      </p:sp>
      <p:sp>
        <p:nvSpPr>
          <p:cNvPr id="10" name="投影片編號版面配置區 9"/>
          <p:cNvSpPr>
            <a:spLocks noGrp="1"/>
          </p:cNvSpPr>
          <p:nvPr>
            <p:ph type="sldNum" sz="quarter" idx="12"/>
          </p:nvPr>
        </p:nvSpPr>
        <p:spPr/>
        <p:txBody>
          <a:bodyPr/>
          <a:lstStyle>
            <a:lvl1pPr>
              <a:defRPr sz="1400" b="1" i="0" baseline="0">
                <a:solidFill>
                  <a:schemeClr val="tx1"/>
                </a:solidFill>
              </a:defRPr>
            </a:lvl1pPr>
            <a:extLst/>
          </a:lstStyle>
          <a:p>
            <a:fld id="{6294C92D-0306-4E69-9CD3-20855E849650}" type="slidenum">
              <a:rPr lang="en-US" smtClean="0"/>
              <a:pPr/>
              <a:t>‹#›</a:t>
            </a:fld>
            <a:endParaRPr lang="en-US" dirty="0"/>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61ADFD9D-88FF-4D98-98A5-9B13F23F9E1D}" type="datetime1">
              <a:rPr lang="en-US" altLang="zh-TW" smtClean="0"/>
              <a:pPr/>
              <a:t>11/21/2017</a:t>
            </a:fld>
            <a:endParaRPr lang="en-US"/>
          </a:p>
        </p:txBody>
      </p:sp>
      <p:sp>
        <p:nvSpPr>
          <p:cNvPr id="5" name="頁尾版面配置區 4"/>
          <p:cNvSpPr>
            <a:spLocks noGrp="1"/>
          </p:cNvSpPr>
          <p:nvPr>
            <p:ph type="ftr" sz="quarter" idx="11"/>
          </p:nvPr>
        </p:nvSpPr>
        <p:spPr/>
        <p:txBody>
          <a:bodyPr/>
          <a:lstStyle>
            <a:extLst/>
          </a:lstStyle>
          <a:p>
            <a:endParaRPr kumimoji="0" lang="en-US"/>
          </a:p>
        </p:txBody>
      </p:sp>
      <p:sp>
        <p:nvSpPr>
          <p:cNvPr id="6" name="投影片編號版面配置區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B9DA7480-5720-40F5-A1FB-78D7B4AFDBD2}" type="datetime1">
              <a:rPr lang="en-US" altLang="zh-TW" smtClean="0"/>
              <a:pPr/>
              <a:t>11/21/2017</a:t>
            </a:fld>
            <a:endParaRPr lang="en-US"/>
          </a:p>
        </p:txBody>
      </p:sp>
      <p:sp>
        <p:nvSpPr>
          <p:cNvPr id="5" name="頁尾版面配置區 4"/>
          <p:cNvSpPr>
            <a:spLocks noGrp="1"/>
          </p:cNvSpPr>
          <p:nvPr>
            <p:ph type="ftr" sz="quarter" idx="11"/>
          </p:nvPr>
        </p:nvSpPr>
        <p:spPr/>
        <p:txBody>
          <a:bodyPr/>
          <a:lstStyle>
            <a:extLst/>
          </a:lstStyle>
          <a:p>
            <a:endParaRPr kumimoji="0" lang="en-US"/>
          </a:p>
        </p:txBody>
      </p:sp>
      <p:sp>
        <p:nvSpPr>
          <p:cNvPr id="6" name="投影片編號版面配置區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gn="ctr">
              <a:defRPr/>
            </a:lvl1pPr>
            <a:extLst/>
          </a:lstStyle>
          <a:p>
            <a:r>
              <a:rPr kumimoji="0" lang="zh-TW" altLang="en-US" dirty="0" smtClean="0"/>
              <a:t>按一下以編輯母片標題樣式</a:t>
            </a:r>
            <a:endParaRPr kumimoji="0" lang="en-US" dirty="0"/>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41A22E83-6B27-4ACE-9155-53EC701B3D01}" type="datetime1">
              <a:rPr lang="en-US" altLang="zh-TW" smtClean="0"/>
              <a:pPr/>
              <a:t>11/21/2017</a:t>
            </a:fld>
            <a:endParaRPr lang="en-US"/>
          </a:p>
        </p:txBody>
      </p:sp>
      <p:sp>
        <p:nvSpPr>
          <p:cNvPr id="5" name="頁尾版面配置區 4"/>
          <p:cNvSpPr>
            <a:spLocks noGrp="1"/>
          </p:cNvSpPr>
          <p:nvPr>
            <p:ph type="ftr" sz="quarter" idx="11"/>
          </p:nvPr>
        </p:nvSpPr>
        <p:spPr/>
        <p:txBody>
          <a:bodyPr/>
          <a:lstStyle>
            <a:extLst/>
          </a:lstStyle>
          <a:p>
            <a:endParaRPr kumimoji="0" lang="en-US"/>
          </a:p>
        </p:txBody>
      </p:sp>
      <p:sp>
        <p:nvSpPr>
          <p:cNvPr id="6" name="投影片編號版面配置區 5"/>
          <p:cNvSpPr>
            <a:spLocks noGrp="1"/>
          </p:cNvSpPr>
          <p:nvPr>
            <p:ph type="sldNum" sz="quarter" idx="12"/>
          </p:nvPr>
        </p:nvSpPr>
        <p:spPr/>
        <p:txBody>
          <a:bodyPr/>
          <a:lstStyle>
            <a:lvl1pPr>
              <a:defRPr sz="1400" b="1" i="0" baseline="0">
                <a:solidFill>
                  <a:schemeClr val="tx1"/>
                </a:solidFill>
              </a:defRPr>
            </a:lvl1pPr>
            <a:extLst/>
          </a:lstStyle>
          <a:p>
            <a:fld id="{6294C92D-0306-4E69-9CD3-20855E84965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94AD4B25-1411-4DE5-A4A2-7F15493A25F0}" type="datetime1">
              <a:rPr lang="en-US" altLang="zh-TW" smtClean="0"/>
              <a:pPr/>
              <a:t>11/21/2017</a:t>
            </a:fld>
            <a:endParaRPr lang="en-US"/>
          </a:p>
        </p:txBody>
      </p:sp>
      <p:sp>
        <p:nvSpPr>
          <p:cNvPr id="5" name="頁尾版面配置區 4"/>
          <p:cNvSpPr>
            <a:spLocks noGrp="1"/>
          </p:cNvSpPr>
          <p:nvPr>
            <p:ph type="ftr" sz="quarter" idx="11"/>
          </p:nvPr>
        </p:nvSpPr>
        <p:spPr/>
        <p:txBody>
          <a:bodyPr/>
          <a:lstStyle>
            <a:extLst/>
          </a:lstStyle>
          <a:p>
            <a:endParaRPr kumimoji="0" lang="en-US"/>
          </a:p>
        </p:txBody>
      </p:sp>
      <p:sp>
        <p:nvSpPr>
          <p:cNvPr id="6" name="投影片編號版面配置區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lvl1pPr algn="ctr">
              <a:defRPr/>
            </a:lvl1pPr>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151D6143-BDE0-4F9B-AEB4-545D9D222890}" type="datetime1">
              <a:rPr lang="en-US" altLang="zh-TW" smtClean="0"/>
              <a:pPr/>
              <a:t>11/21/2017</a:t>
            </a:fld>
            <a:endParaRPr lang="en-US"/>
          </a:p>
        </p:txBody>
      </p:sp>
      <p:sp>
        <p:nvSpPr>
          <p:cNvPr id="6" name="頁尾版面配置區 5"/>
          <p:cNvSpPr>
            <a:spLocks noGrp="1"/>
          </p:cNvSpPr>
          <p:nvPr>
            <p:ph type="ftr" sz="quarter" idx="11"/>
          </p:nvPr>
        </p:nvSpPr>
        <p:spPr/>
        <p:txBody>
          <a:bodyPr/>
          <a:lstStyle>
            <a:extLst/>
          </a:lstStyle>
          <a:p>
            <a:endParaRPr kumimoji="0" lang="en-US"/>
          </a:p>
        </p:txBody>
      </p:sp>
      <p:sp>
        <p:nvSpPr>
          <p:cNvPr id="7" name="投影片編號版面配置區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98584B50-5850-4789-9B86-DA60193DF692}" type="datetime1">
              <a:rPr lang="en-US" altLang="zh-TW" smtClean="0"/>
              <a:pPr/>
              <a:t>11/21/2017</a:t>
            </a:fld>
            <a:endParaRPr lang="en-US"/>
          </a:p>
        </p:txBody>
      </p:sp>
      <p:sp>
        <p:nvSpPr>
          <p:cNvPr id="8" name="頁尾版面配置區 7"/>
          <p:cNvSpPr>
            <a:spLocks noGrp="1"/>
          </p:cNvSpPr>
          <p:nvPr>
            <p:ph type="ftr" sz="quarter" idx="11"/>
          </p:nvPr>
        </p:nvSpPr>
        <p:spPr/>
        <p:txBody>
          <a:bodyPr/>
          <a:lstStyle>
            <a:extLst/>
          </a:lstStyle>
          <a:p>
            <a:endParaRPr kumimoji="0" lang="en-US"/>
          </a:p>
        </p:txBody>
      </p:sp>
      <p:sp>
        <p:nvSpPr>
          <p:cNvPr id="9" name="投影片編號版面配置區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84929845-ADF5-4592-B24C-15AFE9C2255F}" type="datetime1">
              <a:rPr lang="en-US" altLang="zh-TW" smtClean="0"/>
              <a:pPr/>
              <a:t>11/21/2017</a:t>
            </a:fld>
            <a:endParaRPr lang="en-US"/>
          </a:p>
        </p:txBody>
      </p:sp>
      <p:sp>
        <p:nvSpPr>
          <p:cNvPr id="4" name="頁尾版面配置區 3"/>
          <p:cNvSpPr>
            <a:spLocks noGrp="1"/>
          </p:cNvSpPr>
          <p:nvPr>
            <p:ph type="ftr" sz="quarter" idx="11"/>
          </p:nvPr>
        </p:nvSpPr>
        <p:spPr/>
        <p:txBody>
          <a:bodyPr/>
          <a:lstStyle>
            <a:extLst/>
          </a:lstStyle>
          <a:p>
            <a:endParaRPr kumimoji="0" lang="en-US"/>
          </a:p>
        </p:txBody>
      </p:sp>
      <p:sp>
        <p:nvSpPr>
          <p:cNvPr id="5" name="投影片編號版面配置區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B6BEB14D-C6E3-40E1-AD95-1053905A52B4}" type="datetime1">
              <a:rPr lang="en-US" altLang="zh-TW" smtClean="0"/>
              <a:pPr/>
              <a:t>11/21/2017</a:t>
            </a:fld>
            <a:endParaRPr lang="en-US"/>
          </a:p>
        </p:txBody>
      </p:sp>
      <p:sp>
        <p:nvSpPr>
          <p:cNvPr id="3" name="頁尾版面配置區 2"/>
          <p:cNvSpPr>
            <a:spLocks noGrp="1"/>
          </p:cNvSpPr>
          <p:nvPr>
            <p:ph type="ftr" sz="quarter" idx="11"/>
          </p:nvPr>
        </p:nvSpPr>
        <p:spPr/>
        <p:txBody>
          <a:bodyPr/>
          <a:lstStyle>
            <a:extLst/>
          </a:lstStyle>
          <a:p>
            <a:endParaRPr kumimoji="0" lang="en-US"/>
          </a:p>
        </p:txBody>
      </p:sp>
      <p:sp>
        <p:nvSpPr>
          <p:cNvPr id="4" name="投影片編號版面配置區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EFFB2E1F-FDFE-4BCC-9FBD-F783076FFC36}" type="datetime1">
              <a:rPr lang="en-US" altLang="zh-TW" smtClean="0"/>
              <a:pPr/>
              <a:t>11/21/2017</a:t>
            </a:fld>
            <a:endParaRPr lang="en-US"/>
          </a:p>
        </p:txBody>
      </p:sp>
      <p:sp>
        <p:nvSpPr>
          <p:cNvPr id="6" name="頁尾版面配置區 5"/>
          <p:cNvSpPr>
            <a:spLocks noGrp="1"/>
          </p:cNvSpPr>
          <p:nvPr>
            <p:ph type="ftr" sz="quarter" idx="11"/>
          </p:nvPr>
        </p:nvSpPr>
        <p:spPr/>
        <p:txBody>
          <a:bodyPr/>
          <a:lstStyle>
            <a:extLst/>
          </a:lstStyle>
          <a:p>
            <a:endParaRPr kumimoji="0" lang="en-US"/>
          </a:p>
        </p:txBody>
      </p:sp>
      <p:sp>
        <p:nvSpPr>
          <p:cNvPr id="7" name="投影片編號版面配置區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390E2397-77AF-4C08-8ED5-FD3317EE6053}" type="datetime1">
              <a:rPr lang="en-US" altLang="zh-TW" smtClean="0"/>
              <a:pPr/>
              <a:t>11/21/2017</a:t>
            </a:fld>
            <a:endParaRPr lang="en-US"/>
          </a:p>
        </p:txBody>
      </p:sp>
      <p:sp>
        <p:nvSpPr>
          <p:cNvPr id="6" name="頁尾版面配置區 5"/>
          <p:cNvSpPr>
            <a:spLocks noGrp="1"/>
          </p:cNvSpPr>
          <p:nvPr>
            <p:ph type="ftr" sz="quarter" idx="11"/>
          </p:nvPr>
        </p:nvSpPr>
        <p:spPr/>
        <p:txBody>
          <a:bodyPr/>
          <a:lstStyle>
            <a:extLst/>
          </a:lstStyle>
          <a:p>
            <a:endParaRPr kumimoji="0" lang="en-US"/>
          </a:p>
        </p:txBody>
      </p:sp>
      <p:sp>
        <p:nvSpPr>
          <p:cNvPr id="7" name="投影片編號版面配置區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3F6B164-E607-4FC7-AE02-4A34AB910973}" type="datetime1">
              <a:rPr lang="en-US" altLang="zh-TW" smtClean="0"/>
              <a:pPr algn="r" eaLnBrk="1" latinLnBrk="0" hangingPunct="1"/>
              <a:t>11/21/2017</a:t>
            </a:fld>
            <a:endParaRPr lang="en-US" sz="1200">
              <a:solidFill>
                <a:schemeClr val="bg2">
                  <a:shade val="50000"/>
                </a:schemeClr>
              </a:solidFill>
            </a:endParaRPr>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zh-TW" smtClean="0">
                <a:sym typeface="BiauKai"/>
              </a:rPr>
              <a:t>保健食品展覽展銷之</a:t>
            </a:r>
            <a:r>
              <a:rPr lang="en-US" altLang="zh-TW" smtClean="0">
                <a:sym typeface="BiauKai"/>
              </a:rPr>
              <a:t/>
            </a:r>
            <a:br>
              <a:rPr lang="en-US" altLang="zh-TW" smtClean="0">
                <a:sym typeface="BiauKai"/>
              </a:rPr>
            </a:br>
            <a:r>
              <a:rPr lang="zh-TW" altLang="zh-TW" smtClean="0">
                <a:sym typeface="BiauKai"/>
              </a:rPr>
              <a:t>顧客分群與推廣策略</a:t>
            </a:r>
            <a:endParaRPr lang="zh-TW" altLang="en-US" dirty="0"/>
          </a:p>
        </p:txBody>
      </p:sp>
      <p:sp>
        <p:nvSpPr>
          <p:cNvPr id="5" name="副標題 4"/>
          <p:cNvSpPr>
            <a:spLocks noGrp="1"/>
          </p:cNvSpPr>
          <p:nvPr>
            <p:ph type="subTitle" idx="1"/>
          </p:nvPr>
        </p:nvSpPr>
        <p:spPr>
          <a:xfrm>
            <a:off x="1403648" y="2780928"/>
            <a:ext cx="7406640" cy="3744416"/>
          </a:xfrm>
        </p:spPr>
        <p:txBody>
          <a:bodyPr>
            <a:normAutofit/>
          </a:bodyPr>
          <a:lstStyle/>
          <a:p>
            <a:r>
              <a:rPr lang="zh-TW" altLang="en-US" dirty="0" smtClean="0"/>
              <a:t>指導老師：翁國亮教授</a:t>
            </a:r>
            <a:endParaRPr lang="en-US" altLang="zh-TW" dirty="0" smtClean="0"/>
          </a:p>
          <a:p>
            <a:r>
              <a:rPr lang="zh-TW" altLang="en-US" dirty="0" smtClean="0"/>
              <a:t>報告人員：王仁助</a:t>
            </a:r>
            <a:endParaRPr lang="en-US" altLang="zh-TW" dirty="0" smtClean="0"/>
          </a:p>
          <a:p>
            <a:endParaRPr lang="en-US" altLang="zh-TW" dirty="0" smtClean="0"/>
          </a:p>
          <a:p>
            <a:pPr algn="ctr"/>
            <a:endParaRPr lang="en-US" altLang="zh-TW" dirty="0" smtClean="0"/>
          </a:p>
          <a:p>
            <a:pPr algn="ctr"/>
            <a:endParaRPr lang="en-US" altLang="zh-TW" dirty="0" smtClean="0"/>
          </a:p>
          <a:p>
            <a:pPr algn="ctr"/>
            <a:r>
              <a:rPr lang="zh-TW" altLang="en-US" dirty="0" smtClean="0"/>
              <a:t>中華民國 </a:t>
            </a:r>
            <a:r>
              <a:rPr lang="en-US" altLang="zh-TW" dirty="0" smtClean="0"/>
              <a:t>106</a:t>
            </a:r>
            <a:r>
              <a:rPr lang="zh-TW" altLang="en-US" dirty="0" smtClean="0"/>
              <a:t> 年 </a:t>
            </a:r>
            <a:r>
              <a:rPr lang="en-US" altLang="zh-TW" dirty="0" smtClean="0"/>
              <a:t>11 </a:t>
            </a:r>
            <a:r>
              <a:rPr lang="zh-TW" altLang="en-US" dirty="0" smtClean="0"/>
              <a:t>月 </a:t>
            </a:r>
            <a:r>
              <a:rPr lang="en-US" altLang="zh-TW" dirty="0" smtClean="0"/>
              <a:t>24 </a:t>
            </a:r>
            <a:r>
              <a:rPr lang="zh-TW" altLang="en-US" dirty="0" smtClean="0"/>
              <a:t>日</a:t>
            </a:r>
            <a:endParaRPr lang="zh-TW" altLang="en-US" dirty="0"/>
          </a:p>
        </p:txBody>
      </p:sp>
      <p:sp>
        <p:nvSpPr>
          <p:cNvPr id="8" name="投影片編號版面配置區 7"/>
          <p:cNvSpPr>
            <a:spLocks noGrp="1"/>
          </p:cNvSpPr>
          <p:nvPr>
            <p:ph type="sldNum" sz="quarter" idx="12"/>
          </p:nvPr>
        </p:nvSpPr>
        <p:spPr/>
        <p:txBody>
          <a:bodyPr/>
          <a:lstStyle/>
          <a:p>
            <a:fld id="{6294C92D-0306-4E69-9CD3-20855E849650}" type="slidenum">
              <a:rPr kumimoji="0" lang="en-US" smtClean="0"/>
              <a:pPr/>
              <a:t>1</a:t>
            </a:fld>
            <a:endParaRPr kumimoji="0"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貳、文獻探討 </a:t>
            </a:r>
            <a:r>
              <a:rPr lang="en-US" altLang="zh-TW" dirty="0" smtClean="0"/>
              <a:t>3/4</a:t>
            </a:r>
            <a:endParaRPr lang="zh-TW" altLang="en-US" dirty="0"/>
          </a:p>
        </p:txBody>
      </p:sp>
      <p:graphicFrame>
        <p:nvGraphicFramePr>
          <p:cNvPr id="6" name="內容版面配置區 5"/>
          <p:cNvGraphicFramePr>
            <a:graphicFrameLocks noGrp="1"/>
          </p:cNvGraphicFramePr>
          <p:nvPr>
            <p:ph idx="1"/>
          </p:nvPr>
        </p:nvGraphicFramePr>
        <p:xfrm>
          <a:off x="1403648" y="2132856"/>
          <a:ext cx="7499350" cy="4302760"/>
        </p:xfrm>
        <a:graphic>
          <a:graphicData uri="http://schemas.openxmlformats.org/drawingml/2006/table">
            <a:tbl>
              <a:tblPr firstRow="1" bandRow="1">
                <a:tableStyleId>{5C22544A-7EE6-4342-B048-85BDC9FD1C3A}</a:tableStyleId>
              </a:tblPr>
              <a:tblGrid>
                <a:gridCol w="2056780"/>
                <a:gridCol w="5442570"/>
              </a:tblGrid>
              <a:tr h="370840">
                <a:tc>
                  <a:txBody>
                    <a:bodyPr/>
                    <a:lstStyle/>
                    <a:p>
                      <a:pPr algn="ctr"/>
                      <a:endParaRPr lang="zh-TW" altLang="en-US" dirty="0" smtClean="0"/>
                    </a:p>
                  </a:txBody>
                  <a:tcPr/>
                </a:tc>
                <a:tc>
                  <a:txBody>
                    <a:bodyPr/>
                    <a:lstStyle/>
                    <a:p>
                      <a:pPr algn="ctr"/>
                      <a:r>
                        <a:rPr lang="zh-TW" altLang="en-US" dirty="0" smtClean="0"/>
                        <a:t>內容</a:t>
                      </a:r>
                      <a:endParaRPr lang="zh-TW" altLang="en-US" dirty="0"/>
                    </a:p>
                  </a:txBody>
                  <a:tcPr/>
                </a:tc>
              </a:tr>
              <a:tr h="370840">
                <a:tc>
                  <a:txBody>
                    <a:bodyPr/>
                    <a:lstStyle/>
                    <a:p>
                      <a:r>
                        <a:rPr kumimoji="0" lang="en-US" altLang="zh-TW" sz="1800" kern="1200" dirty="0" smtClean="0">
                          <a:solidFill>
                            <a:schemeClr val="dk1"/>
                          </a:solidFill>
                          <a:latin typeface="+mn-lt"/>
                          <a:ea typeface="+mn-ea"/>
                          <a:cs typeface="+mn-cs"/>
                        </a:rPr>
                        <a:t>Hughes (1994) </a:t>
                      </a:r>
                      <a:endParaRPr lang="zh-TW" altLang="en-US" dirty="0"/>
                    </a:p>
                  </a:txBody>
                  <a:tcPr/>
                </a:tc>
                <a:tc>
                  <a:txBody>
                    <a:bodyPr/>
                    <a:lstStyle/>
                    <a:p>
                      <a:r>
                        <a:rPr kumimoji="0" lang="en-US" altLang="zh-TW" sz="1800" kern="1200" dirty="0" smtClean="0">
                          <a:solidFill>
                            <a:schemeClr val="dk1"/>
                          </a:solidFill>
                          <a:latin typeface="+mn-lt"/>
                          <a:ea typeface="+mn-ea"/>
                          <a:cs typeface="+mn-cs"/>
                        </a:rPr>
                        <a:t>RFM</a:t>
                      </a:r>
                      <a:r>
                        <a:rPr kumimoji="0" lang="zh-TW" altLang="zh-TW" sz="1800" kern="1200" dirty="0" smtClean="0">
                          <a:solidFill>
                            <a:schemeClr val="dk1"/>
                          </a:solidFill>
                          <a:latin typeface="+mn-lt"/>
                          <a:ea typeface="+mn-ea"/>
                          <a:cs typeface="+mn-cs"/>
                        </a:rPr>
                        <a:t>模型是衡量客戶價值和客戶創利能力的重要工具和手段。</a:t>
                      </a:r>
                      <a:endParaRPr lang="zh-TW" altLang="en-US" dirty="0"/>
                    </a:p>
                  </a:txBody>
                  <a:tcPr/>
                </a:tc>
              </a:tr>
              <a:tr h="370840">
                <a:tc>
                  <a:txBody>
                    <a:bodyPr/>
                    <a:lstStyle/>
                    <a:p>
                      <a:r>
                        <a:rPr kumimoji="0" lang="en-US" altLang="zh-TW" sz="1800" kern="1200" dirty="0" err="1" smtClean="0">
                          <a:solidFill>
                            <a:schemeClr val="dk1"/>
                          </a:solidFill>
                          <a:latin typeface="+mn-lt"/>
                          <a:ea typeface="+mn-ea"/>
                          <a:cs typeface="+mn-cs"/>
                        </a:rPr>
                        <a:t>Hu</a:t>
                      </a:r>
                      <a:r>
                        <a:rPr kumimoji="0" lang="en-US" altLang="zh-TW" sz="1800" kern="1200" dirty="0" smtClean="0">
                          <a:solidFill>
                            <a:schemeClr val="dk1"/>
                          </a:solidFill>
                          <a:latin typeface="+mn-lt"/>
                          <a:ea typeface="+mn-ea"/>
                          <a:cs typeface="+mn-cs"/>
                        </a:rPr>
                        <a:t> and </a:t>
                      </a:r>
                      <a:r>
                        <a:rPr kumimoji="0" lang="en-US" altLang="zh-TW" sz="1800" kern="1200" dirty="0" err="1" smtClean="0">
                          <a:solidFill>
                            <a:schemeClr val="dk1"/>
                          </a:solidFill>
                          <a:latin typeface="+mn-lt"/>
                          <a:ea typeface="+mn-ea"/>
                          <a:cs typeface="+mn-cs"/>
                        </a:rPr>
                        <a:t>Yeh</a:t>
                      </a:r>
                      <a:r>
                        <a:rPr kumimoji="0" lang="en-US" altLang="zh-TW" sz="1800" kern="1200" dirty="0" smtClean="0">
                          <a:solidFill>
                            <a:schemeClr val="dk1"/>
                          </a:solidFill>
                          <a:latin typeface="+mn-lt"/>
                          <a:ea typeface="+mn-ea"/>
                          <a:cs typeface="+mn-cs"/>
                        </a:rPr>
                        <a:t> (2014</a:t>
                      </a:r>
                      <a:r>
                        <a:rPr kumimoji="0" lang="zh-TW" altLang="zh-TW" sz="1800" kern="1200" dirty="0" smtClean="0">
                          <a:solidFill>
                            <a:schemeClr val="dk1"/>
                          </a:solidFill>
                          <a:latin typeface="+mn-lt"/>
                          <a:ea typeface="+mn-ea"/>
                          <a:cs typeface="+mn-cs"/>
                        </a:rPr>
                        <a:t>）</a:t>
                      </a:r>
                      <a:endParaRPr lang="zh-TW" altLang="en-US" dirty="0"/>
                    </a:p>
                  </a:txBody>
                  <a:tcPr/>
                </a:tc>
                <a:tc>
                  <a:txBody>
                    <a:bodyPr/>
                    <a:lstStyle/>
                    <a:p>
                      <a:r>
                        <a:rPr kumimoji="0" lang="zh-TW" altLang="zh-TW" sz="1800" kern="1200" dirty="0" smtClean="0">
                          <a:solidFill>
                            <a:schemeClr val="dk1"/>
                          </a:solidFill>
                          <a:latin typeface="+mn-lt"/>
                          <a:ea typeface="+mn-ea"/>
                          <a:cs typeface="+mn-cs"/>
                        </a:rPr>
                        <a:t>協助企業做顧客價值分析，</a:t>
                      </a:r>
                      <a:r>
                        <a:rPr kumimoji="0" lang="en-US" altLang="zh-TW" sz="1800" kern="1200" dirty="0" smtClean="0">
                          <a:solidFill>
                            <a:schemeClr val="dk1"/>
                          </a:solidFill>
                          <a:latin typeface="+mn-lt"/>
                          <a:ea typeface="+mn-ea"/>
                          <a:cs typeface="+mn-cs"/>
                        </a:rPr>
                        <a:t>RFM </a:t>
                      </a:r>
                      <a:r>
                        <a:rPr kumimoji="0" lang="zh-TW" altLang="zh-TW" sz="1800" kern="1200" dirty="0" smtClean="0">
                          <a:solidFill>
                            <a:schemeClr val="dk1"/>
                          </a:solidFill>
                          <a:latin typeface="+mn-lt"/>
                          <a:ea typeface="+mn-ea"/>
                          <a:cs typeface="+mn-cs"/>
                        </a:rPr>
                        <a:t>（近期 </a:t>
                      </a:r>
                      <a:r>
                        <a:rPr kumimoji="0" lang="en-US" altLang="zh-TW" sz="1800" kern="1200" dirty="0" smtClean="0">
                          <a:solidFill>
                            <a:schemeClr val="dk1"/>
                          </a:solidFill>
                          <a:latin typeface="+mn-lt"/>
                          <a:ea typeface="+mn-ea"/>
                          <a:cs typeface="+mn-cs"/>
                        </a:rPr>
                        <a:t>Recency , </a:t>
                      </a:r>
                      <a:r>
                        <a:rPr kumimoji="0" lang="zh-TW" altLang="zh-TW" sz="1800" kern="1200" dirty="0" smtClean="0">
                          <a:solidFill>
                            <a:schemeClr val="dk1"/>
                          </a:solidFill>
                          <a:latin typeface="+mn-lt"/>
                          <a:ea typeface="+mn-ea"/>
                          <a:cs typeface="+mn-cs"/>
                        </a:rPr>
                        <a:t>頻率 </a:t>
                      </a:r>
                      <a:r>
                        <a:rPr kumimoji="0" lang="en-US" altLang="zh-TW" sz="1800" kern="1200" dirty="0" smtClean="0">
                          <a:solidFill>
                            <a:schemeClr val="dk1"/>
                          </a:solidFill>
                          <a:latin typeface="+mn-lt"/>
                          <a:ea typeface="+mn-ea"/>
                          <a:cs typeface="+mn-cs"/>
                        </a:rPr>
                        <a:t>Frequency, </a:t>
                      </a:r>
                      <a:r>
                        <a:rPr kumimoji="0" lang="zh-TW" altLang="zh-TW" sz="1800" kern="1200" dirty="0" smtClean="0">
                          <a:solidFill>
                            <a:schemeClr val="dk1"/>
                          </a:solidFill>
                          <a:latin typeface="+mn-lt"/>
                          <a:ea typeface="+mn-ea"/>
                          <a:cs typeface="+mn-cs"/>
                        </a:rPr>
                        <a:t>金額 </a:t>
                      </a:r>
                      <a:r>
                        <a:rPr kumimoji="0" lang="en-US" altLang="zh-TW" sz="1800" kern="1200" dirty="0" smtClean="0">
                          <a:solidFill>
                            <a:schemeClr val="dk1"/>
                          </a:solidFill>
                          <a:latin typeface="+mn-lt"/>
                          <a:ea typeface="+mn-ea"/>
                          <a:cs typeface="+mn-cs"/>
                        </a:rPr>
                        <a:t>Monetary value, RFM</a:t>
                      </a:r>
                      <a:r>
                        <a:rPr kumimoji="0" lang="zh-TW" altLang="zh-TW" sz="1800" kern="1200" dirty="0" smtClean="0">
                          <a:solidFill>
                            <a:schemeClr val="dk1"/>
                          </a:solidFill>
                          <a:latin typeface="+mn-lt"/>
                          <a:ea typeface="+mn-ea"/>
                          <a:cs typeface="+mn-cs"/>
                        </a:rPr>
                        <a:t>）分析工具普遍受到實務界的重視，並常被廣泛地應用</a:t>
                      </a:r>
                      <a:r>
                        <a:rPr kumimoji="0" lang="zh-TW" altLang="en-US" sz="1800" kern="1200" dirty="0" smtClean="0">
                          <a:solidFill>
                            <a:schemeClr val="dk1"/>
                          </a:solidFill>
                          <a:latin typeface="+mn-lt"/>
                          <a:ea typeface="+mn-ea"/>
                          <a:cs typeface="+mn-cs"/>
                        </a:rPr>
                        <a:t>。</a:t>
                      </a:r>
                      <a:endParaRPr lang="zh-TW" altLang="en-US" dirty="0"/>
                    </a:p>
                  </a:txBody>
                  <a:tcPr/>
                </a:tc>
              </a:tr>
              <a:tr h="370840">
                <a:tc>
                  <a:txBody>
                    <a:bodyPr/>
                    <a:lstStyle/>
                    <a:p>
                      <a:r>
                        <a:rPr kumimoji="0" lang="zh-TW" altLang="zh-TW" sz="1800" kern="1200" dirty="0" smtClean="0">
                          <a:solidFill>
                            <a:schemeClr val="dk1"/>
                          </a:solidFill>
                          <a:latin typeface="+mn-lt"/>
                          <a:ea typeface="+mn-ea"/>
                          <a:cs typeface="+mn-cs"/>
                        </a:rPr>
                        <a:t>張心馨與蔡獻富（</a:t>
                      </a:r>
                      <a:r>
                        <a:rPr kumimoji="0" lang="en-US" altLang="zh-TW" sz="1800" kern="1200" dirty="0" smtClean="0">
                          <a:solidFill>
                            <a:schemeClr val="dk1"/>
                          </a:solidFill>
                          <a:latin typeface="+mn-lt"/>
                          <a:ea typeface="+mn-ea"/>
                          <a:cs typeface="+mn-cs"/>
                        </a:rPr>
                        <a:t>2004</a:t>
                      </a:r>
                      <a:r>
                        <a:rPr kumimoji="0" lang="zh-TW" altLang="zh-TW" sz="1800" kern="1200" dirty="0" smtClean="0">
                          <a:solidFill>
                            <a:schemeClr val="dk1"/>
                          </a:solidFill>
                          <a:latin typeface="+mn-lt"/>
                          <a:ea typeface="+mn-ea"/>
                          <a:cs typeface="+mn-cs"/>
                        </a:rPr>
                        <a:t>）</a:t>
                      </a:r>
                      <a:endParaRPr lang="zh-TW" altLang="en-US" dirty="0"/>
                    </a:p>
                  </a:txBody>
                  <a:tcPr/>
                </a:tc>
                <a:tc>
                  <a:txBody>
                    <a:bodyPr/>
                    <a:lstStyle/>
                    <a:p>
                      <a:r>
                        <a:rPr kumimoji="0" lang="zh-TW" altLang="zh-TW" sz="1800" kern="1200" dirty="0" smtClean="0">
                          <a:solidFill>
                            <a:schemeClr val="dk1"/>
                          </a:solidFill>
                          <a:latin typeface="+mn-lt"/>
                          <a:ea typeface="+mn-ea"/>
                          <a:cs typeface="+mn-cs"/>
                        </a:rPr>
                        <a:t>在</a:t>
                      </a:r>
                      <a:r>
                        <a:rPr kumimoji="0" lang="en-US" altLang="zh-TW" sz="1800" kern="1200" dirty="0" smtClean="0">
                          <a:solidFill>
                            <a:schemeClr val="dk1"/>
                          </a:solidFill>
                          <a:latin typeface="+mn-lt"/>
                          <a:ea typeface="+mn-ea"/>
                          <a:cs typeface="+mn-cs"/>
                        </a:rPr>
                        <a:t>RFM</a:t>
                      </a:r>
                      <a:r>
                        <a:rPr kumimoji="0" lang="zh-TW" altLang="zh-TW" sz="1800" kern="1200" dirty="0" smtClean="0">
                          <a:solidFill>
                            <a:schemeClr val="dk1"/>
                          </a:solidFill>
                          <a:latin typeface="+mn-lt"/>
                          <a:ea typeface="+mn-ea"/>
                          <a:cs typeface="+mn-cs"/>
                        </a:rPr>
                        <a:t>分析中加入了顧客關係長度（</a:t>
                      </a:r>
                      <a:r>
                        <a:rPr kumimoji="0" lang="en-US" altLang="zh-TW" sz="1800" kern="1200" dirty="0" smtClean="0">
                          <a:solidFill>
                            <a:schemeClr val="dk1"/>
                          </a:solidFill>
                          <a:latin typeface="+mn-lt"/>
                          <a:ea typeface="+mn-ea"/>
                          <a:cs typeface="+mn-cs"/>
                        </a:rPr>
                        <a:t>L</a:t>
                      </a:r>
                      <a:r>
                        <a:rPr kumimoji="0" lang="zh-TW" altLang="zh-TW" sz="1800" kern="1200" dirty="0" smtClean="0">
                          <a:solidFill>
                            <a:schemeClr val="dk1"/>
                          </a:solidFill>
                          <a:latin typeface="+mn-lt"/>
                          <a:ea typeface="+mn-ea"/>
                          <a:cs typeface="+mn-cs"/>
                        </a:rPr>
                        <a:t>）的概念，關係長度代表顧客與企業之關係長短，是以顧客第一次購買日到最後一次購買日之間的天數計之</a:t>
                      </a:r>
                      <a:r>
                        <a:rPr kumimoji="0" lang="zh-TW" altLang="en-US" sz="1800" kern="1200" dirty="0" smtClean="0">
                          <a:solidFill>
                            <a:schemeClr val="dk1"/>
                          </a:solidFill>
                          <a:latin typeface="+mn-lt"/>
                          <a:ea typeface="+mn-ea"/>
                          <a:cs typeface="+mn-cs"/>
                        </a:rPr>
                        <a:t>。</a:t>
                      </a:r>
                      <a:endParaRPr lang="zh-TW" altLang="en-US" dirty="0"/>
                    </a:p>
                  </a:txBody>
                  <a:tcPr/>
                </a:tc>
              </a:tr>
              <a:tr h="370840">
                <a:tc>
                  <a:txBody>
                    <a:bodyPr/>
                    <a:lstStyle/>
                    <a:p>
                      <a:r>
                        <a:rPr kumimoji="0" lang="zh-TW" altLang="en-US" sz="1800" kern="1200" baseline="0" dirty="0" smtClean="0">
                          <a:solidFill>
                            <a:schemeClr val="dk1"/>
                          </a:solidFill>
                          <a:latin typeface="+mn-lt"/>
                          <a:ea typeface="+mn-ea"/>
                          <a:cs typeface="+mn-cs"/>
                        </a:rPr>
                        <a:t>蘇中信、劉俞志、劉蕙（</a:t>
                      </a:r>
                      <a:r>
                        <a:rPr kumimoji="0" lang="en-US" altLang="zh-TW" sz="1800" kern="1200" baseline="0" dirty="0" smtClean="0">
                          <a:solidFill>
                            <a:schemeClr val="dk1"/>
                          </a:solidFill>
                          <a:latin typeface="+mn-lt"/>
                          <a:ea typeface="+mn-ea"/>
                          <a:cs typeface="+mn-cs"/>
                        </a:rPr>
                        <a:t>2013</a:t>
                      </a:r>
                      <a:r>
                        <a:rPr kumimoji="0" lang="zh-TW" altLang="en-US" sz="1800" kern="1200" baseline="0" dirty="0" smtClean="0">
                          <a:solidFill>
                            <a:schemeClr val="dk1"/>
                          </a:solidFill>
                          <a:latin typeface="+mn-lt"/>
                          <a:ea typeface="+mn-ea"/>
                          <a:cs typeface="+mn-cs"/>
                        </a:rPr>
                        <a:t>）</a:t>
                      </a:r>
                      <a:endParaRPr lang="zh-TW" altLang="en-US" dirty="0"/>
                    </a:p>
                  </a:txBody>
                  <a:tcPr/>
                </a:tc>
                <a:tc>
                  <a:txBody>
                    <a:bodyPr/>
                    <a:lstStyle/>
                    <a:p>
                      <a:r>
                        <a:rPr kumimoji="0" lang="zh-TW" altLang="en-US" sz="1800" kern="1200" baseline="0" dirty="0" smtClean="0">
                          <a:solidFill>
                            <a:schemeClr val="dk1"/>
                          </a:solidFill>
                          <a:latin typeface="+mn-lt"/>
                          <a:ea typeface="+mn-ea"/>
                          <a:cs typeface="+mn-cs"/>
                        </a:rPr>
                        <a:t>提出一個結合資料探勘技術，並以顧客價值分群為基礎之資料庫行銷架構，此架構利用群集分析與序列型樣，擴充顧客價值計算模式，並依據顧客價值進行顧客分群，同時依交易資料進行產品分類，再整合分群與產品分類結果做為策略擬定依據。</a:t>
                      </a:r>
                      <a:endParaRPr lang="zh-TW" altLang="en-US" dirty="0"/>
                    </a:p>
                  </a:txBody>
                  <a:tcPr/>
                </a:tc>
              </a:tr>
            </a:tbl>
          </a:graphicData>
        </a:graphic>
      </p:graphicFrame>
      <p:sp>
        <p:nvSpPr>
          <p:cNvPr id="4" name="投影片編號版面配置區 3"/>
          <p:cNvSpPr>
            <a:spLocks noGrp="1"/>
          </p:cNvSpPr>
          <p:nvPr>
            <p:ph type="sldNum" sz="quarter" idx="12"/>
          </p:nvPr>
        </p:nvSpPr>
        <p:spPr/>
        <p:txBody>
          <a:bodyPr/>
          <a:lstStyle/>
          <a:p>
            <a:fld id="{6294C92D-0306-4E69-9CD3-20855E849650}" type="slidenum">
              <a:rPr lang="en-US" smtClean="0"/>
              <a:pPr/>
              <a:t>10</a:t>
            </a:fld>
            <a:endParaRPr lang="en-US" dirty="0"/>
          </a:p>
        </p:txBody>
      </p:sp>
      <p:sp>
        <p:nvSpPr>
          <p:cNvPr id="5" name="文字方塊 4"/>
          <p:cNvSpPr txBox="1"/>
          <p:nvPr/>
        </p:nvSpPr>
        <p:spPr>
          <a:xfrm>
            <a:off x="1475656" y="1412776"/>
            <a:ext cx="5155579" cy="584775"/>
          </a:xfrm>
          <a:prstGeom prst="rect">
            <a:avLst/>
          </a:prstGeom>
          <a:noFill/>
        </p:spPr>
        <p:txBody>
          <a:bodyPr wrap="none" rtlCol="0">
            <a:spAutoFit/>
          </a:bodyPr>
          <a:lstStyle/>
          <a:p>
            <a:r>
              <a:rPr lang="en-US" altLang="zh-TW" sz="3200" dirty="0" smtClean="0"/>
              <a:t>RFM</a:t>
            </a:r>
            <a:r>
              <a:rPr lang="zh-TW" altLang="zh-TW" sz="3200" dirty="0" smtClean="0"/>
              <a:t>模型顧客分群</a:t>
            </a:r>
            <a:r>
              <a:rPr lang="zh-TW" altLang="en-US" sz="3200" dirty="0" smtClean="0"/>
              <a:t>參考文獻</a:t>
            </a:r>
            <a:endParaRPr lang="zh-TW" alt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貳、文獻探討 </a:t>
            </a:r>
            <a:r>
              <a:rPr lang="en-US" altLang="zh-TW" dirty="0" smtClean="0"/>
              <a:t>4/4</a:t>
            </a:r>
            <a:endParaRPr lang="zh-TW" altLang="en-US" dirty="0"/>
          </a:p>
        </p:txBody>
      </p:sp>
      <p:graphicFrame>
        <p:nvGraphicFramePr>
          <p:cNvPr id="6" name="內容版面配置區 5"/>
          <p:cNvGraphicFramePr>
            <a:graphicFrameLocks noGrp="1"/>
          </p:cNvGraphicFramePr>
          <p:nvPr>
            <p:ph idx="1"/>
          </p:nvPr>
        </p:nvGraphicFramePr>
        <p:xfrm>
          <a:off x="1403648" y="2132856"/>
          <a:ext cx="7499350" cy="2748280"/>
        </p:xfrm>
        <a:graphic>
          <a:graphicData uri="http://schemas.openxmlformats.org/drawingml/2006/table">
            <a:tbl>
              <a:tblPr firstRow="1" bandRow="1">
                <a:tableStyleId>{5C22544A-7EE6-4342-B048-85BDC9FD1C3A}</a:tableStyleId>
              </a:tblPr>
              <a:tblGrid>
                <a:gridCol w="2128788"/>
                <a:gridCol w="5370562"/>
              </a:tblGrid>
              <a:tr h="226824">
                <a:tc>
                  <a:txBody>
                    <a:bodyPr/>
                    <a:lstStyle/>
                    <a:p>
                      <a:pPr algn="ctr"/>
                      <a:r>
                        <a:rPr lang="zh-TW" altLang="en-US" dirty="0" smtClean="0"/>
                        <a:t>作者</a:t>
                      </a:r>
                      <a:endParaRPr lang="zh-TW" altLang="en-US" dirty="0"/>
                    </a:p>
                  </a:txBody>
                  <a:tcPr/>
                </a:tc>
                <a:tc>
                  <a:txBody>
                    <a:bodyPr/>
                    <a:lstStyle/>
                    <a:p>
                      <a:pPr algn="ctr"/>
                      <a:r>
                        <a:rPr lang="zh-TW" altLang="en-US" dirty="0" smtClean="0"/>
                        <a:t>內容</a:t>
                      </a:r>
                      <a:endParaRPr lang="zh-TW" altLang="en-US" dirty="0"/>
                    </a:p>
                  </a:txBody>
                  <a:tcPr/>
                </a:tc>
              </a:tr>
              <a:tr h="370840">
                <a:tc>
                  <a:txBody>
                    <a:bodyPr/>
                    <a:lstStyle/>
                    <a:p>
                      <a:r>
                        <a:rPr kumimoji="0" lang="en-US" altLang="zh-TW" sz="1800" kern="1200" dirty="0" smtClean="0">
                          <a:solidFill>
                            <a:schemeClr val="dk1"/>
                          </a:solidFill>
                          <a:latin typeface="+mn-lt"/>
                          <a:ea typeface="+mn-ea"/>
                          <a:cs typeface="+mn-cs"/>
                        </a:rPr>
                        <a:t>J.B. </a:t>
                      </a:r>
                      <a:r>
                        <a:rPr kumimoji="0" lang="en-US" altLang="zh-TW" sz="1800" kern="1200" dirty="0" err="1" smtClean="0">
                          <a:solidFill>
                            <a:schemeClr val="dk1"/>
                          </a:solidFill>
                          <a:latin typeface="+mn-lt"/>
                          <a:ea typeface="+mn-ea"/>
                          <a:cs typeface="+mn-cs"/>
                        </a:rPr>
                        <a:t>MacQueen</a:t>
                      </a:r>
                      <a:r>
                        <a:rPr kumimoji="0" lang="zh-TW" altLang="zh-TW" sz="1800" kern="1200" dirty="0" smtClean="0">
                          <a:solidFill>
                            <a:schemeClr val="dk1"/>
                          </a:solidFill>
                          <a:latin typeface="+mn-lt"/>
                          <a:ea typeface="+mn-ea"/>
                          <a:cs typeface="+mn-cs"/>
                        </a:rPr>
                        <a:t>（</a:t>
                      </a:r>
                      <a:r>
                        <a:rPr kumimoji="0" lang="en-US" altLang="zh-TW" sz="1800" kern="1200" dirty="0" smtClean="0">
                          <a:solidFill>
                            <a:schemeClr val="dk1"/>
                          </a:solidFill>
                          <a:latin typeface="+mn-lt"/>
                          <a:ea typeface="+mn-ea"/>
                          <a:cs typeface="+mn-cs"/>
                        </a:rPr>
                        <a:t>1967</a:t>
                      </a:r>
                      <a:r>
                        <a:rPr kumimoji="0" lang="zh-TW" altLang="zh-TW" sz="1800" kern="1200" dirty="0" smtClean="0">
                          <a:solidFill>
                            <a:schemeClr val="dk1"/>
                          </a:solidFill>
                          <a:latin typeface="+mn-lt"/>
                          <a:ea typeface="+mn-ea"/>
                          <a:cs typeface="+mn-cs"/>
                        </a:rPr>
                        <a:t>）</a:t>
                      </a:r>
                      <a:endParaRPr lang="zh-TW" altLang="en-US" dirty="0"/>
                    </a:p>
                  </a:txBody>
                  <a:tcPr/>
                </a:tc>
                <a:tc>
                  <a:txBody>
                    <a:bodyPr/>
                    <a:lstStyle/>
                    <a:p>
                      <a:r>
                        <a:rPr kumimoji="0" lang="zh-TW" altLang="zh-TW" sz="1800" kern="1200" dirty="0" smtClean="0">
                          <a:solidFill>
                            <a:schemeClr val="dk1"/>
                          </a:solidFill>
                          <a:latin typeface="+mn-lt"/>
                          <a:ea typeface="+mn-ea"/>
                          <a:cs typeface="+mn-cs"/>
                        </a:rPr>
                        <a:t>群集分析的技術中，最簡單也是最常見的技術之一，其方法是將</a:t>
                      </a:r>
                      <a:r>
                        <a:rPr kumimoji="0" lang="en-US" altLang="zh-TW" sz="1800" kern="1200" dirty="0" smtClean="0">
                          <a:solidFill>
                            <a:schemeClr val="dk1"/>
                          </a:solidFill>
                          <a:latin typeface="+mn-lt"/>
                          <a:ea typeface="+mn-ea"/>
                          <a:cs typeface="+mn-cs"/>
                        </a:rPr>
                        <a:t>n </a:t>
                      </a:r>
                      <a:r>
                        <a:rPr kumimoji="0" lang="zh-TW" altLang="zh-TW" sz="1800" kern="1200" dirty="0" smtClean="0">
                          <a:solidFill>
                            <a:schemeClr val="dk1"/>
                          </a:solidFill>
                          <a:latin typeface="+mn-lt"/>
                          <a:ea typeface="+mn-ea"/>
                          <a:cs typeface="+mn-cs"/>
                        </a:rPr>
                        <a:t>個資料分至</a:t>
                      </a:r>
                      <a:r>
                        <a:rPr kumimoji="0" lang="en-US" altLang="zh-TW" sz="1800" kern="1200" dirty="0" smtClean="0">
                          <a:solidFill>
                            <a:schemeClr val="dk1"/>
                          </a:solidFill>
                          <a:latin typeface="+mn-lt"/>
                          <a:ea typeface="+mn-ea"/>
                          <a:cs typeface="+mn-cs"/>
                        </a:rPr>
                        <a:t>k </a:t>
                      </a:r>
                      <a:r>
                        <a:rPr kumimoji="0" lang="zh-TW" altLang="zh-TW" sz="1800" kern="1200" dirty="0" smtClean="0">
                          <a:solidFill>
                            <a:schemeClr val="dk1"/>
                          </a:solidFill>
                          <a:latin typeface="+mn-lt"/>
                          <a:ea typeface="+mn-ea"/>
                          <a:cs typeface="+mn-cs"/>
                        </a:rPr>
                        <a:t>個群集中，最後達成一個最佳化，也就是每一群之間的資料是最相似的，而群與群之間的相似度則是最小的。因為衡量資料記錄間的相似度將決定資料紀錄所歸屬的群聚，並影響整個分群的結果，因此相似度測量法是群集分析中最根本的課題。</a:t>
                      </a:r>
                      <a:endParaRPr lang="zh-TW" altLang="en-US" dirty="0"/>
                    </a:p>
                  </a:txBody>
                  <a:tcPr/>
                </a:tc>
              </a:tr>
              <a:tr h="370840">
                <a:tc>
                  <a:txBody>
                    <a:bodyPr/>
                    <a:lstStyle/>
                    <a:p>
                      <a:endParaRPr lang="zh-TW" altLang="en-US" dirty="0"/>
                    </a:p>
                  </a:txBody>
                  <a:tcPr/>
                </a:tc>
                <a:tc>
                  <a:txBody>
                    <a:bodyPr/>
                    <a:lstStyle/>
                    <a:p>
                      <a:endParaRPr lang="zh-TW" altLang="en-US" dirty="0"/>
                    </a:p>
                  </a:txBody>
                  <a:tcPr/>
                </a:tc>
              </a:tr>
            </a:tbl>
          </a:graphicData>
        </a:graphic>
      </p:graphicFrame>
      <p:sp>
        <p:nvSpPr>
          <p:cNvPr id="4" name="投影片編號版面配置區 3"/>
          <p:cNvSpPr>
            <a:spLocks noGrp="1"/>
          </p:cNvSpPr>
          <p:nvPr>
            <p:ph type="sldNum" sz="quarter" idx="12"/>
          </p:nvPr>
        </p:nvSpPr>
        <p:spPr/>
        <p:txBody>
          <a:bodyPr/>
          <a:lstStyle/>
          <a:p>
            <a:fld id="{6294C92D-0306-4E69-9CD3-20855E849650}" type="slidenum">
              <a:rPr lang="en-US" smtClean="0"/>
              <a:pPr/>
              <a:t>11</a:t>
            </a:fld>
            <a:endParaRPr lang="en-US" dirty="0"/>
          </a:p>
        </p:txBody>
      </p:sp>
      <p:sp>
        <p:nvSpPr>
          <p:cNvPr id="7" name="文字方塊 6"/>
          <p:cNvSpPr txBox="1"/>
          <p:nvPr/>
        </p:nvSpPr>
        <p:spPr>
          <a:xfrm>
            <a:off x="1475656" y="1412776"/>
            <a:ext cx="4071949" cy="584775"/>
          </a:xfrm>
          <a:prstGeom prst="rect">
            <a:avLst/>
          </a:prstGeom>
          <a:noFill/>
        </p:spPr>
        <p:txBody>
          <a:bodyPr wrap="none" rtlCol="0">
            <a:spAutoFit/>
          </a:bodyPr>
          <a:lstStyle/>
          <a:p>
            <a:r>
              <a:rPr lang="en-US" altLang="zh-TW" sz="3200" dirty="0" smtClean="0"/>
              <a:t>K-mean </a:t>
            </a:r>
            <a:r>
              <a:rPr lang="zh-TW" altLang="en-US" sz="3200" dirty="0" smtClean="0"/>
              <a:t>分群參考文獻</a:t>
            </a:r>
            <a:endParaRPr lang="zh-TW" alt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叁、研究方法 </a:t>
            </a:r>
            <a:r>
              <a:rPr lang="en-US" altLang="zh-TW" dirty="0" smtClean="0"/>
              <a:t>1/6</a:t>
            </a:r>
            <a:endParaRPr lang="zh-TW" altLang="en-US" dirty="0"/>
          </a:p>
        </p:txBody>
      </p:sp>
      <p:sp>
        <p:nvSpPr>
          <p:cNvPr id="3" name="內容版面配置區 2"/>
          <p:cNvSpPr>
            <a:spLocks noGrp="1"/>
          </p:cNvSpPr>
          <p:nvPr>
            <p:ph idx="1"/>
          </p:nvPr>
        </p:nvSpPr>
        <p:spPr>
          <a:xfrm>
            <a:off x="1435608" y="2060848"/>
            <a:ext cx="7498080" cy="4187552"/>
          </a:xfrm>
        </p:spPr>
        <p:txBody>
          <a:bodyPr/>
          <a:lstStyle/>
          <a:p>
            <a:r>
              <a:rPr lang="zh-TW" altLang="zh-TW" dirty="0" smtClean="0"/>
              <a:t>現有資料庫中的資料篩選整理出</a:t>
            </a:r>
            <a:endParaRPr lang="en-US" altLang="zh-TW" dirty="0" smtClean="0"/>
          </a:p>
          <a:p>
            <a:pPr marL="596646" indent="-514350">
              <a:buFont typeface="+mj-lt"/>
              <a:buAutoNum type="arabicPeriod"/>
            </a:pPr>
            <a:r>
              <a:rPr lang="zh-TW" altLang="zh-TW" dirty="0" smtClean="0"/>
              <a:t>顧客基本資料</a:t>
            </a:r>
            <a:r>
              <a:rPr lang="en-US" altLang="zh-TW" dirty="0" smtClean="0"/>
              <a:t>(</a:t>
            </a:r>
            <a:r>
              <a:rPr lang="zh-TW" altLang="zh-TW" dirty="0" smtClean="0"/>
              <a:t>性別、年齡、地區、學歷</a:t>
            </a:r>
            <a:r>
              <a:rPr lang="en-US" altLang="zh-TW" dirty="0" smtClean="0"/>
              <a:t>)</a:t>
            </a:r>
            <a:r>
              <a:rPr lang="zh-TW" altLang="en-US" dirty="0" smtClean="0"/>
              <a:t>。</a:t>
            </a:r>
            <a:endParaRPr lang="en-US" altLang="zh-TW" dirty="0" smtClean="0"/>
          </a:p>
          <a:p>
            <a:pPr marL="596646" indent="-514350">
              <a:buFont typeface="+mj-lt"/>
              <a:buAutoNum type="arabicPeriod"/>
            </a:pPr>
            <a:r>
              <a:rPr lang="zh-TW" altLang="zh-TW" dirty="0" smtClean="0"/>
              <a:t>顧客到店紀錄</a:t>
            </a:r>
            <a:r>
              <a:rPr lang="en-US" altLang="zh-TW" dirty="0" smtClean="0"/>
              <a:t>(</a:t>
            </a:r>
            <a:r>
              <a:rPr lang="zh-TW" altLang="zh-TW" dirty="0" smtClean="0"/>
              <a:t>顧客編號、到店日期</a:t>
            </a:r>
            <a:r>
              <a:rPr lang="en-US" altLang="zh-TW" dirty="0" smtClean="0"/>
              <a:t>)</a:t>
            </a:r>
            <a:r>
              <a:rPr lang="zh-TW" altLang="en-US" dirty="0" smtClean="0"/>
              <a:t>。</a:t>
            </a:r>
            <a:endParaRPr lang="en-US" altLang="zh-TW" dirty="0" smtClean="0"/>
          </a:p>
          <a:p>
            <a:pPr marL="596646" indent="-514350">
              <a:buFont typeface="+mj-lt"/>
              <a:buAutoNum type="arabicPeriod"/>
            </a:pPr>
            <a:r>
              <a:rPr lang="zh-TW" altLang="zh-TW" dirty="0" smtClean="0"/>
              <a:t>顧客購買紀錄</a:t>
            </a:r>
            <a:r>
              <a:rPr lang="en-US" altLang="zh-TW" dirty="0" smtClean="0"/>
              <a:t>(</a:t>
            </a:r>
            <a:r>
              <a:rPr lang="zh-TW" altLang="zh-TW" dirty="0" smtClean="0"/>
              <a:t>顧客編號、購買日期、購買產品、購買金額</a:t>
            </a:r>
            <a:r>
              <a:rPr lang="en-US" altLang="zh-TW" dirty="0" smtClean="0"/>
              <a:t>)</a:t>
            </a:r>
            <a:r>
              <a:rPr lang="zh-TW"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12</a:t>
            </a:fld>
            <a:endParaRPr lang="en-US" dirty="0"/>
          </a:p>
        </p:txBody>
      </p:sp>
      <p:sp>
        <p:nvSpPr>
          <p:cNvPr id="6" name="文字方塊 5"/>
          <p:cNvSpPr txBox="1"/>
          <p:nvPr/>
        </p:nvSpPr>
        <p:spPr>
          <a:xfrm>
            <a:off x="1475656" y="1412776"/>
            <a:ext cx="3467616" cy="584775"/>
          </a:xfrm>
          <a:prstGeom prst="rect">
            <a:avLst/>
          </a:prstGeom>
          <a:noFill/>
        </p:spPr>
        <p:txBody>
          <a:bodyPr wrap="none" rtlCol="0">
            <a:spAutoFit/>
          </a:bodyPr>
          <a:lstStyle/>
          <a:p>
            <a:r>
              <a:rPr lang="zh-TW" altLang="en-US" sz="3200" dirty="0" smtClean="0"/>
              <a:t>一、初級資料篩選</a:t>
            </a:r>
            <a:endParaRPr lang="zh-TW" alt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叁、研究方法 </a:t>
            </a:r>
            <a:r>
              <a:rPr lang="en-US" altLang="zh-TW" dirty="0" smtClean="0"/>
              <a:t>2/6</a:t>
            </a:r>
            <a:endParaRPr lang="zh-TW" altLang="en-US" dirty="0"/>
          </a:p>
        </p:txBody>
      </p:sp>
      <p:sp>
        <p:nvSpPr>
          <p:cNvPr id="3" name="內容版面配置區 2"/>
          <p:cNvSpPr>
            <a:spLocks noGrp="1"/>
          </p:cNvSpPr>
          <p:nvPr>
            <p:ph idx="1"/>
          </p:nvPr>
        </p:nvSpPr>
        <p:spPr>
          <a:xfrm>
            <a:off x="1435608" y="2060848"/>
            <a:ext cx="7498080" cy="4187552"/>
          </a:xfrm>
        </p:spPr>
        <p:txBody>
          <a:bodyPr/>
          <a:lstStyle/>
          <a:p>
            <a:r>
              <a:rPr lang="zh-TW" altLang="zh-TW" dirty="0" smtClean="0"/>
              <a:t>使用</a:t>
            </a:r>
            <a:r>
              <a:rPr lang="en-US" altLang="zh-TW" dirty="0" smtClean="0"/>
              <a:t>RFM </a:t>
            </a:r>
            <a:r>
              <a:rPr lang="zh-TW" altLang="zh-TW" dirty="0" smtClean="0"/>
              <a:t>分析法以巢狀分群得出每位顧客的最近消費日期</a:t>
            </a:r>
            <a:r>
              <a:rPr lang="en-US" altLang="zh-TW" dirty="0" smtClean="0"/>
              <a:t>(Recency)</a:t>
            </a:r>
            <a:r>
              <a:rPr lang="zh-TW" altLang="zh-TW" dirty="0" smtClean="0"/>
              <a:t>、購買頻率</a:t>
            </a:r>
            <a:r>
              <a:rPr lang="en-US" altLang="zh-TW" dirty="0" smtClean="0"/>
              <a:t>(Frequency)</a:t>
            </a:r>
            <a:r>
              <a:rPr lang="zh-TW" altLang="zh-TW" dirty="0" smtClean="0"/>
              <a:t>、總購買金額</a:t>
            </a:r>
            <a:r>
              <a:rPr lang="en-US" altLang="zh-TW" dirty="0" smtClean="0"/>
              <a:t>(Monetary)</a:t>
            </a:r>
            <a:r>
              <a:rPr lang="zh-TW" altLang="zh-TW" dirty="0" smtClean="0"/>
              <a:t>三個指標的資料。</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13</a:t>
            </a:fld>
            <a:endParaRPr lang="en-US" dirty="0"/>
          </a:p>
        </p:txBody>
      </p:sp>
      <p:sp>
        <p:nvSpPr>
          <p:cNvPr id="6" name="文字方塊 5"/>
          <p:cNvSpPr txBox="1"/>
          <p:nvPr/>
        </p:nvSpPr>
        <p:spPr>
          <a:xfrm>
            <a:off x="1475656" y="1412776"/>
            <a:ext cx="5120312" cy="584775"/>
          </a:xfrm>
          <a:prstGeom prst="rect">
            <a:avLst/>
          </a:prstGeom>
          <a:noFill/>
        </p:spPr>
        <p:txBody>
          <a:bodyPr wrap="none" rtlCol="0">
            <a:spAutoFit/>
          </a:bodyPr>
          <a:lstStyle/>
          <a:p>
            <a:r>
              <a:rPr lang="zh-TW" altLang="en-US" sz="3200" dirty="0" smtClean="0"/>
              <a:t>二、</a:t>
            </a:r>
            <a:r>
              <a:rPr lang="en-US" altLang="zh-TW" sz="3200" dirty="0" smtClean="0"/>
              <a:t> </a:t>
            </a:r>
            <a:r>
              <a:rPr lang="zh-TW" altLang="zh-TW" sz="3200" dirty="0" smtClean="0"/>
              <a:t>區分顧客貢獻度</a:t>
            </a:r>
            <a:r>
              <a:rPr lang="en-US" altLang="zh-TW" sz="3200" dirty="0" smtClean="0"/>
              <a:t>(RFM)</a:t>
            </a:r>
            <a:endParaRPr lang="zh-TW" alt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叁、研究方法 </a:t>
            </a:r>
            <a:r>
              <a:rPr lang="en-US" altLang="zh-TW" dirty="0" smtClean="0"/>
              <a:t>3/6</a:t>
            </a:r>
            <a:endParaRPr lang="zh-TW" altLang="en-US" dirty="0"/>
          </a:p>
        </p:txBody>
      </p:sp>
      <p:sp>
        <p:nvSpPr>
          <p:cNvPr id="3" name="內容版面配置區 2"/>
          <p:cNvSpPr>
            <a:spLocks noGrp="1"/>
          </p:cNvSpPr>
          <p:nvPr>
            <p:ph idx="1"/>
          </p:nvPr>
        </p:nvSpPr>
        <p:spPr>
          <a:xfrm>
            <a:off x="1435608" y="2060848"/>
            <a:ext cx="7498080" cy="4187552"/>
          </a:xfrm>
        </p:spPr>
        <p:txBody>
          <a:bodyPr/>
          <a:lstStyle/>
          <a:p>
            <a:r>
              <a:rPr lang="zh-TW" altLang="zh-TW" dirty="0" smtClean="0"/>
              <a:t>應用</a:t>
            </a:r>
            <a:r>
              <a:rPr lang="en-US" altLang="zh-TW" dirty="0" smtClean="0"/>
              <a:t>RFM </a:t>
            </a:r>
            <a:r>
              <a:rPr lang="zh-TW" altLang="zh-TW" dirty="0" smtClean="0"/>
              <a:t>分析以統計軟體</a:t>
            </a:r>
            <a:r>
              <a:rPr lang="en-US" altLang="zh-TW" dirty="0" smtClean="0"/>
              <a:t>SPSS</a:t>
            </a:r>
            <a:r>
              <a:rPr lang="zh-TW" altLang="zh-TW" dirty="0" smtClean="0"/>
              <a:t>作</a:t>
            </a:r>
            <a:r>
              <a:rPr lang="en-US" altLang="zh-TW" dirty="0" smtClean="0"/>
              <a:t>K-means</a:t>
            </a:r>
            <a:r>
              <a:rPr lang="zh-TW" altLang="zh-TW" dirty="0" smtClean="0"/>
              <a:t>對顧客進行分群</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14</a:t>
            </a:fld>
            <a:endParaRPr lang="en-US" dirty="0"/>
          </a:p>
        </p:txBody>
      </p:sp>
      <p:sp>
        <p:nvSpPr>
          <p:cNvPr id="6" name="文字方塊 5"/>
          <p:cNvSpPr txBox="1"/>
          <p:nvPr/>
        </p:nvSpPr>
        <p:spPr>
          <a:xfrm>
            <a:off x="1475656" y="1412776"/>
            <a:ext cx="6043642" cy="584775"/>
          </a:xfrm>
          <a:prstGeom prst="rect">
            <a:avLst/>
          </a:prstGeom>
          <a:noFill/>
        </p:spPr>
        <p:txBody>
          <a:bodyPr wrap="none" rtlCol="0">
            <a:spAutoFit/>
          </a:bodyPr>
          <a:lstStyle/>
          <a:p>
            <a:r>
              <a:rPr lang="zh-TW" altLang="en-US" sz="3200" dirty="0" smtClean="0"/>
              <a:t>三、</a:t>
            </a:r>
            <a:r>
              <a:rPr lang="zh-TW" altLang="zh-TW" sz="3200" dirty="0" smtClean="0"/>
              <a:t>顧客分群定義群組</a:t>
            </a:r>
            <a:r>
              <a:rPr lang="en-US" altLang="zh-TW" sz="3200" dirty="0" smtClean="0"/>
              <a:t>(K-means)</a:t>
            </a:r>
            <a:endParaRPr lang="zh-TW" alt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叁、研究方法 </a:t>
            </a:r>
            <a:r>
              <a:rPr lang="en-US" altLang="zh-TW" dirty="0" smtClean="0"/>
              <a:t>4/6</a:t>
            </a:r>
            <a:endParaRPr lang="zh-TW" altLang="en-US" dirty="0"/>
          </a:p>
        </p:txBody>
      </p:sp>
      <p:sp>
        <p:nvSpPr>
          <p:cNvPr id="3" name="內容版面配置區 2"/>
          <p:cNvSpPr>
            <a:spLocks noGrp="1"/>
          </p:cNvSpPr>
          <p:nvPr>
            <p:ph idx="1"/>
          </p:nvPr>
        </p:nvSpPr>
        <p:spPr>
          <a:xfrm>
            <a:off x="1435608" y="2060848"/>
            <a:ext cx="7498080" cy="4187552"/>
          </a:xfrm>
        </p:spPr>
        <p:txBody>
          <a:bodyPr>
            <a:normAutofit fontScale="85000" lnSpcReduction="10000"/>
          </a:bodyPr>
          <a:lstStyle/>
          <a:p>
            <a:r>
              <a:rPr lang="zh-TW" altLang="zh-TW" dirty="0" smtClean="0"/>
              <a:t>以每位顧客每月到店參與活動天數</a:t>
            </a:r>
            <a:r>
              <a:rPr lang="en-US" altLang="zh-TW" dirty="0" smtClean="0"/>
              <a:t> / </a:t>
            </a:r>
            <a:r>
              <a:rPr lang="zh-TW" altLang="zh-TW" dirty="0" smtClean="0"/>
              <a:t>該店開店天數得到的每月參與率判斷顧客參與度。</a:t>
            </a:r>
            <a:endParaRPr lang="en-US" altLang="zh-TW" dirty="0" smtClean="0"/>
          </a:p>
          <a:p>
            <a:r>
              <a:rPr lang="zh-TW" altLang="zh-TW" dirty="0" smtClean="0"/>
              <a:t>利用</a:t>
            </a:r>
            <a:r>
              <a:rPr lang="en-US" altLang="zh-TW" dirty="0" smtClean="0"/>
              <a:t>MLE(Maximum Likelihood Estimation)</a:t>
            </a:r>
            <a:r>
              <a:rPr lang="zh-TW" altLang="zh-TW" dirty="0" smtClean="0"/>
              <a:t>計算出該顧客的平均購買間隔</a:t>
            </a:r>
            <a:r>
              <a:rPr lang="zh-TW" altLang="en-US" dirty="0" smtClean="0"/>
              <a:t>。</a:t>
            </a:r>
            <a:endParaRPr lang="en-US" altLang="zh-TW" dirty="0" smtClean="0"/>
          </a:p>
          <a:p>
            <a:r>
              <a:rPr lang="zh-TW" altLang="zh-TW" dirty="0" smtClean="0"/>
              <a:t>依據最大概似估計值，對顧客參與率的月數來做加權，計算出加權平均參與率，簡稱</a:t>
            </a:r>
            <a:r>
              <a:rPr lang="en-US" altLang="zh-TW" dirty="0" smtClean="0"/>
              <a:t>WMLE(Weighted Maximum Likelihood Estimation)</a:t>
            </a:r>
          </a:p>
          <a:p>
            <a:r>
              <a:rPr lang="zh-TW" altLang="zh-TW" dirty="0" smtClean="0"/>
              <a:t>根據以上敘述，透過</a:t>
            </a:r>
            <a:r>
              <a:rPr lang="en-US" altLang="zh-TW" dirty="0" smtClean="0"/>
              <a:t>MLE </a:t>
            </a:r>
            <a:r>
              <a:rPr lang="zh-TW" altLang="zh-TW" dirty="0" smtClean="0"/>
              <a:t>與</a:t>
            </a:r>
            <a:r>
              <a:rPr lang="en-US" altLang="zh-TW" dirty="0" smtClean="0"/>
              <a:t>WMLE </a:t>
            </a:r>
            <a:r>
              <a:rPr lang="zh-TW" altLang="zh-TW" dirty="0" smtClean="0"/>
              <a:t>之差異，可用來作為判斷該顧客參與趨勢及分類</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15</a:t>
            </a:fld>
            <a:endParaRPr lang="en-US" dirty="0"/>
          </a:p>
        </p:txBody>
      </p:sp>
      <p:sp>
        <p:nvSpPr>
          <p:cNvPr id="6" name="文字方塊 5"/>
          <p:cNvSpPr txBox="1"/>
          <p:nvPr/>
        </p:nvSpPr>
        <p:spPr>
          <a:xfrm>
            <a:off x="1475656" y="1412776"/>
            <a:ext cx="6247223" cy="584775"/>
          </a:xfrm>
          <a:prstGeom prst="rect">
            <a:avLst/>
          </a:prstGeom>
          <a:noFill/>
        </p:spPr>
        <p:txBody>
          <a:bodyPr wrap="none" rtlCol="0">
            <a:spAutoFit/>
          </a:bodyPr>
          <a:lstStyle/>
          <a:p>
            <a:r>
              <a:rPr lang="zh-TW" altLang="en-US" sz="3200" dirty="0" smtClean="0"/>
              <a:t>四、</a:t>
            </a:r>
            <a:r>
              <a:rPr lang="zh-TW" altLang="zh-TW" sz="3200" dirty="0" smtClean="0"/>
              <a:t>顧客參與度分析</a:t>
            </a:r>
            <a:r>
              <a:rPr lang="en-US" altLang="zh-TW" sz="3200" dirty="0" smtClean="0"/>
              <a:t>(Participation)</a:t>
            </a:r>
            <a:endParaRPr lang="zh-TW" alt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叁、研究方法 </a:t>
            </a:r>
            <a:r>
              <a:rPr lang="en-US" altLang="zh-TW" dirty="0" smtClean="0"/>
              <a:t>5/6</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16</a:t>
            </a:fld>
            <a:endParaRPr lang="en-US" dirty="0"/>
          </a:p>
        </p:txBody>
      </p:sp>
      <p:sp>
        <p:nvSpPr>
          <p:cNvPr id="6" name="文字方塊 5"/>
          <p:cNvSpPr txBox="1"/>
          <p:nvPr/>
        </p:nvSpPr>
        <p:spPr>
          <a:xfrm>
            <a:off x="1475656" y="1412776"/>
            <a:ext cx="6247223" cy="584775"/>
          </a:xfrm>
          <a:prstGeom prst="rect">
            <a:avLst/>
          </a:prstGeom>
          <a:noFill/>
        </p:spPr>
        <p:txBody>
          <a:bodyPr wrap="none" rtlCol="0">
            <a:spAutoFit/>
          </a:bodyPr>
          <a:lstStyle/>
          <a:p>
            <a:r>
              <a:rPr lang="zh-TW" altLang="en-US" sz="3200" dirty="0" smtClean="0"/>
              <a:t>四、</a:t>
            </a:r>
            <a:r>
              <a:rPr lang="zh-TW" altLang="zh-TW" sz="3200" dirty="0" smtClean="0"/>
              <a:t>顧客參與度分析</a:t>
            </a:r>
            <a:r>
              <a:rPr lang="en-US" altLang="zh-TW" sz="3200" dirty="0" smtClean="0"/>
              <a:t>(Participation)</a:t>
            </a:r>
            <a:endParaRPr lang="zh-TW" altLang="en-US" sz="3200" dirty="0"/>
          </a:p>
        </p:txBody>
      </p:sp>
      <p:graphicFrame>
        <p:nvGraphicFramePr>
          <p:cNvPr id="7" name="表格 6"/>
          <p:cNvGraphicFramePr>
            <a:graphicFrameLocks noGrp="1"/>
          </p:cNvGraphicFramePr>
          <p:nvPr/>
        </p:nvGraphicFramePr>
        <p:xfrm>
          <a:off x="1619672" y="2132856"/>
          <a:ext cx="7056784" cy="4412508"/>
        </p:xfrm>
        <a:graphic>
          <a:graphicData uri="http://schemas.openxmlformats.org/drawingml/2006/table">
            <a:tbl>
              <a:tblPr/>
              <a:tblGrid>
                <a:gridCol w="3058828"/>
                <a:gridCol w="3997956"/>
              </a:tblGrid>
              <a:tr h="522058">
                <a:tc>
                  <a:txBody>
                    <a:bodyPr/>
                    <a:lstStyle/>
                    <a:p>
                      <a:pPr>
                        <a:spcAft>
                          <a:spcPts val="0"/>
                        </a:spcAft>
                      </a:pPr>
                      <a:r>
                        <a:rPr lang="en-US" sz="2800" kern="100">
                          <a:latin typeface="Times New Roman"/>
                          <a:ea typeface="標楷體"/>
                          <a:cs typeface="Times New Roman"/>
                        </a:rPr>
                        <a:t>MLE</a:t>
                      </a:r>
                      <a:r>
                        <a:rPr lang="zh-TW" sz="2800" kern="100">
                          <a:latin typeface="Times New Roman"/>
                          <a:ea typeface="標楷體"/>
                          <a:cs typeface="Times New Roman"/>
                        </a:rPr>
                        <a:t>與</a:t>
                      </a:r>
                      <a:r>
                        <a:rPr lang="en-US" sz="2800" kern="100">
                          <a:latin typeface="Times New Roman"/>
                          <a:ea typeface="標楷體"/>
                          <a:cs typeface="Times New Roman"/>
                        </a:rPr>
                        <a:t>WMLE</a:t>
                      </a:r>
                      <a:r>
                        <a:rPr lang="zh-TW" sz="2800" kern="100">
                          <a:latin typeface="Times New Roman"/>
                          <a:ea typeface="標楷體"/>
                          <a:cs typeface="Times New Roman"/>
                        </a:rPr>
                        <a:t>差</a:t>
                      </a: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a:spcAft>
                          <a:spcPts val="0"/>
                        </a:spcAft>
                      </a:pPr>
                      <a:r>
                        <a:rPr lang="zh-TW" sz="2800" kern="100">
                          <a:latin typeface="Times New Roman"/>
                          <a:ea typeface="標楷體"/>
                          <a:cs typeface="Times New Roman"/>
                        </a:rPr>
                        <a:t>顧客參與率趨勢分析</a:t>
                      </a: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1566174">
                <a:tc>
                  <a:txBody>
                    <a:bodyPr/>
                    <a:lstStyle/>
                    <a:p>
                      <a:pPr>
                        <a:spcAft>
                          <a:spcPts val="0"/>
                        </a:spcAft>
                      </a:pPr>
                      <a:r>
                        <a:rPr lang="en-US" sz="2800" kern="100">
                          <a:latin typeface="Times New Roman"/>
                          <a:ea typeface="標楷體"/>
                          <a:cs typeface="Times New Roman"/>
                        </a:rPr>
                        <a:t>MLE-WMLE&gt;0</a:t>
                      </a:r>
                      <a:endParaRPr lang="zh-TW" sz="2800" kern="100">
                        <a:latin typeface="Times New Roman"/>
                        <a:ea typeface="標楷體"/>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spcAft>
                          <a:spcPts val="0"/>
                        </a:spcAft>
                      </a:pPr>
                      <a:r>
                        <a:rPr lang="zh-TW" sz="2800" kern="100">
                          <a:latin typeface="Times New Roman"/>
                          <a:ea typeface="標楷體"/>
                          <a:cs typeface="Times New Roman"/>
                        </a:rPr>
                        <a:t>積極顧客：表示顧客參與率越來越高，對公司的認同度增加。</a:t>
                      </a: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1044116">
                <a:tc>
                  <a:txBody>
                    <a:bodyPr/>
                    <a:lstStyle/>
                    <a:p>
                      <a:pPr>
                        <a:spcAft>
                          <a:spcPts val="0"/>
                        </a:spcAft>
                      </a:pPr>
                      <a:r>
                        <a:rPr lang="en-US" sz="2800" kern="100">
                          <a:latin typeface="Times New Roman"/>
                          <a:ea typeface="標楷體"/>
                          <a:cs typeface="Times New Roman"/>
                        </a:rPr>
                        <a:t>MLE-WMLE=0</a:t>
                      </a:r>
                      <a:endParaRPr lang="zh-TW" sz="2800" kern="100">
                        <a:latin typeface="Times New Roman"/>
                        <a:ea typeface="標楷體"/>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spcAft>
                          <a:spcPts val="0"/>
                        </a:spcAft>
                      </a:pPr>
                      <a:r>
                        <a:rPr lang="zh-TW" sz="2800" kern="100">
                          <a:latin typeface="Times New Roman"/>
                          <a:ea typeface="標楷體"/>
                          <a:cs typeface="Times New Roman"/>
                        </a:rPr>
                        <a:t>穩定顧客：表示參與率穩定，為固定參加的顧客。</a:t>
                      </a: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1044116">
                <a:tc>
                  <a:txBody>
                    <a:bodyPr/>
                    <a:lstStyle/>
                    <a:p>
                      <a:pPr>
                        <a:spcAft>
                          <a:spcPts val="0"/>
                        </a:spcAft>
                      </a:pPr>
                      <a:r>
                        <a:rPr lang="en-US" sz="2800" kern="100">
                          <a:latin typeface="Times New Roman"/>
                          <a:ea typeface="標楷體"/>
                          <a:cs typeface="Times New Roman"/>
                        </a:rPr>
                        <a:t>MLE-WMLE&lt;0</a:t>
                      </a:r>
                      <a:endParaRPr lang="zh-TW" sz="2800" kern="100">
                        <a:latin typeface="Times New Roman"/>
                        <a:ea typeface="標楷體"/>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spcAft>
                          <a:spcPts val="0"/>
                        </a:spcAft>
                      </a:pPr>
                      <a:r>
                        <a:rPr lang="zh-TW" sz="2800" kern="100" dirty="0">
                          <a:latin typeface="Times New Roman"/>
                          <a:ea typeface="標楷體"/>
                          <a:cs typeface="Times New Roman"/>
                        </a:rPr>
                        <a:t>疏離顧客：表示參與率下降，有可能會流失。</a:t>
                      </a: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叁、研究方法 </a:t>
            </a:r>
            <a:r>
              <a:rPr lang="en-US" altLang="zh-TW" dirty="0" smtClean="0"/>
              <a:t>6/6</a:t>
            </a:r>
            <a:endParaRPr lang="zh-TW" altLang="en-US" dirty="0"/>
          </a:p>
        </p:txBody>
      </p:sp>
      <p:sp>
        <p:nvSpPr>
          <p:cNvPr id="3" name="內容版面配置區 2"/>
          <p:cNvSpPr>
            <a:spLocks noGrp="1"/>
          </p:cNvSpPr>
          <p:nvPr>
            <p:ph idx="1"/>
          </p:nvPr>
        </p:nvSpPr>
        <p:spPr>
          <a:xfrm>
            <a:off x="1435608" y="2060848"/>
            <a:ext cx="7498080" cy="4187552"/>
          </a:xfrm>
        </p:spPr>
        <p:txBody>
          <a:bodyPr/>
          <a:lstStyle/>
          <a:p>
            <a:r>
              <a:rPr lang="zh-TW" altLang="zh-TW" dirty="0" smtClean="0"/>
              <a:t>整合</a:t>
            </a:r>
            <a:r>
              <a:rPr lang="en-US" altLang="zh-TW" dirty="0" smtClean="0"/>
              <a:t>RFM </a:t>
            </a:r>
            <a:r>
              <a:rPr lang="zh-TW" altLang="zh-TW" dirty="0" smtClean="0"/>
              <a:t>指標和顧客參與度成</a:t>
            </a:r>
            <a:r>
              <a:rPr lang="en-US" altLang="zh-TW" dirty="0" smtClean="0"/>
              <a:t>P-RFM </a:t>
            </a:r>
            <a:r>
              <a:rPr lang="zh-TW" altLang="zh-TW" dirty="0" smtClean="0"/>
              <a:t>指標將保健食品展銷公司顧客分群，並提出行銷策略。</a:t>
            </a:r>
            <a:endParaRPr lang="zh-TW" altLang="zh-TW"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17</a:t>
            </a:fld>
            <a:endParaRPr lang="en-US" dirty="0"/>
          </a:p>
        </p:txBody>
      </p:sp>
      <p:sp>
        <p:nvSpPr>
          <p:cNvPr id="6" name="文字方塊 5"/>
          <p:cNvSpPr txBox="1"/>
          <p:nvPr/>
        </p:nvSpPr>
        <p:spPr>
          <a:xfrm>
            <a:off x="1475656" y="1412776"/>
            <a:ext cx="4288353" cy="584775"/>
          </a:xfrm>
          <a:prstGeom prst="rect">
            <a:avLst/>
          </a:prstGeom>
          <a:noFill/>
        </p:spPr>
        <p:txBody>
          <a:bodyPr wrap="none" rtlCol="0">
            <a:spAutoFit/>
          </a:bodyPr>
          <a:lstStyle/>
          <a:p>
            <a:r>
              <a:rPr lang="zh-TW" altLang="en-US" sz="3200" dirty="0" smtClean="0"/>
              <a:t>五、</a:t>
            </a:r>
            <a:r>
              <a:rPr lang="zh-TW" altLang="zh-TW" sz="3200" dirty="0" smtClean="0"/>
              <a:t>整合指標制定策略</a:t>
            </a:r>
            <a:endParaRPr lang="zh-TW" alt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1/</a:t>
            </a:r>
            <a:endParaRPr lang="zh-TW" altLang="en-US" dirty="0"/>
          </a:p>
        </p:txBody>
      </p:sp>
      <p:sp>
        <p:nvSpPr>
          <p:cNvPr id="3" name="內容版面配置區 2"/>
          <p:cNvSpPr>
            <a:spLocks noGrp="1"/>
          </p:cNvSpPr>
          <p:nvPr>
            <p:ph idx="1"/>
          </p:nvPr>
        </p:nvSpPr>
        <p:spPr>
          <a:xfrm>
            <a:off x="1435608" y="2060848"/>
            <a:ext cx="7498080" cy="3672408"/>
          </a:xfrm>
        </p:spPr>
        <p:txBody>
          <a:bodyPr>
            <a:normAutofit/>
          </a:bodyPr>
          <a:lstStyle/>
          <a:p>
            <a:r>
              <a:rPr lang="zh-TW" altLang="zh-TW" dirty="0" smtClean="0"/>
              <a:t>以保健食品公司全省各分店</a:t>
            </a:r>
            <a:r>
              <a:rPr lang="en-US" altLang="zh-TW" dirty="0" smtClean="0"/>
              <a:t>2016</a:t>
            </a:r>
            <a:r>
              <a:rPr lang="zh-TW" altLang="zh-TW" dirty="0" smtClean="0"/>
              <a:t>年</a:t>
            </a:r>
            <a:r>
              <a:rPr lang="en-US" altLang="zh-TW" dirty="0" smtClean="0"/>
              <a:t>9</a:t>
            </a:r>
            <a:r>
              <a:rPr lang="zh-TW" altLang="zh-TW" dirty="0" smtClean="0"/>
              <a:t>月</a:t>
            </a:r>
            <a:r>
              <a:rPr lang="en-US" altLang="zh-TW" dirty="0" smtClean="0"/>
              <a:t>1</a:t>
            </a:r>
            <a:r>
              <a:rPr lang="zh-TW" altLang="zh-TW" dirty="0" smtClean="0"/>
              <a:t>日到</a:t>
            </a:r>
            <a:r>
              <a:rPr lang="en-US" altLang="zh-TW" dirty="0" smtClean="0"/>
              <a:t>2017</a:t>
            </a:r>
            <a:r>
              <a:rPr lang="zh-TW" altLang="zh-TW" dirty="0" smtClean="0"/>
              <a:t>年</a:t>
            </a:r>
            <a:r>
              <a:rPr lang="en-US" altLang="zh-TW" dirty="0" smtClean="0"/>
              <a:t>8</a:t>
            </a:r>
            <a:r>
              <a:rPr lang="zh-TW" altLang="zh-TW" dirty="0" smtClean="0"/>
              <a:t>月</a:t>
            </a:r>
            <a:r>
              <a:rPr lang="en-US" altLang="zh-TW" dirty="0" smtClean="0"/>
              <a:t>31</a:t>
            </a:r>
            <a:r>
              <a:rPr lang="zh-TW" altLang="zh-TW" dirty="0" smtClean="0"/>
              <a:t>日的交易資料進行分析。</a:t>
            </a:r>
            <a:endParaRPr lang="en-US" altLang="zh-TW" dirty="0" smtClean="0"/>
          </a:p>
          <a:p>
            <a:r>
              <a:rPr lang="zh-TW" altLang="zh-TW" dirty="0" smtClean="0"/>
              <a:t>研究的原始資料主要包括六個資料表</a:t>
            </a:r>
            <a:r>
              <a:rPr lang="zh-TW" altLang="en-US" dirty="0" smtClean="0"/>
              <a:t>。如下頁。</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18</a:t>
            </a:fld>
            <a:endParaRPr lang="en-US" dirty="0"/>
          </a:p>
        </p:txBody>
      </p:sp>
      <p:sp>
        <p:nvSpPr>
          <p:cNvPr id="5" name="文字方塊 4"/>
          <p:cNvSpPr txBox="1"/>
          <p:nvPr/>
        </p:nvSpPr>
        <p:spPr>
          <a:xfrm>
            <a:off x="1475656" y="1412776"/>
            <a:ext cx="2646878" cy="584775"/>
          </a:xfrm>
          <a:prstGeom prst="rect">
            <a:avLst/>
          </a:prstGeom>
          <a:noFill/>
        </p:spPr>
        <p:txBody>
          <a:bodyPr wrap="none" rtlCol="0">
            <a:spAutoFit/>
          </a:bodyPr>
          <a:lstStyle/>
          <a:p>
            <a:r>
              <a:rPr lang="zh-TW" altLang="en-US" sz="3200" dirty="0" smtClean="0"/>
              <a:t>一、資料說明</a:t>
            </a:r>
            <a:endParaRPr lang="zh-TW" alt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2/</a:t>
            </a:r>
            <a:endParaRPr lang="zh-TW" altLang="en-US" dirty="0"/>
          </a:p>
        </p:txBody>
      </p:sp>
      <p:graphicFrame>
        <p:nvGraphicFramePr>
          <p:cNvPr id="6" name="內容版面配置區 5"/>
          <p:cNvGraphicFramePr>
            <a:graphicFrameLocks noGrp="1"/>
          </p:cNvGraphicFramePr>
          <p:nvPr>
            <p:ph idx="1"/>
          </p:nvPr>
        </p:nvGraphicFramePr>
        <p:xfrm>
          <a:off x="1435100" y="2060575"/>
          <a:ext cx="7499350" cy="3677920"/>
        </p:xfrm>
        <a:graphic>
          <a:graphicData uri="http://schemas.openxmlformats.org/drawingml/2006/table">
            <a:tbl>
              <a:tblPr firstRow="1" bandRow="1">
                <a:tableStyleId>{5C22544A-7EE6-4342-B048-85BDC9FD1C3A}</a:tableStyleId>
              </a:tblPr>
              <a:tblGrid>
                <a:gridCol w="2272804"/>
                <a:gridCol w="5226546"/>
              </a:tblGrid>
              <a:tr h="370840">
                <a:tc>
                  <a:txBody>
                    <a:bodyPr/>
                    <a:lstStyle/>
                    <a:p>
                      <a:pPr>
                        <a:spcAft>
                          <a:spcPts val="0"/>
                        </a:spcAft>
                      </a:pPr>
                      <a:r>
                        <a:rPr lang="zh-TW" sz="2400" kern="100" dirty="0">
                          <a:latin typeface="Times New Roman"/>
                          <a:ea typeface="標楷體"/>
                          <a:cs typeface="Times New Roman"/>
                        </a:rPr>
                        <a:t>資料表名稱</a:t>
                      </a:r>
                    </a:p>
                  </a:txBody>
                  <a:tcPr marL="68580" marR="68580" marT="0" marB="0"/>
                </a:tc>
                <a:tc>
                  <a:txBody>
                    <a:bodyPr/>
                    <a:lstStyle/>
                    <a:p>
                      <a:pPr>
                        <a:spcAft>
                          <a:spcPts val="0"/>
                        </a:spcAft>
                      </a:pPr>
                      <a:r>
                        <a:rPr lang="zh-TW" sz="2400" kern="100" dirty="0">
                          <a:latin typeface="Times New Roman"/>
                          <a:ea typeface="標楷體"/>
                          <a:cs typeface="Times New Roman"/>
                        </a:rPr>
                        <a:t>資料表內容</a:t>
                      </a:r>
                    </a:p>
                  </a:txBody>
                  <a:tcPr marL="68580" marR="68580" marT="0" marB="0"/>
                </a:tc>
              </a:tr>
              <a:tr h="370840">
                <a:tc>
                  <a:txBody>
                    <a:bodyPr/>
                    <a:lstStyle/>
                    <a:p>
                      <a:pPr>
                        <a:spcAft>
                          <a:spcPts val="0"/>
                        </a:spcAft>
                      </a:pPr>
                      <a:r>
                        <a:rPr lang="zh-TW" sz="2400" kern="100">
                          <a:latin typeface="Times New Roman"/>
                          <a:ea typeface="標楷體"/>
                          <a:cs typeface="Times New Roman"/>
                        </a:rPr>
                        <a:t>顧客資料表</a:t>
                      </a:r>
                    </a:p>
                  </a:txBody>
                  <a:tcPr marL="68580" marR="68580" marT="0" marB="0"/>
                </a:tc>
                <a:tc>
                  <a:txBody>
                    <a:bodyPr/>
                    <a:lstStyle/>
                    <a:p>
                      <a:pPr>
                        <a:spcAft>
                          <a:spcPts val="0"/>
                        </a:spcAft>
                      </a:pPr>
                      <a:r>
                        <a:rPr lang="zh-TW" sz="2400" kern="100">
                          <a:latin typeface="Times New Roman"/>
                          <a:ea typeface="標楷體"/>
                          <a:cs typeface="Times New Roman"/>
                        </a:rPr>
                        <a:t>編號、姓名、年齡、性別、學歷等</a:t>
                      </a:r>
                    </a:p>
                  </a:txBody>
                  <a:tcPr marL="68580" marR="68580" marT="0" marB="0"/>
                </a:tc>
              </a:tr>
              <a:tr h="370840">
                <a:tc>
                  <a:txBody>
                    <a:bodyPr/>
                    <a:lstStyle/>
                    <a:p>
                      <a:pPr>
                        <a:spcAft>
                          <a:spcPts val="0"/>
                        </a:spcAft>
                      </a:pPr>
                      <a:r>
                        <a:rPr lang="zh-TW" sz="2400" kern="100">
                          <a:latin typeface="Times New Roman"/>
                          <a:ea typeface="標楷體"/>
                          <a:cs typeface="Times New Roman"/>
                        </a:rPr>
                        <a:t>產品資料表</a:t>
                      </a:r>
                    </a:p>
                  </a:txBody>
                  <a:tcPr marL="68580" marR="68580" marT="0" marB="0"/>
                </a:tc>
                <a:tc>
                  <a:txBody>
                    <a:bodyPr/>
                    <a:lstStyle/>
                    <a:p>
                      <a:pPr>
                        <a:spcAft>
                          <a:spcPts val="0"/>
                        </a:spcAft>
                      </a:pPr>
                      <a:r>
                        <a:rPr lang="zh-TW" sz="2400" kern="100">
                          <a:latin typeface="Times New Roman"/>
                          <a:ea typeface="標楷體"/>
                          <a:cs typeface="Times New Roman"/>
                        </a:rPr>
                        <a:t>編號、品名、類別、單價等</a:t>
                      </a:r>
                    </a:p>
                  </a:txBody>
                  <a:tcPr marL="68580" marR="68580" marT="0" marB="0"/>
                </a:tc>
              </a:tr>
              <a:tr h="370840">
                <a:tc>
                  <a:txBody>
                    <a:bodyPr/>
                    <a:lstStyle/>
                    <a:p>
                      <a:pPr>
                        <a:spcAft>
                          <a:spcPts val="0"/>
                        </a:spcAft>
                      </a:pPr>
                      <a:r>
                        <a:rPr lang="zh-TW" sz="2400" kern="100">
                          <a:latin typeface="Times New Roman"/>
                          <a:ea typeface="標楷體"/>
                          <a:cs typeface="Times New Roman"/>
                        </a:rPr>
                        <a:t>店別資料表</a:t>
                      </a:r>
                    </a:p>
                  </a:txBody>
                  <a:tcPr marL="68580" marR="68580" marT="0" marB="0"/>
                </a:tc>
                <a:tc>
                  <a:txBody>
                    <a:bodyPr/>
                    <a:lstStyle/>
                    <a:p>
                      <a:pPr>
                        <a:spcAft>
                          <a:spcPts val="0"/>
                        </a:spcAft>
                      </a:pPr>
                      <a:r>
                        <a:rPr lang="zh-TW" sz="2400" kern="100">
                          <a:latin typeface="Times New Roman"/>
                          <a:ea typeface="標楷體"/>
                          <a:cs typeface="Times New Roman"/>
                        </a:rPr>
                        <a:t>編號、店名、店長、電話、地址等</a:t>
                      </a:r>
                    </a:p>
                  </a:txBody>
                  <a:tcPr marL="68580" marR="68580" marT="0" marB="0"/>
                </a:tc>
              </a:tr>
              <a:tr h="370840">
                <a:tc>
                  <a:txBody>
                    <a:bodyPr/>
                    <a:lstStyle/>
                    <a:p>
                      <a:pPr>
                        <a:spcAft>
                          <a:spcPts val="0"/>
                        </a:spcAft>
                      </a:pPr>
                      <a:r>
                        <a:rPr lang="zh-TW" sz="2400" kern="100">
                          <a:latin typeface="Times New Roman"/>
                          <a:ea typeface="標楷體"/>
                          <a:cs typeface="Times New Roman"/>
                        </a:rPr>
                        <a:t>銷售主檔</a:t>
                      </a:r>
                    </a:p>
                  </a:txBody>
                  <a:tcPr marL="68580" marR="68580" marT="0" marB="0"/>
                </a:tc>
                <a:tc>
                  <a:txBody>
                    <a:bodyPr/>
                    <a:lstStyle/>
                    <a:p>
                      <a:pPr>
                        <a:spcAft>
                          <a:spcPts val="0"/>
                        </a:spcAft>
                      </a:pPr>
                      <a:r>
                        <a:rPr lang="zh-TW" sz="2400" kern="100">
                          <a:latin typeface="Times New Roman"/>
                          <a:ea typeface="標楷體"/>
                          <a:cs typeface="Times New Roman"/>
                        </a:rPr>
                        <a:t>日期、店別、場次、收銀機、進場人數、銷售總金額等</a:t>
                      </a:r>
                    </a:p>
                  </a:txBody>
                  <a:tcPr marL="68580" marR="68580" marT="0" marB="0"/>
                </a:tc>
              </a:tr>
              <a:tr h="370840">
                <a:tc>
                  <a:txBody>
                    <a:bodyPr/>
                    <a:lstStyle/>
                    <a:p>
                      <a:pPr>
                        <a:spcAft>
                          <a:spcPts val="0"/>
                        </a:spcAft>
                      </a:pPr>
                      <a:r>
                        <a:rPr lang="zh-TW" sz="2400" kern="100">
                          <a:latin typeface="Times New Roman"/>
                          <a:ea typeface="標楷體"/>
                          <a:cs typeface="Times New Roman"/>
                        </a:rPr>
                        <a:t>顧客進場資料表</a:t>
                      </a:r>
                    </a:p>
                  </a:txBody>
                  <a:tcPr marL="68580" marR="68580" marT="0" marB="0"/>
                </a:tc>
                <a:tc>
                  <a:txBody>
                    <a:bodyPr/>
                    <a:lstStyle/>
                    <a:p>
                      <a:pPr>
                        <a:spcAft>
                          <a:spcPts val="0"/>
                        </a:spcAft>
                      </a:pPr>
                      <a:r>
                        <a:rPr lang="zh-TW" sz="2400" kern="100">
                          <a:latin typeface="Times New Roman"/>
                          <a:ea typeface="標楷體"/>
                          <a:cs typeface="Times New Roman"/>
                        </a:rPr>
                        <a:t>店別、進場日期、進場時間、顧客編號、領取贈品等</a:t>
                      </a:r>
                    </a:p>
                  </a:txBody>
                  <a:tcPr marL="68580" marR="68580" marT="0" marB="0"/>
                </a:tc>
              </a:tr>
              <a:tr h="370840">
                <a:tc>
                  <a:txBody>
                    <a:bodyPr/>
                    <a:lstStyle/>
                    <a:p>
                      <a:pPr>
                        <a:spcAft>
                          <a:spcPts val="0"/>
                        </a:spcAft>
                      </a:pPr>
                      <a:r>
                        <a:rPr lang="zh-TW" sz="2400" kern="100">
                          <a:latin typeface="Times New Roman"/>
                          <a:ea typeface="標楷體"/>
                          <a:cs typeface="Times New Roman"/>
                        </a:rPr>
                        <a:t>銷售明細</a:t>
                      </a:r>
                    </a:p>
                  </a:txBody>
                  <a:tcPr marL="68580" marR="68580" marT="0" marB="0"/>
                </a:tc>
                <a:tc>
                  <a:txBody>
                    <a:bodyPr/>
                    <a:lstStyle/>
                    <a:p>
                      <a:pPr>
                        <a:spcAft>
                          <a:spcPts val="0"/>
                        </a:spcAft>
                      </a:pPr>
                      <a:r>
                        <a:rPr lang="zh-TW" sz="2400" kern="100" dirty="0">
                          <a:latin typeface="Times New Roman"/>
                          <a:ea typeface="標楷體"/>
                          <a:cs typeface="Times New Roman"/>
                        </a:rPr>
                        <a:t>顧客編號、購買產品、結帳方式、發票號碼、數量、單價、金額等。</a:t>
                      </a:r>
                    </a:p>
                  </a:txBody>
                  <a:tcPr marL="68580" marR="68580" marT="0" marB="0"/>
                </a:tc>
              </a:tr>
            </a:tbl>
          </a:graphicData>
        </a:graphic>
      </p:graphicFrame>
      <p:sp>
        <p:nvSpPr>
          <p:cNvPr id="4" name="投影片編號版面配置區 3"/>
          <p:cNvSpPr>
            <a:spLocks noGrp="1"/>
          </p:cNvSpPr>
          <p:nvPr>
            <p:ph type="sldNum" sz="quarter" idx="12"/>
          </p:nvPr>
        </p:nvSpPr>
        <p:spPr/>
        <p:txBody>
          <a:bodyPr/>
          <a:lstStyle/>
          <a:p>
            <a:fld id="{6294C92D-0306-4E69-9CD3-20855E849650}" type="slidenum">
              <a:rPr lang="en-US" smtClean="0"/>
              <a:pPr/>
              <a:t>19</a:t>
            </a:fld>
            <a:endParaRPr lang="en-US" dirty="0"/>
          </a:p>
        </p:txBody>
      </p:sp>
      <p:sp>
        <p:nvSpPr>
          <p:cNvPr id="5" name="文字方塊 4"/>
          <p:cNvSpPr txBox="1"/>
          <p:nvPr/>
        </p:nvSpPr>
        <p:spPr>
          <a:xfrm>
            <a:off x="1475656" y="1412776"/>
            <a:ext cx="5860900" cy="584775"/>
          </a:xfrm>
          <a:prstGeom prst="rect">
            <a:avLst/>
          </a:prstGeom>
          <a:noFill/>
        </p:spPr>
        <p:txBody>
          <a:bodyPr wrap="none" rtlCol="0">
            <a:spAutoFit/>
          </a:bodyPr>
          <a:lstStyle/>
          <a:p>
            <a:r>
              <a:rPr lang="zh-TW" altLang="en-US" sz="3200" dirty="0" smtClean="0"/>
              <a:t>一、資料說明</a:t>
            </a:r>
            <a:r>
              <a:rPr lang="en-US" altLang="zh-TW" sz="3200" dirty="0" smtClean="0"/>
              <a:t>-</a:t>
            </a:r>
            <a:r>
              <a:rPr lang="zh-TW" altLang="zh-TW" sz="3200" dirty="0" smtClean="0"/>
              <a:t>原始資料檔概述</a:t>
            </a:r>
            <a:endParaRPr lang="zh-TW"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大綱</a:t>
            </a:r>
            <a:endParaRPr lang="zh-TW" altLang="en-US" dirty="0"/>
          </a:p>
        </p:txBody>
      </p:sp>
      <p:sp>
        <p:nvSpPr>
          <p:cNvPr id="3" name="內容版面配置區 2"/>
          <p:cNvSpPr>
            <a:spLocks noGrp="1"/>
          </p:cNvSpPr>
          <p:nvPr>
            <p:ph idx="1"/>
          </p:nvPr>
        </p:nvSpPr>
        <p:spPr/>
        <p:txBody>
          <a:bodyPr/>
          <a:lstStyle/>
          <a:p>
            <a:r>
              <a:rPr lang="zh-TW" altLang="en-US" dirty="0" smtClean="0"/>
              <a:t>壹、背景與動機</a:t>
            </a:r>
            <a:endParaRPr lang="en-US" altLang="zh-TW" dirty="0" smtClean="0"/>
          </a:p>
          <a:p>
            <a:r>
              <a:rPr lang="zh-TW" altLang="en-US" dirty="0" smtClean="0"/>
              <a:t>貳、參考文獻</a:t>
            </a:r>
            <a:endParaRPr lang="en-US" altLang="zh-TW" dirty="0" smtClean="0"/>
          </a:p>
          <a:p>
            <a:r>
              <a:rPr lang="zh-TW" altLang="en-US" dirty="0" smtClean="0"/>
              <a:t>叁、研究方法</a:t>
            </a:r>
            <a:endParaRPr lang="en-US" altLang="zh-TW" dirty="0" smtClean="0"/>
          </a:p>
          <a:p>
            <a:r>
              <a:rPr lang="zh-TW" altLang="en-US" dirty="0" smtClean="0"/>
              <a:t>肆、個案研究</a:t>
            </a:r>
            <a:endParaRPr lang="en-US" altLang="zh-TW" dirty="0" smtClean="0"/>
          </a:p>
          <a:p>
            <a:r>
              <a:rPr lang="zh-TW" altLang="en-US" dirty="0" smtClean="0"/>
              <a:t>伍、結論</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3/</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20</a:t>
            </a:fld>
            <a:endParaRPr lang="en-US" dirty="0"/>
          </a:p>
        </p:txBody>
      </p:sp>
      <p:sp>
        <p:nvSpPr>
          <p:cNvPr id="5" name="文字方塊 4"/>
          <p:cNvSpPr txBox="1"/>
          <p:nvPr/>
        </p:nvSpPr>
        <p:spPr>
          <a:xfrm>
            <a:off x="1475656" y="1412776"/>
            <a:ext cx="6340197" cy="584775"/>
          </a:xfrm>
          <a:prstGeom prst="rect">
            <a:avLst/>
          </a:prstGeom>
          <a:noFill/>
        </p:spPr>
        <p:txBody>
          <a:bodyPr wrap="none" rtlCol="0">
            <a:spAutoFit/>
          </a:bodyPr>
          <a:lstStyle/>
          <a:p>
            <a:r>
              <a:rPr lang="zh-TW" altLang="en-US" sz="3200" dirty="0" smtClean="0"/>
              <a:t>一、資料說明</a:t>
            </a:r>
            <a:r>
              <a:rPr lang="en-US" altLang="zh-TW" sz="3200" dirty="0" smtClean="0"/>
              <a:t>—</a:t>
            </a:r>
            <a:r>
              <a:rPr lang="zh-TW" altLang="en-US" sz="3200" dirty="0" smtClean="0"/>
              <a:t>顧客到店參與紀錄</a:t>
            </a:r>
            <a:endParaRPr lang="zh-TW" altLang="en-US" sz="3200" dirty="0"/>
          </a:p>
        </p:txBody>
      </p:sp>
      <p:pic>
        <p:nvPicPr>
          <p:cNvPr id="1026" name="Picture 2"/>
          <p:cNvPicPr>
            <a:picLocks noChangeAspect="1" noChangeArrowheads="1"/>
          </p:cNvPicPr>
          <p:nvPr/>
        </p:nvPicPr>
        <p:blipFill>
          <a:blip r:embed="rId2" cstate="print"/>
          <a:srcRect/>
          <a:stretch>
            <a:fillRect/>
          </a:stretch>
        </p:blipFill>
        <p:spPr bwMode="auto">
          <a:xfrm>
            <a:off x="2000232" y="2143116"/>
            <a:ext cx="6072230" cy="403447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4/</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21</a:t>
            </a:fld>
            <a:endParaRPr lang="en-US" dirty="0"/>
          </a:p>
        </p:txBody>
      </p:sp>
      <p:sp>
        <p:nvSpPr>
          <p:cNvPr id="5" name="文字方塊 4"/>
          <p:cNvSpPr txBox="1"/>
          <p:nvPr/>
        </p:nvSpPr>
        <p:spPr>
          <a:xfrm>
            <a:off x="1475656" y="1412776"/>
            <a:ext cx="5519460" cy="584775"/>
          </a:xfrm>
          <a:prstGeom prst="rect">
            <a:avLst/>
          </a:prstGeom>
          <a:noFill/>
        </p:spPr>
        <p:txBody>
          <a:bodyPr wrap="none" rtlCol="0">
            <a:spAutoFit/>
          </a:bodyPr>
          <a:lstStyle/>
          <a:p>
            <a:r>
              <a:rPr lang="zh-TW" altLang="en-US" sz="3200" dirty="0" smtClean="0"/>
              <a:t>一、資料說明</a:t>
            </a:r>
            <a:r>
              <a:rPr lang="en-US" altLang="zh-TW" sz="3200" dirty="0" smtClean="0"/>
              <a:t>—</a:t>
            </a:r>
            <a:r>
              <a:rPr lang="zh-TW" altLang="en-US" sz="3200" dirty="0" smtClean="0"/>
              <a:t>顧客購買紀錄</a:t>
            </a:r>
            <a:endParaRPr lang="zh-TW" altLang="en-US" sz="3200" dirty="0"/>
          </a:p>
        </p:txBody>
      </p:sp>
      <p:pic>
        <p:nvPicPr>
          <p:cNvPr id="2050" name="Picture 2"/>
          <p:cNvPicPr>
            <a:picLocks noChangeAspect="1" noChangeArrowheads="1"/>
          </p:cNvPicPr>
          <p:nvPr/>
        </p:nvPicPr>
        <p:blipFill>
          <a:blip r:embed="rId2" cstate="print"/>
          <a:srcRect/>
          <a:stretch>
            <a:fillRect/>
          </a:stretch>
        </p:blipFill>
        <p:spPr bwMode="auto">
          <a:xfrm>
            <a:off x="1000100" y="2357430"/>
            <a:ext cx="7954023" cy="257968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5/</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22</a:t>
            </a:fld>
            <a:endParaRPr lang="en-US" dirty="0"/>
          </a:p>
        </p:txBody>
      </p:sp>
      <p:sp>
        <p:nvSpPr>
          <p:cNvPr id="5" name="文字方塊 4"/>
          <p:cNvSpPr txBox="1"/>
          <p:nvPr/>
        </p:nvSpPr>
        <p:spPr>
          <a:xfrm>
            <a:off x="1285852" y="1357298"/>
            <a:ext cx="7655668" cy="2062103"/>
          </a:xfrm>
          <a:prstGeom prst="rect">
            <a:avLst/>
          </a:prstGeom>
          <a:noFill/>
        </p:spPr>
        <p:txBody>
          <a:bodyPr wrap="square" rtlCol="0">
            <a:spAutoFit/>
          </a:bodyPr>
          <a:lstStyle/>
          <a:p>
            <a:r>
              <a:rPr lang="zh-TW" altLang="en-US" sz="3200" dirty="0" smtClean="0"/>
              <a:t>一、資料說明</a:t>
            </a:r>
            <a:r>
              <a:rPr lang="en-US" altLang="zh-TW" sz="3200" dirty="0" smtClean="0"/>
              <a:t>—</a:t>
            </a:r>
          </a:p>
          <a:p>
            <a:r>
              <a:rPr lang="zh-TW" altLang="en-US" sz="3200" dirty="0" smtClean="0"/>
              <a:t>原始資料共有 </a:t>
            </a:r>
            <a:r>
              <a:rPr lang="en-US" sz="3200" dirty="0" smtClean="0"/>
              <a:t>1,628,318 </a:t>
            </a:r>
            <a:r>
              <a:rPr lang="zh-TW" altLang="en-US" sz="3200" dirty="0" smtClean="0"/>
              <a:t>筆顧客到店紀錄，</a:t>
            </a:r>
            <a:endParaRPr lang="en-US" altLang="zh-TW" sz="3200" dirty="0" smtClean="0"/>
          </a:p>
          <a:p>
            <a:r>
              <a:rPr lang="en-US" sz="3200" dirty="0" smtClean="0"/>
              <a:t>239,541</a:t>
            </a:r>
            <a:r>
              <a:rPr lang="zh-TW" altLang="en-US" sz="3200" dirty="0" smtClean="0"/>
              <a:t>筆交易記錄及</a:t>
            </a:r>
            <a:r>
              <a:rPr lang="en-US" sz="3200" dirty="0" smtClean="0"/>
              <a:t>10,082 </a:t>
            </a:r>
            <a:r>
              <a:rPr lang="zh-TW" altLang="en-US" sz="3200" dirty="0" smtClean="0"/>
              <a:t>筆顧客資料。</a:t>
            </a:r>
            <a:endParaRPr lang="en-US" altLang="zh-TW" sz="3200" dirty="0" smtClean="0"/>
          </a:p>
          <a:p>
            <a:r>
              <a:rPr lang="zh-TW" altLang="en-US" sz="3200" dirty="0" smtClean="0"/>
              <a:t>經過資料篩選處理，保留有效資料如 表</a:t>
            </a:r>
            <a:endParaRPr lang="zh-TW" altLang="en-US" sz="3200" dirty="0"/>
          </a:p>
        </p:txBody>
      </p:sp>
      <p:graphicFrame>
        <p:nvGraphicFramePr>
          <p:cNvPr id="6" name="表格 5"/>
          <p:cNvGraphicFramePr>
            <a:graphicFrameLocks noGrp="1"/>
          </p:cNvGraphicFramePr>
          <p:nvPr/>
        </p:nvGraphicFramePr>
        <p:xfrm>
          <a:off x="1428728" y="3786190"/>
          <a:ext cx="6786610" cy="2286016"/>
        </p:xfrm>
        <a:graphic>
          <a:graphicData uri="http://schemas.openxmlformats.org/drawingml/2006/table">
            <a:tbl>
              <a:tblPr/>
              <a:tblGrid>
                <a:gridCol w="3071834"/>
                <a:gridCol w="3714776"/>
              </a:tblGrid>
              <a:tr h="571504">
                <a:tc>
                  <a:txBody>
                    <a:bodyPr/>
                    <a:lstStyle/>
                    <a:p>
                      <a:pPr>
                        <a:spcAft>
                          <a:spcPts val="0"/>
                        </a:spcAft>
                      </a:pPr>
                      <a:r>
                        <a:rPr lang="zh-TW" sz="3200" kern="100">
                          <a:latin typeface="+mj-ea"/>
                          <a:ea typeface="+mj-ea"/>
                          <a:cs typeface="Times New Roman"/>
                        </a:rPr>
                        <a:t>資料類別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r">
                        <a:spcAft>
                          <a:spcPts val="0"/>
                        </a:spcAft>
                      </a:pPr>
                      <a:r>
                        <a:rPr lang="zh-TW" sz="3200" kern="100">
                          <a:latin typeface="+mj-ea"/>
                          <a:ea typeface="+mj-ea"/>
                          <a:cs typeface="Times New Roman"/>
                        </a:rPr>
                        <a:t>資料筆數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571504">
                <a:tc>
                  <a:txBody>
                    <a:bodyPr/>
                    <a:lstStyle/>
                    <a:p>
                      <a:pPr>
                        <a:spcAft>
                          <a:spcPts val="0"/>
                        </a:spcAft>
                      </a:pPr>
                      <a:r>
                        <a:rPr lang="zh-TW" sz="3200" kern="100">
                          <a:latin typeface="+mj-ea"/>
                          <a:ea typeface="+mj-ea"/>
                          <a:cs typeface="Times New Roman"/>
                        </a:rPr>
                        <a:t>顧客資料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latin typeface="+mj-ea"/>
                          <a:ea typeface="+mj-ea"/>
                          <a:cs typeface="Times New Roman"/>
                        </a:rPr>
                        <a:t>9,684</a:t>
                      </a:r>
                      <a:endParaRPr lang="zh-TW" sz="32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spcAft>
                          <a:spcPts val="0"/>
                        </a:spcAft>
                      </a:pPr>
                      <a:r>
                        <a:rPr lang="zh-TW" sz="3200" kern="100">
                          <a:latin typeface="+mj-ea"/>
                          <a:ea typeface="+mj-ea"/>
                          <a:cs typeface="Times New Roman"/>
                        </a:rPr>
                        <a:t>到店紀錄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a:latin typeface="+mj-ea"/>
                          <a:ea typeface="+mj-ea"/>
                          <a:cs typeface="Times New Roman"/>
                        </a:rPr>
                        <a:t>1,628,318</a:t>
                      </a:r>
                      <a:endParaRPr lang="zh-TW" sz="32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spcAft>
                          <a:spcPts val="0"/>
                        </a:spcAft>
                      </a:pPr>
                      <a:r>
                        <a:rPr lang="zh-TW" sz="3200" kern="100">
                          <a:latin typeface="+mj-ea"/>
                          <a:ea typeface="+mj-ea"/>
                          <a:cs typeface="Times New Roman"/>
                        </a:rPr>
                        <a:t>交易紀錄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3200" kern="100" dirty="0">
                          <a:latin typeface="+mj-ea"/>
                          <a:ea typeface="+mj-ea"/>
                          <a:cs typeface="Times New Roman"/>
                        </a:rPr>
                        <a:t>239,541</a:t>
                      </a:r>
                      <a:endParaRPr lang="zh-TW" sz="32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6/</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23</a:t>
            </a:fld>
            <a:endParaRPr lang="en-US" dirty="0"/>
          </a:p>
        </p:txBody>
      </p:sp>
      <p:sp>
        <p:nvSpPr>
          <p:cNvPr id="5" name="文字方塊 4"/>
          <p:cNvSpPr txBox="1"/>
          <p:nvPr/>
        </p:nvSpPr>
        <p:spPr>
          <a:xfrm>
            <a:off x="1475656" y="1412776"/>
            <a:ext cx="5109091" cy="584775"/>
          </a:xfrm>
          <a:prstGeom prst="rect">
            <a:avLst/>
          </a:prstGeom>
          <a:noFill/>
        </p:spPr>
        <p:txBody>
          <a:bodyPr wrap="none" rtlCol="0">
            <a:spAutoFit/>
          </a:bodyPr>
          <a:lstStyle/>
          <a:p>
            <a:r>
              <a:rPr lang="zh-TW" altLang="en-US" sz="3200" dirty="0" smtClean="0"/>
              <a:t>一、資料說明</a:t>
            </a:r>
            <a:r>
              <a:rPr lang="en-US" altLang="zh-TW" sz="3200" dirty="0" smtClean="0"/>
              <a:t>—</a:t>
            </a:r>
            <a:r>
              <a:rPr lang="zh-TW" altLang="en-US" sz="3200" dirty="0" smtClean="0"/>
              <a:t>年齡統計表</a:t>
            </a:r>
            <a:endParaRPr lang="zh-TW" altLang="en-US" sz="3200" dirty="0"/>
          </a:p>
        </p:txBody>
      </p:sp>
      <p:graphicFrame>
        <p:nvGraphicFramePr>
          <p:cNvPr id="6" name="表格 5"/>
          <p:cNvGraphicFramePr>
            <a:graphicFrameLocks noGrp="1"/>
          </p:cNvGraphicFramePr>
          <p:nvPr/>
        </p:nvGraphicFramePr>
        <p:xfrm>
          <a:off x="2071670" y="2214554"/>
          <a:ext cx="5857916" cy="4023360"/>
        </p:xfrm>
        <a:graphic>
          <a:graphicData uri="http://schemas.openxmlformats.org/drawingml/2006/table">
            <a:tbl>
              <a:tblPr/>
              <a:tblGrid>
                <a:gridCol w="2571768"/>
                <a:gridCol w="1600211"/>
                <a:gridCol w="1685937"/>
              </a:tblGrid>
              <a:tr h="345066">
                <a:tc>
                  <a:txBody>
                    <a:bodyPr/>
                    <a:lstStyle/>
                    <a:p>
                      <a:pPr>
                        <a:spcAft>
                          <a:spcPts val="0"/>
                        </a:spcAft>
                      </a:pPr>
                      <a:r>
                        <a:rPr lang="zh-TW" sz="2400" kern="0">
                          <a:latin typeface="+mn-ea"/>
                          <a:ea typeface="+mn-ea"/>
                          <a:cs typeface="Times New Roman"/>
                        </a:rPr>
                        <a:t>年齡</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spcAft>
                          <a:spcPts val="0"/>
                        </a:spcAft>
                      </a:pPr>
                      <a:r>
                        <a:rPr lang="zh-TW" sz="2400" kern="0">
                          <a:latin typeface="+mn-ea"/>
                          <a:ea typeface="+mn-ea"/>
                          <a:cs typeface="Times New Roman"/>
                        </a:rPr>
                        <a:t>人數</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spcAft>
                          <a:spcPts val="0"/>
                        </a:spcAft>
                      </a:pPr>
                      <a:r>
                        <a:rPr lang="zh-TW" sz="2400" kern="0">
                          <a:latin typeface="+mn-ea"/>
                          <a:ea typeface="+mn-ea"/>
                          <a:cs typeface="Times New Roman"/>
                        </a:rPr>
                        <a:t>百分比</a:t>
                      </a:r>
                      <a:r>
                        <a:rPr lang="en-US" sz="2400" kern="0">
                          <a:latin typeface="+mn-ea"/>
                          <a:ea typeface="+mn-ea"/>
                          <a:cs typeface="Times New Roman"/>
                        </a:rPr>
                        <a:t>%</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345066">
                <a:tc>
                  <a:txBody>
                    <a:bodyPr/>
                    <a:lstStyle/>
                    <a:p>
                      <a:pPr>
                        <a:spcAft>
                          <a:spcPts val="0"/>
                        </a:spcAft>
                      </a:pPr>
                      <a:r>
                        <a:rPr lang="en-US" sz="2400" kern="0">
                          <a:latin typeface="+mn-ea"/>
                          <a:ea typeface="+mn-ea"/>
                          <a:cs typeface="Times New Roman"/>
                        </a:rPr>
                        <a:t>30</a:t>
                      </a:r>
                      <a:r>
                        <a:rPr lang="zh-TW" sz="2400" kern="0">
                          <a:latin typeface="+mn-ea"/>
                          <a:ea typeface="+mn-ea"/>
                          <a:cs typeface="Times New Roman"/>
                        </a:rPr>
                        <a:t>歲以下</a:t>
                      </a:r>
                      <a:r>
                        <a:rPr lang="en-US" sz="2400" kern="0">
                          <a:latin typeface="+mn-ea"/>
                          <a:ea typeface="+mn-ea"/>
                          <a:cs typeface="Times New Roman"/>
                        </a:rPr>
                        <a:t>(</a:t>
                      </a:r>
                      <a:r>
                        <a:rPr lang="zh-TW" sz="2400" kern="0">
                          <a:latin typeface="+mn-ea"/>
                          <a:ea typeface="+mn-ea"/>
                          <a:cs typeface="Times New Roman"/>
                        </a:rPr>
                        <a:t>不含</a:t>
                      </a:r>
                      <a:r>
                        <a:rPr lang="en-US" sz="2400" kern="0">
                          <a:latin typeface="+mn-ea"/>
                          <a:ea typeface="+mn-ea"/>
                          <a:cs typeface="Times New Roman"/>
                        </a:rPr>
                        <a:t>)</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9</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0.90 </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en-US" sz="2400" kern="0">
                          <a:latin typeface="+mn-ea"/>
                          <a:ea typeface="+mn-ea"/>
                          <a:cs typeface="Times New Roman"/>
                        </a:rPr>
                        <a:t>30-39</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51</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0.51 </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en-US" sz="2400" kern="0">
                          <a:latin typeface="+mn-ea"/>
                          <a:ea typeface="+mn-ea"/>
                          <a:cs typeface="Times New Roman"/>
                        </a:rPr>
                        <a:t>40-49</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167</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1.72 </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en-US" sz="2400" kern="0">
                          <a:latin typeface="+mn-ea"/>
                          <a:ea typeface="+mn-ea"/>
                          <a:cs typeface="Times New Roman"/>
                        </a:rPr>
                        <a:t>50-59</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539</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5.56 </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en-US" sz="2400" kern="0">
                          <a:latin typeface="+mn-ea"/>
                          <a:ea typeface="+mn-ea"/>
                          <a:cs typeface="Times New Roman"/>
                        </a:rPr>
                        <a:t>60-69</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2,362</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24.39 </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en-US" sz="2400" kern="0">
                          <a:latin typeface="+mn-ea"/>
                          <a:ea typeface="+mn-ea"/>
                          <a:cs typeface="Times New Roman"/>
                        </a:rPr>
                        <a:t>70-79</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3,940</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40.68 </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en-US" sz="2400" kern="0">
                          <a:latin typeface="+mn-ea"/>
                          <a:ea typeface="+mn-ea"/>
                          <a:cs typeface="Times New Roman"/>
                        </a:rPr>
                        <a:t>80-89</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2,252</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23.25 </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en-US" sz="2400" kern="0">
                          <a:latin typeface="+mn-ea"/>
                          <a:ea typeface="+mn-ea"/>
                          <a:cs typeface="Times New Roman"/>
                        </a:rPr>
                        <a:t>90</a:t>
                      </a:r>
                      <a:r>
                        <a:rPr lang="zh-TW" sz="2400" kern="0">
                          <a:latin typeface="+mn-ea"/>
                          <a:ea typeface="+mn-ea"/>
                          <a:cs typeface="Times New Roman"/>
                        </a:rPr>
                        <a:t>以上</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152</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1.56</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zh-TW" sz="2400" kern="0">
                          <a:latin typeface="+mn-ea"/>
                          <a:ea typeface="+mn-ea"/>
                          <a:cs typeface="Times New Roman"/>
                        </a:rPr>
                        <a:t>未填寫</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148</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a:latin typeface="+mn-ea"/>
                          <a:ea typeface="+mn-ea"/>
                          <a:cs typeface="Times New Roman"/>
                        </a:rPr>
                        <a:t>1.53</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66">
                <a:tc>
                  <a:txBody>
                    <a:bodyPr/>
                    <a:lstStyle/>
                    <a:p>
                      <a:pPr>
                        <a:spcAft>
                          <a:spcPts val="0"/>
                        </a:spcAft>
                      </a:pPr>
                      <a:r>
                        <a:rPr lang="zh-TW" sz="2400" kern="0">
                          <a:latin typeface="+mn-ea"/>
                          <a:ea typeface="+mn-ea"/>
                          <a:cs typeface="Times New Roman"/>
                        </a:rPr>
                        <a:t>總人數</a:t>
                      </a:r>
                      <a:endParaRPr lang="zh-TW" sz="2400" kern="10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9684</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0" dirty="0">
                          <a:latin typeface="+mn-ea"/>
                          <a:ea typeface="+mn-ea"/>
                          <a:cs typeface="Times New Roman"/>
                        </a:rPr>
                        <a:t>100.00 </a:t>
                      </a:r>
                      <a:endParaRPr lang="zh-TW" sz="2400" kern="100" dirty="0">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7/</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24</a:t>
            </a:fld>
            <a:endParaRPr lang="en-US" dirty="0"/>
          </a:p>
        </p:txBody>
      </p:sp>
      <p:sp>
        <p:nvSpPr>
          <p:cNvPr id="5" name="文字方塊 4"/>
          <p:cNvSpPr txBox="1"/>
          <p:nvPr/>
        </p:nvSpPr>
        <p:spPr>
          <a:xfrm>
            <a:off x="1475656" y="1412776"/>
            <a:ext cx="2693366" cy="584775"/>
          </a:xfrm>
          <a:prstGeom prst="rect">
            <a:avLst/>
          </a:prstGeom>
          <a:noFill/>
        </p:spPr>
        <p:txBody>
          <a:bodyPr wrap="none" rtlCol="0">
            <a:spAutoFit/>
          </a:bodyPr>
          <a:lstStyle/>
          <a:p>
            <a:r>
              <a:rPr lang="zh-TW" altLang="en-US" sz="3200" dirty="0" smtClean="0"/>
              <a:t>二、</a:t>
            </a:r>
            <a:r>
              <a:rPr lang="en-US" altLang="zh-TW" sz="3200" dirty="0" smtClean="0"/>
              <a:t>RFM</a:t>
            </a:r>
            <a:r>
              <a:rPr lang="zh-TW" altLang="en-US" sz="3200" dirty="0" smtClean="0"/>
              <a:t>分析</a:t>
            </a:r>
            <a:endParaRPr lang="zh-TW" altLang="en-US" sz="3200" dirty="0"/>
          </a:p>
        </p:txBody>
      </p:sp>
      <p:graphicFrame>
        <p:nvGraphicFramePr>
          <p:cNvPr id="7" name="表格 6"/>
          <p:cNvGraphicFramePr>
            <a:graphicFrameLocks noGrp="1"/>
          </p:cNvGraphicFramePr>
          <p:nvPr/>
        </p:nvGraphicFramePr>
        <p:xfrm>
          <a:off x="1000100" y="2071678"/>
          <a:ext cx="7929617" cy="4389120"/>
        </p:xfrm>
        <a:graphic>
          <a:graphicData uri="http://schemas.openxmlformats.org/drawingml/2006/table">
            <a:tbl>
              <a:tblPr/>
              <a:tblGrid>
                <a:gridCol w="461923"/>
                <a:gridCol w="1181151"/>
                <a:gridCol w="1071570"/>
                <a:gridCol w="1143008"/>
                <a:gridCol w="1214446"/>
                <a:gridCol w="1500198"/>
                <a:gridCol w="1357321"/>
              </a:tblGrid>
              <a:tr h="616747">
                <a:tc>
                  <a:txBody>
                    <a:bodyPr/>
                    <a:lstStyle/>
                    <a:p>
                      <a:pPr>
                        <a:spcAft>
                          <a:spcPts val="0"/>
                        </a:spcAft>
                      </a:pPr>
                      <a:r>
                        <a:rPr lang="zh-TW" sz="2400" kern="100">
                          <a:latin typeface="+mj-ea"/>
                          <a:ea typeface="+mj-ea"/>
                          <a:cs typeface="Times New Roman"/>
                        </a:rPr>
                        <a:t>分數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spcAft>
                          <a:spcPts val="0"/>
                        </a:spcAft>
                      </a:pPr>
                      <a:r>
                        <a:rPr lang="en-US" sz="2400" kern="100" dirty="0">
                          <a:latin typeface="+mj-ea"/>
                          <a:ea typeface="+mj-ea"/>
                          <a:cs typeface="Times New Roman"/>
                        </a:rPr>
                        <a:t>R</a:t>
                      </a:r>
                      <a:endParaRPr lang="zh-TW" sz="2400" kern="100" dirty="0">
                        <a:latin typeface="+mj-ea"/>
                        <a:ea typeface="+mj-ea"/>
                        <a:cs typeface="Times New Roman"/>
                      </a:endParaRPr>
                    </a:p>
                    <a:p>
                      <a:pPr algn="ctr">
                        <a:spcAft>
                          <a:spcPts val="0"/>
                        </a:spcAft>
                      </a:pPr>
                      <a:r>
                        <a:rPr lang="zh-TW" sz="2400" kern="100" dirty="0">
                          <a:latin typeface="+mj-ea"/>
                          <a:ea typeface="+mj-ea"/>
                          <a:cs typeface="Times New Roman"/>
                        </a:rPr>
                        <a:t>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spcAft>
                          <a:spcPts val="0"/>
                        </a:spcAft>
                      </a:pPr>
                      <a:r>
                        <a:rPr lang="en-US" sz="2400" kern="100" dirty="0">
                          <a:latin typeface="+mj-ea"/>
                          <a:ea typeface="+mj-ea"/>
                          <a:cs typeface="Times New Roman"/>
                        </a:rPr>
                        <a:t>R</a:t>
                      </a:r>
                      <a:endParaRPr lang="zh-TW" sz="2400" kern="100" dirty="0">
                        <a:latin typeface="+mj-ea"/>
                        <a:ea typeface="+mj-ea"/>
                        <a:cs typeface="Times New Roman"/>
                      </a:endParaRPr>
                    </a:p>
                    <a:p>
                      <a:pPr algn="ctr">
                        <a:spcAft>
                          <a:spcPts val="0"/>
                        </a:spcAft>
                      </a:pPr>
                      <a:r>
                        <a:rPr lang="zh-TW" sz="2400" kern="100" dirty="0">
                          <a:latin typeface="+mj-ea"/>
                          <a:ea typeface="+mj-ea"/>
                          <a:cs typeface="Times New Roman"/>
                        </a:rPr>
                        <a:t>人數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spcAft>
                          <a:spcPts val="0"/>
                        </a:spcAft>
                      </a:pPr>
                      <a:r>
                        <a:rPr lang="en-US" sz="2400" kern="100" dirty="0">
                          <a:latin typeface="+mj-ea"/>
                          <a:ea typeface="+mj-ea"/>
                          <a:cs typeface="Times New Roman"/>
                        </a:rPr>
                        <a:t>F</a:t>
                      </a:r>
                      <a:endParaRPr lang="zh-TW" sz="2400" kern="100" dirty="0">
                        <a:latin typeface="+mj-ea"/>
                        <a:ea typeface="+mj-ea"/>
                        <a:cs typeface="Times New Roman"/>
                      </a:endParaRPr>
                    </a:p>
                    <a:p>
                      <a:pPr algn="ctr">
                        <a:spcAft>
                          <a:spcPts val="0"/>
                        </a:spcAft>
                      </a:pPr>
                      <a:r>
                        <a:rPr lang="zh-TW" sz="2400" kern="100" dirty="0">
                          <a:latin typeface="+mj-ea"/>
                          <a:ea typeface="+mj-ea"/>
                          <a:cs typeface="Times New Roman"/>
                        </a:rPr>
                        <a:t>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spcAft>
                          <a:spcPts val="0"/>
                        </a:spcAft>
                      </a:pPr>
                      <a:r>
                        <a:rPr lang="en-US" sz="2400" kern="100" dirty="0">
                          <a:latin typeface="+mj-ea"/>
                          <a:ea typeface="+mj-ea"/>
                          <a:cs typeface="Times New Roman"/>
                        </a:rPr>
                        <a:t>F</a:t>
                      </a:r>
                      <a:endParaRPr lang="zh-TW" sz="2400" kern="100" dirty="0">
                        <a:latin typeface="+mj-ea"/>
                        <a:ea typeface="+mj-ea"/>
                        <a:cs typeface="Times New Roman"/>
                      </a:endParaRPr>
                    </a:p>
                    <a:p>
                      <a:pPr algn="ctr">
                        <a:spcAft>
                          <a:spcPts val="0"/>
                        </a:spcAft>
                      </a:pPr>
                      <a:r>
                        <a:rPr lang="zh-TW" sz="2400" kern="100" dirty="0">
                          <a:latin typeface="+mj-ea"/>
                          <a:ea typeface="+mj-ea"/>
                          <a:cs typeface="Times New Roman"/>
                        </a:rPr>
                        <a:t>人數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spcAft>
                          <a:spcPts val="0"/>
                        </a:spcAft>
                      </a:pPr>
                      <a:r>
                        <a:rPr lang="en-US" sz="2400" kern="100" dirty="0">
                          <a:latin typeface="+mj-ea"/>
                          <a:ea typeface="+mj-ea"/>
                          <a:cs typeface="Times New Roman"/>
                        </a:rPr>
                        <a:t>M</a:t>
                      </a:r>
                      <a:endParaRPr lang="zh-TW" sz="2400" kern="100" dirty="0">
                        <a:latin typeface="+mj-ea"/>
                        <a:ea typeface="+mj-ea"/>
                        <a:cs typeface="Times New Roman"/>
                      </a:endParaRPr>
                    </a:p>
                    <a:p>
                      <a:pPr algn="ctr">
                        <a:spcAft>
                          <a:spcPts val="0"/>
                        </a:spcAft>
                      </a:pPr>
                      <a:r>
                        <a:rPr lang="zh-TW" sz="2400" kern="100" dirty="0">
                          <a:latin typeface="+mj-ea"/>
                          <a:ea typeface="+mj-ea"/>
                          <a:cs typeface="Times New Roman"/>
                        </a:rPr>
                        <a:t>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ctr">
                        <a:spcAft>
                          <a:spcPts val="0"/>
                        </a:spcAft>
                      </a:pPr>
                      <a:r>
                        <a:rPr lang="en-US" sz="2400" kern="100" dirty="0">
                          <a:latin typeface="+mj-ea"/>
                          <a:ea typeface="+mj-ea"/>
                          <a:cs typeface="Times New Roman"/>
                        </a:rPr>
                        <a:t>M</a:t>
                      </a:r>
                      <a:endParaRPr lang="zh-TW" sz="2400" kern="100" dirty="0">
                        <a:latin typeface="+mj-ea"/>
                        <a:ea typeface="+mj-ea"/>
                        <a:cs typeface="Times New Roman"/>
                      </a:endParaRPr>
                    </a:p>
                    <a:p>
                      <a:pPr algn="ctr">
                        <a:spcAft>
                          <a:spcPts val="0"/>
                        </a:spcAft>
                      </a:pPr>
                      <a:r>
                        <a:rPr lang="zh-TW" sz="2400" kern="100" dirty="0">
                          <a:latin typeface="+mj-ea"/>
                          <a:ea typeface="+mj-ea"/>
                          <a:cs typeface="Times New Roman"/>
                        </a:rPr>
                        <a:t>人數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616747">
                <a:tc>
                  <a:txBody>
                    <a:bodyPr/>
                    <a:lstStyle/>
                    <a:p>
                      <a:pPr>
                        <a:spcAft>
                          <a:spcPts val="0"/>
                        </a:spcAft>
                      </a:pPr>
                      <a:r>
                        <a:rPr lang="en-US" sz="2400" kern="100">
                          <a:latin typeface="+mj-ea"/>
                          <a:ea typeface="+mj-ea"/>
                          <a:cs typeface="Times New Roman"/>
                        </a:rPr>
                        <a:t>1</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182~</a:t>
                      </a:r>
                      <a:endParaRPr lang="zh-TW" sz="2400" kern="100" dirty="0">
                        <a:latin typeface="+mj-ea"/>
                        <a:ea typeface="+mj-ea"/>
                        <a:cs typeface="Times New Roman"/>
                      </a:endParaRPr>
                    </a:p>
                    <a:p>
                      <a:pPr algn="r">
                        <a:spcAft>
                          <a:spcPts val="0"/>
                        </a:spcAft>
                      </a:pPr>
                      <a:r>
                        <a:rPr lang="en-US" sz="2400" kern="100" dirty="0">
                          <a:latin typeface="+mj-ea"/>
                          <a:ea typeface="+mj-ea"/>
                          <a:cs typeface="Times New Roman"/>
                        </a:rPr>
                        <a:t>364</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1,923</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1~1</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1,847</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100~</a:t>
                      </a:r>
                      <a:endParaRPr lang="zh-TW" sz="2400" kern="100" dirty="0">
                        <a:latin typeface="+mj-ea"/>
                        <a:ea typeface="+mj-ea"/>
                        <a:cs typeface="Times New Roman"/>
                      </a:endParaRPr>
                    </a:p>
                    <a:p>
                      <a:pPr algn="r">
                        <a:spcAft>
                          <a:spcPts val="0"/>
                        </a:spcAft>
                      </a:pPr>
                      <a:r>
                        <a:rPr lang="en-US" sz="2400" kern="100" dirty="0">
                          <a:latin typeface="+mj-ea"/>
                          <a:ea typeface="+mj-ea"/>
                          <a:cs typeface="Times New Roman"/>
                        </a:rPr>
                        <a:t>911</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1,936</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747">
                <a:tc>
                  <a:txBody>
                    <a:bodyPr/>
                    <a:lstStyle/>
                    <a:p>
                      <a:pPr>
                        <a:spcAft>
                          <a:spcPts val="0"/>
                        </a:spcAft>
                      </a:pPr>
                      <a:r>
                        <a:rPr lang="en-US" sz="2400" kern="100">
                          <a:latin typeface="+mj-ea"/>
                          <a:ea typeface="+mj-ea"/>
                          <a:cs typeface="Times New Roman"/>
                        </a:rPr>
                        <a:t>2</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49~</a:t>
                      </a:r>
                      <a:endParaRPr lang="zh-TW" sz="2400" kern="100">
                        <a:latin typeface="+mj-ea"/>
                        <a:ea typeface="+mj-ea"/>
                        <a:cs typeface="Times New Roman"/>
                      </a:endParaRPr>
                    </a:p>
                    <a:p>
                      <a:pPr algn="r">
                        <a:spcAft>
                          <a:spcPts val="0"/>
                        </a:spcAft>
                      </a:pPr>
                      <a:r>
                        <a:rPr lang="en-US" sz="2400" kern="100">
                          <a:latin typeface="+mj-ea"/>
                          <a:ea typeface="+mj-ea"/>
                          <a:cs typeface="Times New Roman"/>
                        </a:rPr>
                        <a:t>181</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1,948</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2~6</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2,107</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912~</a:t>
                      </a:r>
                      <a:endParaRPr lang="zh-TW" sz="2400" kern="100">
                        <a:latin typeface="+mj-ea"/>
                        <a:ea typeface="+mj-ea"/>
                        <a:cs typeface="Times New Roman"/>
                      </a:endParaRPr>
                    </a:p>
                    <a:p>
                      <a:pPr algn="r">
                        <a:spcAft>
                          <a:spcPts val="0"/>
                        </a:spcAft>
                      </a:pPr>
                      <a:r>
                        <a:rPr lang="en-US" sz="2400" kern="100">
                          <a:latin typeface="+mj-ea"/>
                          <a:ea typeface="+mj-ea"/>
                          <a:cs typeface="Times New Roman"/>
                        </a:rPr>
                        <a:t>1,256</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1,937</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747">
                <a:tc>
                  <a:txBody>
                    <a:bodyPr/>
                    <a:lstStyle/>
                    <a:p>
                      <a:pPr>
                        <a:spcAft>
                          <a:spcPts val="0"/>
                        </a:spcAft>
                      </a:pPr>
                      <a:r>
                        <a:rPr lang="en-US" sz="2400" kern="100">
                          <a:latin typeface="+mj-ea"/>
                          <a:ea typeface="+mj-ea"/>
                          <a:cs typeface="Times New Roman"/>
                        </a:rPr>
                        <a:t>3</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15~</a:t>
                      </a:r>
                      <a:endParaRPr lang="zh-TW" sz="2400" kern="100">
                        <a:latin typeface="+mj-ea"/>
                        <a:ea typeface="+mj-ea"/>
                        <a:cs typeface="Times New Roman"/>
                      </a:endParaRPr>
                    </a:p>
                    <a:p>
                      <a:pPr algn="r">
                        <a:spcAft>
                          <a:spcPts val="0"/>
                        </a:spcAft>
                      </a:pPr>
                      <a:r>
                        <a:rPr lang="en-US" sz="2400" kern="100">
                          <a:latin typeface="+mj-ea"/>
                          <a:ea typeface="+mj-ea"/>
                          <a:cs typeface="Times New Roman"/>
                        </a:rPr>
                        <a:t>48</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1,915</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7~14</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1,823</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1,257~</a:t>
                      </a:r>
                      <a:endParaRPr lang="zh-TW" sz="2400" kern="100">
                        <a:latin typeface="+mj-ea"/>
                        <a:ea typeface="+mj-ea"/>
                        <a:cs typeface="Times New Roman"/>
                      </a:endParaRPr>
                    </a:p>
                    <a:p>
                      <a:pPr algn="r">
                        <a:spcAft>
                          <a:spcPts val="0"/>
                        </a:spcAft>
                      </a:pPr>
                      <a:r>
                        <a:rPr lang="en-US" sz="2400" kern="100">
                          <a:latin typeface="+mj-ea"/>
                          <a:ea typeface="+mj-ea"/>
                          <a:cs typeface="Times New Roman"/>
                        </a:rPr>
                        <a:t>1,559</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1,938</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747">
                <a:tc>
                  <a:txBody>
                    <a:bodyPr/>
                    <a:lstStyle/>
                    <a:p>
                      <a:pPr>
                        <a:spcAft>
                          <a:spcPts val="0"/>
                        </a:spcAft>
                      </a:pPr>
                      <a:r>
                        <a:rPr lang="en-US" sz="2400" kern="100">
                          <a:latin typeface="+mj-ea"/>
                          <a:ea typeface="+mj-ea"/>
                          <a:cs typeface="Times New Roman"/>
                        </a:rPr>
                        <a:t>4</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6~14</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1,963</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15~</a:t>
                      </a:r>
                      <a:endParaRPr lang="zh-TW" sz="2400" kern="100">
                        <a:latin typeface="+mj-ea"/>
                        <a:ea typeface="+mj-ea"/>
                        <a:cs typeface="Times New Roman"/>
                      </a:endParaRPr>
                    </a:p>
                    <a:p>
                      <a:pPr algn="r">
                        <a:spcAft>
                          <a:spcPts val="0"/>
                        </a:spcAft>
                      </a:pPr>
                      <a:r>
                        <a:rPr lang="en-US" sz="2400" kern="100">
                          <a:latin typeface="+mj-ea"/>
                          <a:ea typeface="+mj-ea"/>
                          <a:cs typeface="Times New Roman"/>
                        </a:rPr>
                        <a:t>28</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1,936</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1,560~</a:t>
                      </a:r>
                      <a:endParaRPr lang="zh-TW" sz="2400" kern="100">
                        <a:latin typeface="+mj-ea"/>
                        <a:ea typeface="+mj-ea"/>
                        <a:cs typeface="Times New Roman"/>
                      </a:endParaRPr>
                    </a:p>
                    <a:p>
                      <a:pPr algn="r">
                        <a:spcAft>
                          <a:spcPts val="0"/>
                        </a:spcAft>
                      </a:pPr>
                      <a:r>
                        <a:rPr lang="en-US" sz="2400" kern="100">
                          <a:latin typeface="+mj-ea"/>
                          <a:ea typeface="+mj-ea"/>
                          <a:cs typeface="Times New Roman"/>
                        </a:rPr>
                        <a:t>1,886</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1,938</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6747">
                <a:tc>
                  <a:txBody>
                    <a:bodyPr/>
                    <a:lstStyle/>
                    <a:p>
                      <a:pPr>
                        <a:spcAft>
                          <a:spcPts val="0"/>
                        </a:spcAft>
                      </a:pPr>
                      <a:r>
                        <a:rPr lang="en-US" sz="2400" kern="100">
                          <a:latin typeface="+mj-ea"/>
                          <a:ea typeface="+mj-ea"/>
                          <a:cs typeface="Times New Roman"/>
                        </a:rPr>
                        <a:t>5</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0~5</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1,935</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29~</a:t>
                      </a:r>
                      <a:endParaRPr lang="zh-TW" sz="2400" kern="100">
                        <a:latin typeface="+mj-ea"/>
                        <a:ea typeface="+mj-ea"/>
                        <a:cs typeface="Times New Roman"/>
                      </a:endParaRPr>
                    </a:p>
                    <a:p>
                      <a:pPr algn="r">
                        <a:spcAft>
                          <a:spcPts val="0"/>
                        </a:spcAft>
                      </a:pPr>
                      <a:r>
                        <a:rPr lang="en-US" sz="2400" kern="100">
                          <a:latin typeface="+mj-ea"/>
                          <a:ea typeface="+mj-ea"/>
                          <a:cs typeface="Times New Roman"/>
                        </a:rPr>
                        <a:t>196</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a:latin typeface="+mj-ea"/>
                          <a:ea typeface="+mj-ea"/>
                          <a:cs typeface="Times New Roman"/>
                        </a:rPr>
                        <a:t>1,971</a:t>
                      </a:r>
                      <a:endParaRPr lang="zh-TW" sz="2400" kern="10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1,887~</a:t>
                      </a:r>
                      <a:endParaRPr lang="zh-TW" sz="2400" kern="100" dirty="0">
                        <a:latin typeface="+mj-ea"/>
                        <a:ea typeface="+mj-ea"/>
                        <a:cs typeface="Times New Roman"/>
                      </a:endParaRPr>
                    </a:p>
                    <a:p>
                      <a:pPr algn="r">
                        <a:spcAft>
                          <a:spcPts val="0"/>
                        </a:spcAft>
                      </a:pPr>
                      <a:r>
                        <a:rPr lang="en-US" sz="2400" kern="100" dirty="0">
                          <a:latin typeface="+mj-ea"/>
                          <a:ea typeface="+mj-ea"/>
                          <a:cs typeface="Times New Roman"/>
                        </a:rPr>
                        <a:t>140,800</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400" kern="100" dirty="0">
                          <a:latin typeface="+mj-ea"/>
                          <a:ea typeface="+mj-ea"/>
                          <a:cs typeface="Times New Roman"/>
                        </a:rPr>
                        <a:t>1,937</a:t>
                      </a:r>
                      <a:endParaRPr lang="zh-TW" sz="2400"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8/</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25</a:t>
            </a:fld>
            <a:endParaRPr lang="en-US" dirty="0"/>
          </a:p>
        </p:txBody>
      </p:sp>
      <p:sp>
        <p:nvSpPr>
          <p:cNvPr id="5" name="文字方塊 4"/>
          <p:cNvSpPr txBox="1"/>
          <p:nvPr/>
        </p:nvSpPr>
        <p:spPr>
          <a:xfrm>
            <a:off x="1475656" y="1412776"/>
            <a:ext cx="4176143" cy="584775"/>
          </a:xfrm>
          <a:prstGeom prst="rect">
            <a:avLst/>
          </a:prstGeom>
          <a:noFill/>
        </p:spPr>
        <p:txBody>
          <a:bodyPr wrap="none" rtlCol="0">
            <a:spAutoFit/>
          </a:bodyPr>
          <a:lstStyle/>
          <a:p>
            <a:r>
              <a:rPr lang="zh-TW" altLang="en-US" sz="3200" dirty="0" smtClean="0"/>
              <a:t>三、</a:t>
            </a:r>
            <a:r>
              <a:rPr lang="en-US" sz="3200" dirty="0" smtClean="0"/>
              <a:t>K-Means</a:t>
            </a:r>
            <a:r>
              <a:rPr lang="zh-TW" altLang="en-US" sz="3200" dirty="0" smtClean="0"/>
              <a:t>分群結果</a:t>
            </a:r>
            <a:endParaRPr lang="zh-TW" altLang="en-US" sz="3200" dirty="0"/>
          </a:p>
        </p:txBody>
      </p:sp>
      <p:graphicFrame>
        <p:nvGraphicFramePr>
          <p:cNvPr id="7" name="表格 6"/>
          <p:cNvGraphicFramePr>
            <a:graphicFrameLocks noGrp="1"/>
          </p:cNvGraphicFramePr>
          <p:nvPr/>
        </p:nvGraphicFramePr>
        <p:xfrm>
          <a:off x="1357290" y="2357430"/>
          <a:ext cx="7429552" cy="3214710"/>
        </p:xfrm>
        <a:graphic>
          <a:graphicData uri="http://schemas.openxmlformats.org/drawingml/2006/table">
            <a:tbl>
              <a:tblPr/>
              <a:tblGrid>
                <a:gridCol w="2986017"/>
                <a:gridCol w="1965918"/>
                <a:gridCol w="2477617"/>
              </a:tblGrid>
              <a:tr h="642942">
                <a:tc>
                  <a:txBody>
                    <a:bodyPr/>
                    <a:lstStyle/>
                    <a:p>
                      <a:pPr>
                        <a:spcAft>
                          <a:spcPts val="0"/>
                        </a:spcAft>
                      </a:pPr>
                      <a:r>
                        <a:rPr lang="zh-TW" sz="2800" kern="100">
                          <a:latin typeface="+mn-ea"/>
                          <a:ea typeface="+mn-ea"/>
                          <a:cs typeface="Times New Roman"/>
                        </a:rPr>
                        <a:t>顧客類別</a:t>
                      </a: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a:spcAft>
                          <a:spcPts val="0"/>
                        </a:spcAft>
                      </a:pPr>
                      <a:r>
                        <a:rPr lang="en-US" sz="2800" kern="100">
                          <a:latin typeface="+mn-ea"/>
                          <a:ea typeface="+mn-ea"/>
                          <a:cs typeface="Times New Roman"/>
                        </a:rPr>
                        <a:t>RFM</a:t>
                      </a:r>
                      <a:r>
                        <a:rPr lang="zh-TW" sz="2800" kern="100">
                          <a:latin typeface="+mn-ea"/>
                          <a:ea typeface="+mn-ea"/>
                          <a:cs typeface="Times New Roman"/>
                        </a:rPr>
                        <a:t>分數</a:t>
                      </a: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a:spcAft>
                          <a:spcPts val="0"/>
                        </a:spcAft>
                      </a:pPr>
                      <a:r>
                        <a:rPr lang="zh-TW" sz="2800" kern="100">
                          <a:latin typeface="+mn-ea"/>
                          <a:ea typeface="+mn-ea"/>
                          <a:cs typeface="Times New Roman"/>
                        </a:rPr>
                        <a:t>群組人數</a:t>
                      </a: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r>
              <a:tr h="642942">
                <a:tc>
                  <a:txBody>
                    <a:bodyPr/>
                    <a:lstStyle/>
                    <a:p>
                      <a:pPr>
                        <a:spcAft>
                          <a:spcPts val="0"/>
                        </a:spcAft>
                      </a:pPr>
                      <a:r>
                        <a:rPr lang="zh-TW" sz="2800" kern="100">
                          <a:latin typeface="+mn-ea"/>
                          <a:ea typeface="+mn-ea"/>
                          <a:cs typeface="Times New Roman"/>
                        </a:rPr>
                        <a:t>主力顧客群</a:t>
                      </a: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spcAft>
                          <a:spcPts val="0"/>
                        </a:spcAft>
                      </a:pPr>
                      <a:r>
                        <a:rPr lang="en-US" sz="2800" kern="100">
                          <a:latin typeface="+mn-ea"/>
                          <a:ea typeface="+mn-ea"/>
                          <a:cs typeface="Times New Roman"/>
                        </a:rPr>
                        <a:t>533</a:t>
                      </a:r>
                      <a:endParaRPr lang="zh-TW" sz="2800" kern="100">
                        <a:latin typeface="+mn-ea"/>
                        <a:ea typeface="+mn-ea"/>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spcAft>
                          <a:spcPts val="0"/>
                        </a:spcAft>
                      </a:pPr>
                      <a:r>
                        <a:rPr lang="en-US" sz="2800" kern="100">
                          <a:latin typeface="+mn-ea"/>
                          <a:ea typeface="+mn-ea"/>
                          <a:cs typeface="Times New Roman"/>
                        </a:rPr>
                        <a:t>1,935(19%)</a:t>
                      </a:r>
                      <a:endParaRPr lang="zh-TW" sz="2800" kern="100">
                        <a:latin typeface="+mn-ea"/>
                        <a:ea typeface="+mn-ea"/>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642942">
                <a:tc>
                  <a:txBody>
                    <a:bodyPr/>
                    <a:lstStyle/>
                    <a:p>
                      <a:pPr>
                        <a:spcAft>
                          <a:spcPts val="0"/>
                        </a:spcAft>
                      </a:pPr>
                      <a:r>
                        <a:rPr lang="zh-TW" sz="2800" kern="100">
                          <a:latin typeface="+mn-ea"/>
                          <a:ea typeface="+mn-ea"/>
                          <a:cs typeface="Times New Roman"/>
                        </a:rPr>
                        <a:t>重要顧客群</a:t>
                      </a: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spcAft>
                          <a:spcPts val="0"/>
                        </a:spcAft>
                      </a:pPr>
                      <a:r>
                        <a:rPr lang="en-US" sz="2800" kern="100">
                          <a:latin typeface="+mn-ea"/>
                          <a:ea typeface="+mn-ea"/>
                          <a:cs typeface="Times New Roman"/>
                        </a:rPr>
                        <a:t>405</a:t>
                      </a:r>
                      <a:endParaRPr lang="zh-TW" sz="2800" kern="100">
                        <a:latin typeface="+mn-ea"/>
                        <a:ea typeface="+mn-ea"/>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spcAft>
                          <a:spcPts val="0"/>
                        </a:spcAft>
                      </a:pPr>
                      <a:r>
                        <a:rPr lang="en-US" sz="2800" kern="100">
                          <a:latin typeface="+mn-ea"/>
                          <a:ea typeface="+mn-ea"/>
                          <a:cs typeface="Times New Roman"/>
                        </a:rPr>
                        <a:t>2,885(29%)</a:t>
                      </a:r>
                      <a:endParaRPr lang="zh-TW" sz="2800" kern="100">
                        <a:latin typeface="+mn-ea"/>
                        <a:ea typeface="+mn-ea"/>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642942">
                <a:tc>
                  <a:txBody>
                    <a:bodyPr/>
                    <a:lstStyle/>
                    <a:p>
                      <a:pPr>
                        <a:spcAft>
                          <a:spcPts val="0"/>
                        </a:spcAft>
                      </a:pPr>
                      <a:r>
                        <a:rPr lang="zh-TW" sz="2800" kern="100">
                          <a:latin typeface="+mn-ea"/>
                          <a:ea typeface="+mn-ea"/>
                          <a:cs typeface="Times New Roman"/>
                        </a:rPr>
                        <a:t>一般顧客群</a:t>
                      </a: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spcAft>
                          <a:spcPts val="0"/>
                        </a:spcAft>
                      </a:pPr>
                      <a:r>
                        <a:rPr lang="en-US" sz="2800" kern="100">
                          <a:latin typeface="+mn-ea"/>
                          <a:ea typeface="+mn-ea"/>
                          <a:cs typeface="Times New Roman"/>
                        </a:rPr>
                        <a:t>262</a:t>
                      </a:r>
                      <a:endParaRPr lang="zh-TW" sz="2800" kern="100">
                        <a:latin typeface="+mn-ea"/>
                        <a:ea typeface="+mn-ea"/>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a:spcAft>
                          <a:spcPts val="0"/>
                        </a:spcAft>
                      </a:pPr>
                      <a:r>
                        <a:rPr lang="en-US" sz="2800" kern="100">
                          <a:latin typeface="+mn-ea"/>
                          <a:ea typeface="+mn-ea"/>
                          <a:cs typeface="Times New Roman"/>
                        </a:rPr>
                        <a:t>2,941(30%)</a:t>
                      </a:r>
                      <a:endParaRPr lang="zh-TW" sz="2800" kern="100">
                        <a:latin typeface="+mn-ea"/>
                        <a:ea typeface="+mn-ea"/>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642942">
                <a:tc>
                  <a:txBody>
                    <a:bodyPr/>
                    <a:lstStyle/>
                    <a:p>
                      <a:pPr>
                        <a:spcAft>
                          <a:spcPts val="0"/>
                        </a:spcAft>
                      </a:pPr>
                      <a:r>
                        <a:rPr lang="zh-TW" sz="2800" kern="100">
                          <a:latin typeface="+mn-ea"/>
                          <a:ea typeface="+mn-ea"/>
                          <a:cs typeface="Times New Roman"/>
                        </a:rPr>
                        <a:t>低價值顧客群</a:t>
                      </a: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spcAft>
                          <a:spcPts val="0"/>
                        </a:spcAft>
                      </a:pPr>
                      <a:r>
                        <a:rPr lang="en-US" sz="2800" kern="100">
                          <a:latin typeface="+mn-ea"/>
                          <a:ea typeface="+mn-ea"/>
                          <a:cs typeface="Times New Roman"/>
                        </a:rPr>
                        <a:t>133</a:t>
                      </a:r>
                      <a:endParaRPr lang="zh-TW" sz="2800" kern="100">
                        <a:latin typeface="+mn-ea"/>
                        <a:ea typeface="+mn-ea"/>
                        <a:cs typeface="Times New Roman"/>
                      </a:endParaRPr>
                    </a:p>
                  </a:txBody>
                  <a:tcPr marL="68580" marR="68580" marT="0" marB="0">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a:spcAft>
                          <a:spcPts val="0"/>
                        </a:spcAft>
                      </a:pPr>
                      <a:r>
                        <a:rPr lang="en-US" sz="2800" kern="100" dirty="0">
                          <a:latin typeface="+mn-ea"/>
                          <a:ea typeface="+mn-ea"/>
                          <a:cs typeface="Times New Roman"/>
                        </a:rPr>
                        <a:t>1,923(22%)</a:t>
                      </a:r>
                      <a:endParaRPr lang="zh-TW" sz="2800" kern="100" dirty="0">
                        <a:latin typeface="+mn-ea"/>
                        <a:ea typeface="+mn-ea"/>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9/</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26</a:t>
            </a:fld>
            <a:endParaRPr lang="en-US" dirty="0"/>
          </a:p>
        </p:txBody>
      </p:sp>
      <p:sp>
        <p:nvSpPr>
          <p:cNvPr id="5" name="文字方塊 4"/>
          <p:cNvSpPr txBox="1"/>
          <p:nvPr/>
        </p:nvSpPr>
        <p:spPr>
          <a:xfrm>
            <a:off x="1475656" y="1412776"/>
            <a:ext cx="6452407" cy="584775"/>
          </a:xfrm>
          <a:prstGeom prst="rect">
            <a:avLst/>
          </a:prstGeom>
          <a:noFill/>
        </p:spPr>
        <p:txBody>
          <a:bodyPr wrap="none" rtlCol="0">
            <a:spAutoFit/>
          </a:bodyPr>
          <a:lstStyle/>
          <a:p>
            <a:r>
              <a:rPr lang="zh-TW" altLang="en-US" sz="3200" dirty="0" smtClean="0"/>
              <a:t>四、顧客參與度 </a:t>
            </a:r>
            <a:r>
              <a:rPr lang="en-US" sz="3200" dirty="0" smtClean="0"/>
              <a:t>(Participation) </a:t>
            </a:r>
            <a:r>
              <a:rPr lang="zh-TW" altLang="en-US" sz="3200" dirty="0" smtClean="0"/>
              <a:t>分析</a:t>
            </a:r>
            <a:endParaRPr lang="zh-TW" altLang="en-US" sz="3200" dirty="0"/>
          </a:p>
        </p:txBody>
      </p:sp>
      <p:graphicFrame>
        <p:nvGraphicFramePr>
          <p:cNvPr id="6" name="表格 5"/>
          <p:cNvGraphicFramePr>
            <a:graphicFrameLocks noGrp="1"/>
          </p:cNvGraphicFramePr>
          <p:nvPr/>
        </p:nvGraphicFramePr>
        <p:xfrm>
          <a:off x="1259632" y="1988840"/>
          <a:ext cx="7416825" cy="3291840"/>
        </p:xfrm>
        <a:graphic>
          <a:graphicData uri="http://schemas.openxmlformats.org/drawingml/2006/table">
            <a:tbl>
              <a:tblPr/>
              <a:tblGrid>
                <a:gridCol w="1582450"/>
                <a:gridCol w="1166875"/>
                <a:gridCol w="1166875"/>
                <a:gridCol w="1166875"/>
                <a:gridCol w="1166875"/>
                <a:gridCol w="1166875"/>
              </a:tblGrid>
              <a:tr h="0">
                <a:tc gridSpan="2">
                  <a:txBody>
                    <a:bodyPr/>
                    <a:lstStyle/>
                    <a:p>
                      <a:pPr>
                        <a:spcAft>
                          <a:spcPts val="0"/>
                        </a:spcAft>
                      </a:pPr>
                      <a:r>
                        <a:rPr lang="zh-TW" sz="1800" kern="100">
                          <a:latin typeface="Times New Roman"/>
                          <a:ea typeface="標楷體"/>
                          <a:cs typeface="Times New Roman"/>
                        </a:rPr>
                        <a:t>顧客編號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gridSpan="4">
                  <a:txBody>
                    <a:bodyPr/>
                    <a:lstStyle/>
                    <a:p>
                      <a:pPr>
                        <a:spcAft>
                          <a:spcPts val="0"/>
                        </a:spcAft>
                      </a:pPr>
                      <a:r>
                        <a:rPr lang="en-US" sz="1800" kern="100">
                          <a:latin typeface="Times New Roman"/>
                          <a:ea typeface="標楷體"/>
                          <a:cs typeface="Times New Roman"/>
                        </a:rPr>
                        <a:t>01A081100001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0">
                <a:tc>
                  <a:txBody>
                    <a:bodyPr/>
                    <a:lstStyle/>
                    <a:p>
                      <a:pPr>
                        <a:spcAft>
                          <a:spcPts val="0"/>
                        </a:spcAft>
                      </a:pPr>
                      <a:r>
                        <a:rPr lang="zh-TW" sz="1800" kern="100">
                          <a:latin typeface="Times New Roman"/>
                          <a:ea typeface="標楷體"/>
                          <a:cs typeface="Times New Roman"/>
                        </a:rPr>
                        <a:t>月份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1800" kern="100">
                          <a:latin typeface="Times New Roman"/>
                          <a:ea typeface="標楷體"/>
                          <a:cs typeface="Times New Roman"/>
                        </a:rPr>
                        <a:t>開店次數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1800" kern="100">
                          <a:latin typeface="Times New Roman"/>
                          <a:ea typeface="標楷體"/>
                          <a:cs typeface="Times New Roman"/>
                        </a:rPr>
                        <a:t>參與次數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1800" kern="100">
                          <a:latin typeface="Times New Roman"/>
                          <a:ea typeface="標楷體"/>
                          <a:cs typeface="Times New Roman"/>
                        </a:rPr>
                        <a:t>參與度</a:t>
                      </a:r>
                      <a:r>
                        <a:rPr lang="en-US" sz="1800" kern="100">
                          <a:latin typeface="Times New Roman"/>
                          <a:ea typeface="標楷體"/>
                          <a:cs typeface="Times New Roman"/>
                        </a:rPr>
                        <a:t>%</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1800" kern="100">
                          <a:latin typeface="Times New Roman"/>
                          <a:ea typeface="標楷體"/>
                          <a:cs typeface="Times New Roman"/>
                        </a:rPr>
                        <a:t>項次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1800" kern="100">
                          <a:latin typeface="Times New Roman"/>
                          <a:ea typeface="標楷體"/>
                          <a:cs typeface="Times New Roman"/>
                        </a:rPr>
                        <a:t>到店月數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r>
              <a:tr h="0">
                <a:tc>
                  <a:txBody>
                    <a:bodyPr/>
                    <a:lstStyle/>
                    <a:p>
                      <a:pPr>
                        <a:spcAft>
                          <a:spcPts val="0"/>
                        </a:spcAft>
                      </a:pPr>
                      <a:r>
                        <a:rPr lang="en-US" sz="1800" kern="100">
                          <a:latin typeface="Times New Roman"/>
                          <a:ea typeface="標楷體"/>
                          <a:cs typeface="Times New Roman"/>
                        </a:rPr>
                        <a:t>2016/09</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5</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2016/10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8</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38</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2016/11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7</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33</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3</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2016/12</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24</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5</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4</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2017/01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19</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13</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68</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5</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2017/04</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17</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5</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29</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6</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2017/05</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15</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71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7</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2017/06</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23</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17</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73</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8</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2017/07</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21</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18</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85</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9</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n-US" sz="1800" kern="100">
                          <a:latin typeface="Times New Roman"/>
                          <a:ea typeface="標楷體"/>
                          <a:cs typeface="Times New Roman"/>
                        </a:rPr>
                        <a:t>2017/08</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23</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23</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a:latin typeface="Times New Roman"/>
                          <a:ea typeface="標楷體"/>
                          <a:cs typeface="Times New Roman"/>
                        </a:rPr>
                        <a:t>10</a:t>
                      </a:r>
                      <a:endParaRPr lang="zh-TW" sz="18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kern="100" dirty="0">
                          <a:latin typeface="Times New Roman"/>
                          <a:ea typeface="標楷體"/>
                          <a:cs typeface="Times New Roman"/>
                        </a:rPr>
                        <a:t>10</a:t>
                      </a:r>
                      <a:endParaRPr lang="zh-TW" sz="18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1475656" y="5373216"/>
            <a:ext cx="6912768" cy="1200329"/>
          </a:xfrm>
          <a:prstGeom prst="rect">
            <a:avLst/>
          </a:prstGeom>
        </p:spPr>
        <p:txBody>
          <a:bodyPr wrap="square">
            <a:spAutoFit/>
          </a:bodyPr>
          <a:lstStyle/>
          <a:p>
            <a:r>
              <a:rPr lang="zh-TW" altLang="zh-TW" dirty="0" smtClean="0"/>
              <a:t>顧客編號</a:t>
            </a:r>
            <a:r>
              <a:rPr lang="en-US" altLang="zh-TW" dirty="0" smtClean="0"/>
              <a:t>01A081100001</a:t>
            </a:r>
            <a:r>
              <a:rPr lang="zh-TW" altLang="zh-TW" dirty="0" smtClean="0"/>
              <a:t>的</a:t>
            </a:r>
            <a:r>
              <a:rPr lang="en-US" altLang="zh-TW" dirty="0" smtClean="0"/>
              <a:t>MLE=52.2</a:t>
            </a:r>
            <a:r>
              <a:rPr lang="zh-TW" altLang="zh-TW" dirty="0" smtClean="0"/>
              <a:t>，</a:t>
            </a:r>
            <a:r>
              <a:rPr lang="en-US" altLang="zh-TW" dirty="0" smtClean="0"/>
              <a:t>WMLE=38.58</a:t>
            </a:r>
            <a:r>
              <a:rPr lang="zh-TW" altLang="zh-TW" dirty="0" smtClean="0"/>
              <a:t>。</a:t>
            </a:r>
            <a:endParaRPr lang="en-US" altLang="zh-TW" dirty="0" smtClean="0"/>
          </a:p>
          <a:p>
            <a:r>
              <a:rPr lang="en-US" altLang="zh-TW" dirty="0" smtClean="0"/>
              <a:t>MLE-WML5=13.62</a:t>
            </a:r>
            <a:r>
              <a:rPr lang="zh-TW" altLang="zh-TW" dirty="0" smtClean="0"/>
              <a:t>。</a:t>
            </a:r>
            <a:endParaRPr lang="en-US" altLang="zh-TW" dirty="0" smtClean="0"/>
          </a:p>
          <a:p>
            <a:r>
              <a:rPr lang="zh-TW" altLang="zh-TW" dirty="0" smtClean="0"/>
              <a:t>為</a:t>
            </a:r>
            <a:r>
              <a:rPr lang="zh-TW" altLang="zh-TW" dirty="0" smtClean="0"/>
              <a:t>正數表示顧客編號</a:t>
            </a:r>
            <a:r>
              <a:rPr lang="en-US" altLang="zh-TW" dirty="0" smtClean="0"/>
              <a:t>01A081100001</a:t>
            </a:r>
            <a:r>
              <a:rPr lang="zh-TW" altLang="zh-TW" dirty="0" smtClean="0"/>
              <a:t>的參與度是上升的。表示來店參與活動的意願是提升的。</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10/</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27</a:t>
            </a:fld>
            <a:endParaRPr lang="en-US" dirty="0"/>
          </a:p>
        </p:txBody>
      </p:sp>
      <p:sp>
        <p:nvSpPr>
          <p:cNvPr id="5" name="文字方塊 4"/>
          <p:cNvSpPr txBox="1"/>
          <p:nvPr/>
        </p:nvSpPr>
        <p:spPr>
          <a:xfrm>
            <a:off x="1475656" y="1412776"/>
            <a:ext cx="3877985" cy="584775"/>
          </a:xfrm>
          <a:prstGeom prst="rect">
            <a:avLst/>
          </a:prstGeom>
          <a:noFill/>
        </p:spPr>
        <p:txBody>
          <a:bodyPr wrap="none" rtlCol="0">
            <a:spAutoFit/>
          </a:bodyPr>
          <a:lstStyle/>
          <a:p>
            <a:r>
              <a:rPr lang="zh-TW" altLang="en-US" sz="3200" dirty="0" smtClean="0"/>
              <a:t>五</a:t>
            </a:r>
            <a:r>
              <a:rPr lang="zh-TW" altLang="en-US" sz="3200" dirty="0" smtClean="0"/>
              <a:t>、</a:t>
            </a:r>
            <a:r>
              <a:rPr lang="zh-TW" altLang="zh-TW" sz="3200" dirty="0" smtClean="0"/>
              <a:t>綜合分析與討論</a:t>
            </a:r>
            <a:endParaRPr lang="zh-TW" altLang="en-US" sz="3200" dirty="0"/>
          </a:p>
        </p:txBody>
      </p:sp>
      <p:graphicFrame>
        <p:nvGraphicFramePr>
          <p:cNvPr id="6" name="表格 5"/>
          <p:cNvGraphicFramePr>
            <a:graphicFrameLocks noGrp="1"/>
          </p:cNvGraphicFramePr>
          <p:nvPr/>
        </p:nvGraphicFramePr>
        <p:xfrm>
          <a:off x="1187624" y="2060848"/>
          <a:ext cx="4248472" cy="4267200"/>
        </p:xfrm>
        <a:graphic>
          <a:graphicData uri="http://schemas.openxmlformats.org/drawingml/2006/table">
            <a:tbl>
              <a:tblPr/>
              <a:tblGrid>
                <a:gridCol w="1224136"/>
                <a:gridCol w="936104"/>
                <a:gridCol w="936104"/>
                <a:gridCol w="1152128"/>
              </a:tblGrid>
              <a:tr h="0">
                <a:tc>
                  <a:txBody>
                    <a:bodyPr/>
                    <a:lstStyle/>
                    <a:p>
                      <a:pPr>
                        <a:spcAft>
                          <a:spcPts val="0"/>
                        </a:spcAft>
                      </a:pPr>
                      <a:r>
                        <a:rPr lang="zh-TW" sz="2000" kern="100">
                          <a:latin typeface="Times New Roman"/>
                          <a:ea typeface="標楷體"/>
                          <a:cs typeface="Times New Roman"/>
                        </a:rPr>
                        <a:t>顧客分群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2000" kern="100">
                          <a:latin typeface="Times New Roman"/>
                          <a:ea typeface="標楷體"/>
                          <a:cs typeface="Times New Roman"/>
                        </a:rPr>
                        <a:t>參與度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r">
                        <a:spcAft>
                          <a:spcPts val="0"/>
                        </a:spcAft>
                      </a:pPr>
                      <a:r>
                        <a:rPr lang="zh-TW" sz="2000" kern="100" dirty="0">
                          <a:latin typeface="Times New Roman"/>
                          <a:ea typeface="標楷體"/>
                          <a:cs typeface="Times New Roman"/>
                        </a:rPr>
                        <a:t>人數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r">
                        <a:spcAft>
                          <a:spcPts val="0"/>
                        </a:spcAft>
                      </a:pPr>
                      <a:r>
                        <a:rPr lang="zh-TW" sz="2000" kern="100">
                          <a:latin typeface="Times New Roman"/>
                          <a:ea typeface="標楷體"/>
                          <a:cs typeface="Times New Roman"/>
                        </a:rPr>
                        <a:t>群組佔比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r>
              <a:tr h="0">
                <a:tc rowSpan="3">
                  <a:txBody>
                    <a:bodyPr/>
                    <a:lstStyle/>
                    <a:p>
                      <a:pPr>
                        <a:spcAft>
                          <a:spcPts val="0"/>
                        </a:spcAft>
                      </a:pPr>
                      <a:r>
                        <a:rPr lang="zh-TW" sz="2000" kern="100">
                          <a:latin typeface="Times New Roman"/>
                          <a:ea typeface="標楷體"/>
                          <a:cs typeface="Times New Roman"/>
                        </a:rPr>
                        <a:t>主力顧客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a:latin typeface="Times New Roman"/>
                          <a:ea typeface="標楷體"/>
                          <a:cs typeface="Times New Roman"/>
                        </a:rPr>
                        <a:t>積極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1,515</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78.3%</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a:latin typeface="Times New Roman"/>
                          <a:ea typeface="標楷體"/>
                          <a:cs typeface="Times New Roman"/>
                        </a:rPr>
                        <a:t>穩定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21</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1.1%</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dirty="0">
                          <a:latin typeface="Times New Roman"/>
                          <a:ea typeface="標楷體"/>
                          <a:cs typeface="Times New Roman"/>
                        </a:rPr>
                        <a:t>疏離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399</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20.6%</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3">
                  <a:txBody>
                    <a:bodyPr/>
                    <a:lstStyle/>
                    <a:p>
                      <a:pPr>
                        <a:spcAft>
                          <a:spcPts val="0"/>
                        </a:spcAft>
                      </a:pPr>
                      <a:r>
                        <a:rPr lang="zh-TW" sz="2000" kern="100">
                          <a:latin typeface="Times New Roman"/>
                          <a:ea typeface="標楷體"/>
                          <a:cs typeface="Times New Roman"/>
                        </a:rPr>
                        <a:t>重要顧客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a:latin typeface="Times New Roman"/>
                          <a:ea typeface="標楷體"/>
                          <a:cs typeface="Times New Roman"/>
                        </a:rPr>
                        <a:t>積極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2,477</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85.9%</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a:latin typeface="Times New Roman"/>
                          <a:ea typeface="標楷體"/>
                          <a:cs typeface="Times New Roman"/>
                        </a:rPr>
                        <a:t>穩定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8</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0.2%</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a:latin typeface="Times New Roman"/>
                          <a:ea typeface="標楷體"/>
                          <a:cs typeface="Times New Roman"/>
                        </a:rPr>
                        <a:t>疏離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400</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13.9%</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3">
                  <a:txBody>
                    <a:bodyPr/>
                    <a:lstStyle/>
                    <a:p>
                      <a:pPr>
                        <a:spcAft>
                          <a:spcPts val="0"/>
                        </a:spcAft>
                      </a:pPr>
                      <a:r>
                        <a:rPr lang="zh-TW" sz="2000" kern="100">
                          <a:latin typeface="Times New Roman"/>
                          <a:ea typeface="標楷體"/>
                          <a:cs typeface="Times New Roman"/>
                        </a:rPr>
                        <a:t>一般顧客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a:latin typeface="Times New Roman"/>
                          <a:ea typeface="標楷體"/>
                          <a:cs typeface="Times New Roman"/>
                        </a:rPr>
                        <a:t>積極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1,294</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44.0%</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a:latin typeface="Times New Roman"/>
                          <a:ea typeface="標楷體"/>
                          <a:cs typeface="Times New Roman"/>
                        </a:rPr>
                        <a:t>穩定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98</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3.3%</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a:latin typeface="Times New Roman"/>
                          <a:ea typeface="標楷體"/>
                          <a:cs typeface="Times New Roman"/>
                        </a:rPr>
                        <a:t>疏離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1,549</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52.7%</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3">
                  <a:txBody>
                    <a:bodyPr/>
                    <a:lstStyle/>
                    <a:p>
                      <a:pPr>
                        <a:spcAft>
                          <a:spcPts val="0"/>
                        </a:spcAft>
                      </a:pPr>
                      <a:r>
                        <a:rPr lang="zh-TW" sz="2000" kern="100">
                          <a:latin typeface="Times New Roman"/>
                          <a:ea typeface="標楷體"/>
                          <a:cs typeface="Times New Roman"/>
                        </a:rPr>
                        <a:t>低價值顧客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a:latin typeface="Times New Roman"/>
                          <a:ea typeface="標楷體"/>
                          <a:cs typeface="Times New Roman"/>
                        </a:rPr>
                        <a:t>積極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246</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12.8%</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a:latin typeface="Times New Roman"/>
                          <a:ea typeface="標楷體"/>
                          <a:cs typeface="Times New Roman"/>
                        </a:rPr>
                        <a:t>穩定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173</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9.0%</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zh-TW" altLang="en-US"/>
                    </a:p>
                  </a:txBody>
                  <a:tcPr/>
                </a:tc>
                <a:tc>
                  <a:txBody>
                    <a:bodyPr/>
                    <a:lstStyle/>
                    <a:p>
                      <a:pPr>
                        <a:spcAft>
                          <a:spcPts val="0"/>
                        </a:spcAft>
                      </a:pPr>
                      <a:r>
                        <a:rPr lang="zh-TW" sz="2000" kern="100">
                          <a:latin typeface="Times New Roman"/>
                          <a:ea typeface="標楷體"/>
                          <a:cs typeface="Times New Roman"/>
                        </a:rPr>
                        <a:t>疏離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Times New Roman"/>
                          <a:ea typeface="標楷體"/>
                          <a:cs typeface="Times New Roman"/>
                        </a:rPr>
                        <a:t>1,504</a:t>
                      </a:r>
                      <a:endParaRPr lang="zh-TW" sz="2000" kern="10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latin typeface="Times New Roman"/>
                          <a:ea typeface="標楷體"/>
                          <a:cs typeface="Times New Roman"/>
                        </a:rPr>
                        <a:t>78.2%</a:t>
                      </a:r>
                      <a:endParaRPr lang="zh-TW" sz="2000" kern="100" dirty="0">
                        <a:latin typeface="Times New Roman"/>
                        <a:ea typeface="標楷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724128" y="2276872"/>
            <a:ext cx="3059832" cy="3416320"/>
          </a:xfrm>
          <a:prstGeom prst="rect">
            <a:avLst/>
          </a:prstGeom>
        </p:spPr>
        <p:txBody>
          <a:bodyPr wrap="square">
            <a:spAutoFit/>
          </a:bodyPr>
          <a:lstStyle/>
          <a:p>
            <a:r>
              <a:rPr lang="zh-TW" altLang="zh-TW" sz="2400" dirty="0" smtClean="0"/>
              <a:t>資料</a:t>
            </a:r>
            <a:r>
              <a:rPr lang="zh-TW" altLang="zh-TW" sz="2400" dirty="0" smtClean="0"/>
              <a:t>顯示在展覽展銷的保健食品公司的顧客裡，主力以及重要顧客中，積極參與的顧客所佔的比例較高</a:t>
            </a:r>
            <a:r>
              <a:rPr lang="zh-TW" altLang="zh-TW" sz="2400" dirty="0" smtClean="0"/>
              <a:t>。</a:t>
            </a:r>
            <a:endParaRPr lang="en-US" altLang="zh-TW" sz="2400" dirty="0" smtClean="0"/>
          </a:p>
          <a:p>
            <a:endParaRPr lang="en-US" altLang="zh-TW" sz="2400" dirty="0" smtClean="0"/>
          </a:p>
          <a:p>
            <a:r>
              <a:rPr lang="zh-TW" altLang="zh-TW" sz="2400" dirty="0" smtClean="0"/>
              <a:t>因為</a:t>
            </a:r>
            <a:r>
              <a:rPr lang="zh-TW" altLang="zh-TW" sz="2400" dirty="0" smtClean="0"/>
              <a:t>在展覽展銷的銷售模式中，顧客的參與是重要的一個因素。</a:t>
            </a:r>
            <a:endParaRPr lang="zh-TW" altLang="zh-TW"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肆、個案研究 </a:t>
            </a:r>
            <a:r>
              <a:rPr lang="en-US" altLang="zh-TW" dirty="0" smtClean="0"/>
              <a:t>11/</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28</a:t>
            </a:fld>
            <a:endParaRPr lang="en-US" dirty="0"/>
          </a:p>
        </p:txBody>
      </p:sp>
      <p:sp>
        <p:nvSpPr>
          <p:cNvPr id="5" name="文字方塊 4"/>
          <p:cNvSpPr txBox="1"/>
          <p:nvPr/>
        </p:nvSpPr>
        <p:spPr>
          <a:xfrm>
            <a:off x="1475656" y="1412776"/>
            <a:ext cx="4288353" cy="584775"/>
          </a:xfrm>
          <a:prstGeom prst="rect">
            <a:avLst/>
          </a:prstGeom>
          <a:noFill/>
        </p:spPr>
        <p:txBody>
          <a:bodyPr wrap="none" rtlCol="0">
            <a:spAutoFit/>
          </a:bodyPr>
          <a:lstStyle/>
          <a:p>
            <a:r>
              <a:rPr lang="zh-TW" altLang="en-US" sz="3200" dirty="0" smtClean="0"/>
              <a:t>五、</a:t>
            </a:r>
            <a:r>
              <a:rPr lang="zh-TW" altLang="zh-TW" sz="3200" dirty="0" smtClean="0"/>
              <a:t>顧客分群行銷策略</a:t>
            </a:r>
            <a:endParaRPr lang="zh-TW" altLang="en-US" sz="3200" dirty="0"/>
          </a:p>
        </p:txBody>
      </p:sp>
      <p:graphicFrame>
        <p:nvGraphicFramePr>
          <p:cNvPr id="6" name="表格 5"/>
          <p:cNvGraphicFramePr>
            <a:graphicFrameLocks noGrp="1"/>
          </p:cNvGraphicFramePr>
          <p:nvPr/>
        </p:nvGraphicFramePr>
        <p:xfrm>
          <a:off x="1259632" y="2132856"/>
          <a:ext cx="7416824" cy="4248471"/>
        </p:xfrm>
        <a:graphic>
          <a:graphicData uri="http://schemas.openxmlformats.org/drawingml/2006/table">
            <a:tbl>
              <a:tblPr/>
              <a:tblGrid>
                <a:gridCol w="792088"/>
                <a:gridCol w="792088"/>
                <a:gridCol w="5832648"/>
              </a:tblGrid>
              <a:tr h="571710">
                <a:tc>
                  <a:txBody>
                    <a:bodyPr/>
                    <a:lstStyle/>
                    <a:p>
                      <a:pPr>
                        <a:spcAft>
                          <a:spcPts val="0"/>
                        </a:spcAft>
                      </a:pPr>
                      <a:r>
                        <a:rPr lang="zh-TW" sz="1800" kern="100">
                          <a:latin typeface="Times New Roman"/>
                          <a:ea typeface="標楷體"/>
                          <a:cs typeface="Times New Roman"/>
                        </a:rPr>
                        <a:t>參與度</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1800" kern="100" dirty="0" smtClean="0">
                          <a:latin typeface="Times New Roman"/>
                          <a:ea typeface="標楷體"/>
                          <a:cs typeface="Times New Roman"/>
                        </a:rPr>
                        <a:t>顧客</a:t>
                      </a:r>
                      <a:endParaRPr lang="en-US" altLang="zh-TW" sz="1800" kern="100" dirty="0" smtClean="0">
                        <a:latin typeface="Times New Roman"/>
                        <a:ea typeface="標楷體"/>
                        <a:cs typeface="Times New Roman"/>
                      </a:endParaRPr>
                    </a:p>
                    <a:p>
                      <a:pPr>
                        <a:spcAft>
                          <a:spcPts val="0"/>
                        </a:spcAft>
                      </a:pPr>
                      <a:r>
                        <a:rPr lang="zh-TW" sz="1800" kern="100" dirty="0" smtClean="0">
                          <a:latin typeface="Times New Roman"/>
                          <a:ea typeface="標楷體"/>
                          <a:cs typeface="Times New Roman"/>
                        </a:rPr>
                        <a:t>分</a:t>
                      </a:r>
                      <a:r>
                        <a:rPr lang="zh-TW" sz="1800" kern="100" dirty="0">
                          <a:latin typeface="Times New Roman"/>
                          <a:ea typeface="標楷體"/>
                          <a:cs typeface="Times New Roman"/>
                        </a:rPr>
                        <a:t>群</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spcAft>
                          <a:spcPts val="0"/>
                        </a:spcAft>
                      </a:pPr>
                      <a:r>
                        <a:rPr lang="zh-TW" sz="1800" kern="100">
                          <a:latin typeface="Times New Roman"/>
                          <a:ea typeface="標楷體"/>
                          <a:cs typeface="Times New Roman"/>
                        </a:rPr>
                        <a:t>行銷策略</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r>
              <a:tr h="668667">
                <a:tc rowSpan="2">
                  <a:txBody>
                    <a:bodyPr/>
                    <a:lstStyle/>
                    <a:p>
                      <a:pPr>
                        <a:spcAft>
                          <a:spcPts val="0"/>
                        </a:spcAft>
                      </a:pPr>
                      <a:r>
                        <a:rPr lang="zh-TW" sz="1800" kern="100">
                          <a:latin typeface="Times New Roman"/>
                          <a:ea typeface="標楷體"/>
                          <a:cs typeface="Times New Roman"/>
                        </a:rPr>
                        <a:t>積極</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800" kern="100">
                          <a:latin typeface="Times New Roman"/>
                          <a:ea typeface="標楷體"/>
                          <a:cs typeface="Times New Roman"/>
                        </a:rPr>
                        <a:t>主力</a:t>
                      </a:r>
                      <a:r>
                        <a:rPr lang="en-US" sz="1800" kern="100">
                          <a:latin typeface="Times New Roman"/>
                          <a:ea typeface="標楷體"/>
                          <a:cs typeface="Times New Roman"/>
                        </a:rPr>
                        <a:t>-</a:t>
                      </a:r>
                      <a:r>
                        <a:rPr lang="zh-TW" sz="1800" kern="100">
                          <a:latin typeface="Times New Roman"/>
                          <a:ea typeface="標楷體"/>
                          <a:cs typeface="Times New Roman"/>
                        </a:rPr>
                        <a:t>重要</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800" kern="100">
                          <a:latin typeface="Times New Roman"/>
                          <a:ea typeface="標楷體"/>
                          <a:cs typeface="Times New Roman"/>
                        </a:rPr>
                        <a:t>針對顧客建立個人購物模型以及個人喜好了解，進行一對一行銷，維持顧客持續參與及購買。</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5809">
                <a:tc vMerge="1">
                  <a:txBody>
                    <a:bodyPr/>
                    <a:lstStyle/>
                    <a:p>
                      <a:endParaRPr lang="zh-TW" altLang="en-US"/>
                    </a:p>
                  </a:txBody>
                  <a:tcPr/>
                </a:tc>
                <a:tc>
                  <a:txBody>
                    <a:bodyPr/>
                    <a:lstStyle/>
                    <a:p>
                      <a:pPr>
                        <a:spcAft>
                          <a:spcPts val="0"/>
                        </a:spcAft>
                      </a:pPr>
                      <a:r>
                        <a:rPr lang="zh-TW" sz="1800" kern="100" dirty="0">
                          <a:latin typeface="Times New Roman"/>
                          <a:ea typeface="標楷體"/>
                          <a:cs typeface="Times New Roman"/>
                        </a:rPr>
                        <a:t>一般</a:t>
                      </a:r>
                      <a:r>
                        <a:rPr lang="en-US" sz="1800" kern="100" dirty="0">
                          <a:latin typeface="Times New Roman"/>
                          <a:ea typeface="標楷體"/>
                          <a:cs typeface="Times New Roman"/>
                        </a:rPr>
                        <a:t>-</a:t>
                      </a:r>
                      <a:r>
                        <a:rPr lang="zh-TW" sz="1800" kern="100" dirty="0">
                          <a:latin typeface="Times New Roman"/>
                          <a:ea typeface="標楷體"/>
                          <a:cs typeface="Times New Roman"/>
                        </a:rPr>
                        <a:t>低價值</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800" kern="100" dirty="0">
                          <a:latin typeface="Times New Roman"/>
                          <a:ea typeface="標楷體"/>
                          <a:cs typeface="Times New Roman"/>
                        </a:rPr>
                        <a:t>透過關心購買商品使用狀況，了解和提供他們需要之商品，或建置顧客個人的購買行為模型，以利進行一對一行銷，以期顧客在積極參與店活動時能增加購買頻率，成為「積極</a:t>
                      </a:r>
                      <a:r>
                        <a:rPr lang="en-US" sz="1800" kern="100" dirty="0">
                          <a:latin typeface="Times New Roman"/>
                          <a:ea typeface="標楷體"/>
                          <a:cs typeface="Times New Roman"/>
                        </a:rPr>
                        <a:t>-</a:t>
                      </a:r>
                      <a:r>
                        <a:rPr lang="zh-TW" sz="1800" kern="100" dirty="0">
                          <a:latin typeface="Times New Roman"/>
                          <a:ea typeface="標楷體"/>
                          <a:cs typeface="Times New Roman"/>
                        </a:rPr>
                        <a:t>主力、重要」型顧客。</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0575">
                <a:tc rowSpan="2">
                  <a:txBody>
                    <a:bodyPr/>
                    <a:lstStyle/>
                    <a:p>
                      <a:pPr>
                        <a:spcAft>
                          <a:spcPts val="0"/>
                        </a:spcAft>
                      </a:pPr>
                      <a:r>
                        <a:rPr lang="zh-TW" sz="1800" kern="100" dirty="0">
                          <a:latin typeface="Times New Roman"/>
                          <a:ea typeface="標楷體"/>
                          <a:cs typeface="Times New Roman"/>
                        </a:rPr>
                        <a:t>疏離</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800" kern="100">
                          <a:latin typeface="Times New Roman"/>
                          <a:ea typeface="標楷體"/>
                          <a:cs typeface="Times New Roman"/>
                        </a:rPr>
                        <a:t>主力</a:t>
                      </a:r>
                      <a:r>
                        <a:rPr lang="en-US" sz="1800" kern="100">
                          <a:latin typeface="Times New Roman"/>
                          <a:ea typeface="標楷體"/>
                          <a:cs typeface="Times New Roman"/>
                        </a:rPr>
                        <a:t>-</a:t>
                      </a:r>
                      <a:r>
                        <a:rPr lang="zh-TW" sz="1800" kern="100">
                          <a:latin typeface="Times New Roman"/>
                          <a:ea typeface="標楷體"/>
                          <a:cs typeface="Times New Roman"/>
                        </a:rPr>
                        <a:t>重要</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800" kern="100" dirty="0">
                          <a:latin typeface="Times New Roman"/>
                          <a:ea typeface="標楷體"/>
                          <a:cs typeface="Times New Roman"/>
                        </a:rPr>
                        <a:t>可透過提供誘因方式（如價格折扣或促銷），鼓勵其完成（線上）問卷或訪談調查，以了解其所遭遇的服務課題，進而擬定補償措施，以提升其服務滿意度和增進交易次數，進而成為「積極</a:t>
                      </a:r>
                      <a:r>
                        <a:rPr lang="en-US" sz="1800" kern="100" dirty="0">
                          <a:latin typeface="Times New Roman"/>
                          <a:ea typeface="標楷體"/>
                          <a:cs typeface="Times New Roman"/>
                        </a:rPr>
                        <a:t>-</a:t>
                      </a:r>
                      <a:r>
                        <a:rPr lang="zh-TW" sz="1800" kern="100" dirty="0">
                          <a:latin typeface="Times New Roman"/>
                          <a:ea typeface="標楷體"/>
                          <a:cs typeface="Times New Roman"/>
                        </a:rPr>
                        <a:t>主力重要」型顧客。</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710">
                <a:tc vMerge="1">
                  <a:txBody>
                    <a:bodyPr/>
                    <a:lstStyle/>
                    <a:p>
                      <a:endParaRPr lang="zh-TW" altLang="en-US"/>
                    </a:p>
                  </a:txBody>
                  <a:tcPr/>
                </a:tc>
                <a:tc>
                  <a:txBody>
                    <a:bodyPr/>
                    <a:lstStyle/>
                    <a:p>
                      <a:pPr>
                        <a:spcAft>
                          <a:spcPts val="0"/>
                        </a:spcAft>
                      </a:pPr>
                      <a:r>
                        <a:rPr lang="zh-TW" sz="1800" kern="100">
                          <a:latin typeface="Times New Roman"/>
                          <a:ea typeface="標楷體"/>
                          <a:cs typeface="Times New Roman"/>
                        </a:rPr>
                        <a:t>一般</a:t>
                      </a:r>
                      <a:r>
                        <a:rPr lang="en-US" sz="1800" kern="100">
                          <a:latin typeface="Times New Roman"/>
                          <a:ea typeface="標楷體"/>
                          <a:cs typeface="Times New Roman"/>
                        </a:rPr>
                        <a:t>-</a:t>
                      </a:r>
                      <a:r>
                        <a:rPr lang="zh-TW" sz="1800" kern="100">
                          <a:latin typeface="Times New Roman"/>
                          <a:ea typeface="標楷體"/>
                          <a:cs typeface="Times New Roman"/>
                        </a:rPr>
                        <a:t>低價值</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1800" kern="100" dirty="0">
                          <a:latin typeface="Times New Roman"/>
                          <a:ea typeface="標楷體"/>
                          <a:cs typeface="Times New Roman"/>
                        </a:rPr>
                        <a:t>分析這群顧客可能即將流失之原因，提出補救措施，以利有效提升企業獲利。</a:t>
                      </a: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伍、結論與建議 </a:t>
            </a:r>
            <a:r>
              <a:rPr lang="en-US" altLang="zh-TW" dirty="0" smtClean="0"/>
              <a:t>1/</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29</a:t>
            </a:fld>
            <a:endParaRPr lang="en-US" dirty="0"/>
          </a:p>
        </p:txBody>
      </p:sp>
      <p:sp>
        <p:nvSpPr>
          <p:cNvPr id="5" name="文字方塊 4"/>
          <p:cNvSpPr txBox="1"/>
          <p:nvPr/>
        </p:nvSpPr>
        <p:spPr>
          <a:xfrm>
            <a:off x="1475656" y="1412776"/>
            <a:ext cx="3877985" cy="584775"/>
          </a:xfrm>
          <a:prstGeom prst="rect">
            <a:avLst/>
          </a:prstGeom>
          <a:noFill/>
        </p:spPr>
        <p:txBody>
          <a:bodyPr wrap="none" rtlCol="0">
            <a:spAutoFit/>
          </a:bodyPr>
          <a:lstStyle/>
          <a:p>
            <a:r>
              <a:rPr lang="zh-TW" altLang="en-US" sz="3200" dirty="0" smtClean="0"/>
              <a:t>一</a:t>
            </a:r>
            <a:r>
              <a:rPr lang="zh-TW" altLang="en-US" sz="3200" dirty="0" smtClean="0"/>
              <a:t>、</a:t>
            </a:r>
            <a:r>
              <a:rPr lang="zh-TW" altLang="zh-TW" sz="3200" dirty="0" smtClean="0"/>
              <a:t>研究結論與貢獻</a:t>
            </a:r>
            <a:endParaRPr lang="zh-TW" altLang="en-US" sz="3200" dirty="0"/>
          </a:p>
        </p:txBody>
      </p:sp>
      <p:sp>
        <p:nvSpPr>
          <p:cNvPr id="10" name="內容版面配置區 9"/>
          <p:cNvSpPr>
            <a:spLocks noGrp="1"/>
          </p:cNvSpPr>
          <p:nvPr>
            <p:ph idx="1"/>
          </p:nvPr>
        </p:nvSpPr>
        <p:spPr>
          <a:xfrm>
            <a:off x="1435608" y="2060848"/>
            <a:ext cx="7498080" cy="4187552"/>
          </a:xfrm>
        </p:spPr>
        <p:txBody>
          <a:bodyPr>
            <a:normAutofit fontScale="92500" lnSpcReduction="10000"/>
          </a:bodyPr>
          <a:lstStyle/>
          <a:p>
            <a:pPr marL="596646" indent="-514350">
              <a:buFont typeface="+mj-lt"/>
              <a:buAutoNum type="arabicPeriod"/>
            </a:pPr>
            <a:r>
              <a:rPr lang="zh-TW" altLang="zh-TW" dirty="0" smtClean="0"/>
              <a:t>應用</a:t>
            </a:r>
            <a:r>
              <a:rPr lang="en-US" altLang="zh-TW" dirty="0" smtClean="0"/>
              <a:t>RFM </a:t>
            </a:r>
            <a:r>
              <a:rPr lang="zh-TW" altLang="zh-TW" dirty="0" smtClean="0"/>
              <a:t>分析工具可以區分出顧客價值，且可以確認顧客價值越高的群組對於店內活動的參與度也相對的越高</a:t>
            </a:r>
            <a:r>
              <a:rPr lang="zh-TW" altLang="zh-TW" dirty="0" smtClean="0"/>
              <a:t>。</a:t>
            </a:r>
            <a:endParaRPr lang="en-US" altLang="zh-TW" dirty="0" smtClean="0"/>
          </a:p>
          <a:p>
            <a:pPr marL="596646" indent="-514350">
              <a:buFont typeface="+mj-lt"/>
              <a:buAutoNum type="arabicPeriod"/>
            </a:pPr>
            <a:r>
              <a:rPr lang="zh-TW" altLang="zh-TW" dirty="0" smtClean="0"/>
              <a:t>確認顧客參與度對於顧客價值有正向的關係</a:t>
            </a:r>
            <a:r>
              <a:rPr lang="zh-TW" altLang="zh-TW" dirty="0" smtClean="0"/>
              <a:t>。</a:t>
            </a:r>
            <a:endParaRPr lang="en-US" altLang="zh-TW" dirty="0" smtClean="0"/>
          </a:p>
          <a:p>
            <a:pPr marL="596646" indent="-514350">
              <a:buFont typeface="+mj-lt"/>
              <a:buAutoNum type="arabicPeriod"/>
            </a:pPr>
            <a:r>
              <a:rPr lang="zh-TW" altLang="zh-TW" dirty="0" smtClean="0"/>
              <a:t>基於</a:t>
            </a:r>
            <a:r>
              <a:rPr lang="en-US" altLang="zh-TW" dirty="0" smtClean="0"/>
              <a:t>P-RFM</a:t>
            </a:r>
            <a:r>
              <a:rPr lang="zh-TW" altLang="zh-TW" dirty="0" smtClean="0"/>
              <a:t>分析所提出的行銷策略可以提供展覽展銷行業別可以針對不同參與度以及顧客價值的群組實施顧客管理的行銷策略。</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壹、背景與動機</a:t>
            </a:r>
            <a:r>
              <a:rPr lang="en-US" altLang="zh-TW" dirty="0" smtClean="0"/>
              <a:t>(1/5)</a:t>
            </a:r>
            <a:endParaRPr lang="zh-TW" altLang="en-US" dirty="0"/>
          </a:p>
        </p:txBody>
      </p:sp>
      <p:sp>
        <p:nvSpPr>
          <p:cNvPr id="3" name="內容版面配置區 2"/>
          <p:cNvSpPr>
            <a:spLocks noGrp="1"/>
          </p:cNvSpPr>
          <p:nvPr>
            <p:ph idx="1"/>
          </p:nvPr>
        </p:nvSpPr>
        <p:spPr/>
        <p:txBody>
          <a:bodyPr/>
          <a:lstStyle/>
          <a:p>
            <a:r>
              <a:rPr lang="zh-TW" altLang="en-US" dirty="0" smtClean="0"/>
              <a:t>一、背景</a:t>
            </a:r>
            <a:endParaRPr lang="en-US" altLang="zh-TW" dirty="0" smtClean="0"/>
          </a:p>
          <a:p>
            <a:pPr marL="365125" indent="-1588">
              <a:buNone/>
            </a:pPr>
            <a:r>
              <a:rPr lang="zh-TW" altLang="en-US" dirty="0" smtClean="0"/>
              <a:t>超高齡社會的到來。</a:t>
            </a:r>
            <a:endParaRPr lang="en-US" altLang="zh-TW" dirty="0" smtClean="0"/>
          </a:p>
          <a:p>
            <a:pPr marL="365125" indent="-1588">
              <a:buNone/>
            </a:pPr>
            <a:endParaRPr lang="en-US" altLang="zh-TW" dirty="0" smtClean="0"/>
          </a:p>
          <a:p>
            <a:pPr marL="365125" indent="-1588">
              <a:buNone/>
            </a:pPr>
            <a:r>
              <a:rPr lang="zh-TW" altLang="en-US" dirty="0" smtClean="0"/>
              <a:t>醫療保健的負擔。</a:t>
            </a:r>
            <a:endParaRPr lang="en-US" altLang="zh-TW" dirty="0" smtClean="0"/>
          </a:p>
          <a:p>
            <a:pPr marL="365125" indent="-1588">
              <a:buNone/>
            </a:pPr>
            <a:endParaRPr lang="en-US" altLang="zh-TW" dirty="0" smtClean="0"/>
          </a:p>
          <a:p>
            <a:pPr marL="365125" indent="-1588">
              <a:buNone/>
            </a:pPr>
            <a:r>
              <a:rPr lang="zh-TW" altLang="en-US" dirty="0" smtClean="0"/>
              <a:t>預防保健的選擇</a:t>
            </a:r>
            <a:r>
              <a:rPr lang="en-US" altLang="zh-TW" dirty="0" smtClean="0"/>
              <a:t>—</a:t>
            </a:r>
            <a:r>
              <a:rPr lang="zh-TW" altLang="en-US" dirty="0" smtClean="0"/>
              <a:t>保健食品。</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伍、結論與建議 </a:t>
            </a:r>
            <a:r>
              <a:rPr lang="en-US" altLang="zh-TW" dirty="0" smtClean="0"/>
              <a:t>2/</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30</a:t>
            </a:fld>
            <a:endParaRPr lang="en-US" dirty="0"/>
          </a:p>
        </p:txBody>
      </p:sp>
      <p:sp>
        <p:nvSpPr>
          <p:cNvPr id="5" name="文字方塊 4"/>
          <p:cNvSpPr txBox="1"/>
          <p:nvPr/>
        </p:nvSpPr>
        <p:spPr>
          <a:xfrm>
            <a:off x="1475656" y="1412776"/>
            <a:ext cx="2646878" cy="584775"/>
          </a:xfrm>
          <a:prstGeom prst="rect">
            <a:avLst/>
          </a:prstGeom>
          <a:noFill/>
        </p:spPr>
        <p:txBody>
          <a:bodyPr wrap="none" rtlCol="0">
            <a:spAutoFit/>
          </a:bodyPr>
          <a:lstStyle/>
          <a:p>
            <a:r>
              <a:rPr lang="zh-TW" altLang="en-US" sz="3200" dirty="0" smtClean="0"/>
              <a:t>二、</a:t>
            </a:r>
            <a:r>
              <a:rPr lang="zh-TW" altLang="zh-TW" sz="3200" dirty="0" smtClean="0"/>
              <a:t>研究限制</a:t>
            </a:r>
            <a:endParaRPr lang="zh-TW" altLang="en-US" sz="3200" dirty="0"/>
          </a:p>
        </p:txBody>
      </p:sp>
      <p:sp>
        <p:nvSpPr>
          <p:cNvPr id="10" name="內容版面配置區 9"/>
          <p:cNvSpPr>
            <a:spLocks noGrp="1"/>
          </p:cNvSpPr>
          <p:nvPr>
            <p:ph idx="1"/>
          </p:nvPr>
        </p:nvSpPr>
        <p:spPr>
          <a:xfrm>
            <a:off x="1435608" y="2060848"/>
            <a:ext cx="7498080" cy="4187552"/>
          </a:xfrm>
        </p:spPr>
        <p:txBody>
          <a:bodyPr>
            <a:normAutofit/>
          </a:bodyPr>
          <a:lstStyle/>
          <a:p>
            <a:pPr marL="596646" indent="-514350">
              <a:buFont typeface="+mj-lt"/>
              <a:buAutoNum type="arabicPeriod"/>
            </a:pPr>
            <a:r>
              <a:rPr lang="zh-TW" altLang="zh-TW" dirty="0" smtClean="0"/>
              <a:t>對象僅局限於本國之某一保健食品展銷</a:t>
            </a:r>
            <a:r>
              <a:rPr lang="zh-TW" altLang="zh-TW" dirty="0" smtClean="0"/>
              <a:t>業者</a:t>
            </a:r>
            <a:r>
              <a:rPr lang="zh-TW" altLang="en-US" dirty="0" smtClean="0"/>
              <a:t>。</a:t>
            </a:r>
            <a:endParaRPr lang="en-US" altLang="zh-TW" dirty="0" smtClean="0"/>
          </a:p>
          <a:p>
            <a:pPr marL="596646" indent="-514350">
              <a:buFont typeface="+mj-lt"/>
              <a:buAutoNum type="arabicPeriod"/>
            </a:pPr>
            <a:r>
              <a:rPr lang="zh-TW" altLang="zh-TW" dirty="0" smtClean="0"/>
              <a:t>主要焦點為透過建置</a:t>
            </a:r>
            <a:r>
              <a:rPr lang="en-US" altLang="zh-TW" dirty="0" smtClean="0"/>
              <a:t>P-RFM </a:t>
            </a:r>
            <a:r>
              <a:rPr lang="zh-TW" altLang="zh-TW" dirty="0" smtClean="0"/>
              <a:t>指標進行顧客價值分析並提供行銷策略，但未針對這些不同群體之顧客以及使用行銷策略進行後續行銷效益之檢驗。</a:t>
            </a: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伍、結論與建議 </a:t>
            </a:r>
            <a:r>
              <a:rPr lang="en-US" altLang="zh-TW" dirty="0" smtClean="0"/>
              <a:t>3</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31</a:t>
            </a:fld>
            <a:endParaRPr lang="en-US" dirty="0"/>
          </a:p>
        </p:txBody>
      </p:sp>
      <p:sp>
        <p:nvSpPr>
          <p:cNvPr id="5" name="文字方塊 4"/>
          <p:cNvSpPr txBox="1"/>
          <p:nvPr/>
        </p:nvSpPr>
        <p:spPr>
          <a:xfrm>
            <a:off x="1475656" y="1412776"/>
            <a:ext cx="3467616" cy="584775"/>
          </a:xfrm>
          <a:prstGeom prst="rect">
            <a:avLst/>
          </a:prstGeom>
          <a:noFill/>
        </p:spPr>
        <p:txBody>
          <a:bodyPr wrap="none" rtlCol="0">
            <a:spAutoFit/>
          </a:bodyPr>
          <a:lstStyle/>
          <a:p>
            <a:r>
              <a:rPr lang="zh-TW" altLang="en-US" sz="3200" dirty="0" smtClean="0"/>
              <a:t>三、</a:t>
            </a:r>
            <a:r>
              <a:rPr lang="zh-TW" altLang="zh-TW" sz="3200" dirty="0" smtClean="0"/>
              <a:t>未來研究方向</a:t>
            </a:r>
            <a:endParaRPr lang="zh-TW" altLang="en-US" sz="3200" dirty="0"/>
          </a:p>
        </p:txBody>
      </p:sp>
      <p:sp>
        <p:nvSpPr>
          <p:cNvPr id="10" name="內容版面配置區 9"/>
          <p:cNvSpPr>
            <a:spLocks noGrp="1"/>
          </p:cNvSpPr>
          <p:nvPr>
            <p:ph idx="1"/>
          </p:nvPr>
        </p:nvSpPr>
        <p:spPr>
          <a:xfrm>
            <a:off x="1435608" y="2060848"/>
            <a:ext cx="7498080" cy="4187552"/>
          </a:xfrm>
        </p:spPr>
        <p:txBody>
          <a:bodyPr>
            <a:normAutofit/>
          </a:bodyPr>
          <a:lstStyle/>
          <a:p>
            <a:pPr marL="596646" indent="-514350">
              <a:buFont typeface="+mj-lt"/>
              <a:buAutoNum type="arabicPeriod"/>
            </a:pPr>
            <a:r>
              <a:rPr lang="zh-TW" altLang="zh-TW" dirty="0" smtClean="0"/>
              <a:t>僅針對顧客的購買紀錄以及到店參與記錄做研究，未來可以對於保健食品的產品類別以及營養補充的方式進行研究，來提升對於保健食品研究開發的發展。</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zh-TW" altLang="en-US" dirty="0" smtClean="0"/>
              <a:t>感謝聆聽</a:t>
            </a:r>
            <a:endParaRPr lang="zh-TW" altLang="en-US" dirty="0"/>
          </a:p>
        </p:txBody>
      </p:sp>
      <p:sp>
        <p:nvSpPr>
          <p:cNvPr id="6" name="副標題 5"/>
          <p:cNvSpPr>
            <a:spLocks noGrp="1"/>
          </p:cNvSpPr>
          <p:nvPr>
            <p:ph type="subTitle"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32</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壹、背景與動機</a:t>
            </a:r>
            <a:r>
              <a:rPr lang="en-US" altLang="zh-TW" dirty="0" smtClean="0"/>
              <a:t>(2/5)</a:t>
            </a:r>
            <a:endParaRPr lang="zh-TW" altLang="en-US" dirty="0"/>
          </a:p>
        </p:txBody>
      </p:sp>
      <p:sp>
        <p:nvSpPr>
          <p:cNvPr id="3" name="內容版面配置區 2"/>
          <p:cNvSpPr>
            <a:spLocks noGrp="1"/>
          </p:cNvSpPr>
          <p:nvPr>
            <p:ph idx="1"/>
          </p:nvPr>
        </p:nvSpPr>
        <p:spPr>
          <a:xfrm>
            <a:off x="1435608" y="1447800"/>
            <a:ext cx="7498080" cy="613048"/>
          </a:xfrm>
        </p:spPr>
        <p:txBody>
          <a:bodyPr/>
          <a:lstStyle/>
          <a:p>
            <a:r>
              <a:rPr lang="zh-TW" altLang="en-US" dirty="0" smtClean="0"/>
              <a:t>保健食品的通路</a:t>
            </a:r>
            <a:endParaRPr lang="en-US" altLang="zh-TW" dirty="0" smtClean="0"/>
          </a:p>
          <a:p>
            <a:pPr>
              <a:buNone/>
            </a:pP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4</a:t>
            </a:fld>
            <a:endParaRPr lang="en-US" dirty="0"/>
          </a:p>
        </p:txBody>
      </p:sp>
      <p:pic>
        <p:nvPicPr>
          <p:cNvPr id="1027" name="圖片 1" descr="http://www.twcsi.org.tw/UserFiles/image/20141125004.jpg"/>
          <p:cNvPicPr>
            <a:picLocks noChangeAspect="1" noChangeArrowheads="1"/>
          </p:cNvPicPr>
          <p:nvPr/>
        </p:nvPicPr>
        <p:blipFill>
          <a:blip r:embed="rId2" cstate="print"/>
          <a:srcRect/>
          <a:stretch>
            <a:fillRect/>
          </a:stretch>
        </p:blipFill>
        <p:spPr bwMode="auto">
          <a:xfrm>
            <a:off x="1187624" y="2132856"/>
            <a:ext cx="7560840" cy="3925355"/>
          </a:xfrm>
          <a:prstGeom prst="rect">
            <a:avLst/>
          </a:prstGeom>
          <a:noFill/>
          <a:ln w="9525">
            <a:noFill/>
            <a:miter lim="800000"/>
            <a:headEnd/>
            <a:tailEnd/>
          </a:ln>
        </p:spPr>
      </p:pic>
      <p:sp>
        <p:nvSpPr>
          <p:cNvPr id="7" name="矩形 6"/>
          <p:cNvSpPr/>
          <p:nvPr/>
        </p:nvSpPr>
        <p:spPr>
          <a:xfrm>
            <a:off x="3275856" y="5877272"/>
            <a:ext cx="3621504" cy="369332"/>
          </a:xfrm>
          <a:prstGeom prst="rect">
            <a:avLst/>
          </a:prstGeom>
        </p:spPr>
        <p:txBody>
          <a:bodyPr wrap="none">
            <a:spAutoFit/>
          </a:bodyPr>
          <a:lstStyle/>
          <a:p>
            <a:r>
              <a:rPr lang="zh-TW" altLang="zh-TW" dirty="0" smtClean="0"/>
              <a:t>資料來源</a:t>
            </a:r>
            <a:r>
              <a:rPr lang="en-US" altLang="zh-TW" dirty="0" smtClean="0"/>
              <a:t>:</a:t>
            </a:r>
            <a:r>
              <a:rPr lang="zh-TW" altLang="zh-TW" dirty="0" smtClean="0"/>
              <a:t>工研院</a:t>
            </a:r>
            <a:r>
              <a:rPr lang="en-US" altLang="zh-TW" dirty="0" smtClean="0"/>
              <a:t>IEK</a:t>
            </a:r>
            <a:r>
              <a:rPr lang="zh-TW" altLang="zh-TW" dirty="0" smtClean="0"/>
              <a:t>整理</a:t>
            </a:r>
            <a:r>
              <a:rPr lang="en-US" altLang="zh-TW" dirty="0" smtClean="0"/>
              <a:t>(2014/10)</a:t>
            </a:r>
            <a:endParaRPr lang="zh-TW"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壹、背景與動機</a:t>
            </a:r>
            <a:r>
              <a:rPr lang="en-US" altLang="zh-TW" dirty="0" smtClean="0"/>
              <a:t>(3/5)</a:t>
            </a:r>
            <a:endParaRPr lang="zh-TW" altLang="en-US" dirty="0"/>
          </a:p>
        </p:txBody>
      </p:sp>
      <p:sp>
        <p:nvSpPr>
          <p:cNvPr id="3" name="內容版面配置區 2"/>
          <p:cNvSpPr>
            <a:spLocks noGrp="1"/>
          </p:cNvSpPr>
          <p:nvPr>
            <p:ph idx="1"/>
          </p:nvPr>
        </p:nvSpPr>
        <p:spPr/>
        <p:txBody>
          <a:bodyPr/>
          <a:lstStyle/>
          <a:p>
            <a:r>
              <a:rPr lang="zh-TW" altLang="en-US" dirty="0" smtClean="0">
                <a:solidFill>
                  <a:srgbClr val="FF0000"/>
                </a:solidFill>
              </a:rPr>
              <a:t>展覽展銷的銷售方式。</a:t>
            </a:r>
            <a:endParaRPr lang="en-US" altLang="zh-TW" dirty="0" smtClean="0">
              <a:solidFill>
                <a:srgbClr val="FF0000"/>
              </a:solidFill>
            </a:endParaRPr>
          </a:p>
          <a:p>
            <a:r>
              <a:rPr lang="zh-TW" altLang="en-US" dirty="0" smtClean="0"/>
              <a:t>顧客忠誠度的維持。</a:t>
            </a:r>
            <a:endParaRPr lang="en-US" altLang="zh-TW" dirty="0" smtClean="0"/>
          </a:p>
          <a:p>
            <a:r>
              <a:rPr lang="zh-TW" altLang="en-US" dirty="0" smtClean="0"/>
              <a:t>顧客價值分析。</a:t>
            </a:r>
            <a:endParaRPr lang="en-US" altLang="zh-TW" dirty="0" smtClean="0"/>
          </a:p>
          <a:p>
            <a:r>
              <a:rPr lang="en-US" altLang="zh-TW" dirty="0" smtClean="0"/>
              <a:t>RFM (</a:t>
            </a:r>
            <a:r>
              <a:rPr lang="zh-TW" altLang="zh-TW" dirty="0" smtClean="0"/>
              <a:t>近期 </a:t>
            </a:r>
            <a:r>
              <a:rPr lang="en-US" altLang="zh-TW" dirty="0" smtClean="0"/>
              <a:t>Recency , </a:t>
            </a:r>
            <a:r>
              <a:rPr lang="zh-TW" altLang="zh-TW" dirty="0" smtClean="0"/>
              <a:t>頻率 </a:t>
            </a:r>
            <a:r>
              <a:rPr lang="en-US" altLang="zh-TW" dirty="0" smtClean="0"/>
              <a:t>Frequency, </a:t>
            </a:r>
            <a:r>
              <a:rPr lang="zh-TW" altLang="zh-TW" dirty="0" smtClean="0"/>
              <a:t>金額 </a:t>
            </a:r>
            <a:r>
              <a:rPr lang="en-US" altLang="zh-TW" dirty="0" smtClean="0"/>
              <a:t>Monetary value)</a:t>
            </a:r>
            <a:r>
              <a:rPr lang="zh-TW" altLang="en-US" dirty="0" smtClean="0"/>
              <a:t>。</a:t>
            </a:r>
            <a:endParaRPr lang="en-US" altLang="zh-TW" dirty="0" smtClean="0"/>
          </a:p>
          <a:p>
            <a:r>
              <a:rPr lang="zh-TW" altLang="en-US" dirty="0" smtClean="0">
                <a:solidFill>
                  <a:srgbClr val="FF0000"/>
                </a:solidFill>
              </a:rPr>
              <a:t>顧客到店參與</a:t>
            </a:r>
            <a:r>
              <a:rPr lang="en-US" altLang="zh-TW" dirty="0" smtClean="0">
                <a:solidFill>
                  <a:srgbClr val="FF0000"/>
                </a:solidFill>
              </a:rPr>
              <a:t>P(Participation)</a:t>
            </a:r>
            <a:r>
              <a:rPr lang="zh-TW" altLang="en-US" dirty="0" smtClean="0">
                <a:solidFill>
                  <a:srgbClr val="FF0000"/>
                </a:solidFill>
              </a:rPr>
              <a: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壹、背景與動機</a:t>
            </a:r>
            <a:r>
              <a:rPr lang="en-US" altLang="zh-TW" dirty="0" smtClean="0"/>
              <a:t>(4/5)</a:t>
            </a:r>
            <a:endParaRPr lang="zh-TW" altLang="en-US" dirty="0"/>
          </a:p>
        </p:txBody>
      </p:sp>
      <p:sp>
        <p:nvSpPr>
          <p:cNvPr id="3" name="內容版面配置區 2"/>
          <p:cNvSpPr>
            <a:spLocks noGrp="1"/>
          </p:cNvSpPr>
          <p:nvPr>
            <p:ph idx="1"/>
          </p:nvPr>
        </p:nvSpPr>
        <p:spPr/>
        <p:txBody>
          <a:bodyPr/>
          <a:lstStyle/>
          <a:p>
            <a:r>
              <a:rPr lang="zh-TW" altLang="en-US" dirty="0" smtClean="0"/>
              <a:t>二、目的</a:t>
            </a:r>
            <a:endParaRPr lang="en-US" altLang="zh-TW" dirty="0" smtClean="0"/>
          </a:p>
          <a:p>
            <a:pPr marL="804863" indent="-722313">
              <a:buNone/>
            </a:pPr>
            <a:r>
              <a:rPr lang="en-US" altLang="zh-TW" dirty="0" smtClean="0"/>
              <a:t>1</a:t>
            </a:r>
            <a:r>
              <a:rPr lang="zh-TW" altLang="zh-TW" dirty="0" smtClean="0"/>
              <a:t>、以現有保健食品公司資料庫資料，應</a:t>
            </a:r>
            <a:r>
              <a:rPr lang="zh-TW" altLang="en-US" dirty="0" smtClean="0"/>
              <a:t> </a:t>
            </a:r>
            <a:r>
              <a:rPr lang="zh-TW" altLang="zh-TW" dirty="0" smtClean="0"/>
              <a:t>用</a:t>
            </a:r>
            <a:r>
              <a:rPr lang="en-US" altLang="zh-TW" dirty="0" smtClean="0"/>
              <a:t>RFM</a:t>
            </a:r>
            <a:r>
              <a:rPr lang="zh-TW" altLang="zh-TW" dirty="0" smtClean="0"/>
              <a:t>模型建立顧客價值分群。</a:t>
            </a:r>
          </a:p>
          <a:p>
            <a:pPr marL="804863" indent="-722313">
              <a:buNone/>
            </a:pPr>
            <a:r>
              <a:rPr lang="en-US" altLang="zh-TW" dirty="0" smtClean="0"/>
              <a:t>2</a:t>
            </a:r>
            <a:r>
              <a:rPr lang="zh-TW" altLang="zh-TW" dirty="0" smtClean="0"/>
              <a:t>、建立顧客參與度</a:t>
            </a:r>
            <a:r>
              <a:rPr lang="en-US" altLang="zh-TW" dirty="0" smtClean="0"/>
              <a:t> P(Participation)</a:t>
            </a:r>
            <a:r>
              <a:rPr lang="zh-TW" altLang="zh-TW" dirty="0" smtClean="0"/>
              <a:t>與</a:t>
            </a:r>
            <a:r>
              <a:rPr lang="en-US" altLang="zh-TW" dirty="0" smtClean="0"/>
              <a:t>RFM</a:t>
            </a:r>
            <a:r>
              <a:rPr lang="zh-TW" altLang="zh-TW" dirty="0" smtClean="0"/>
              <a:t>之資料模型。</a:t>
            </a:r>
          </a:p>
          <a:p>
            <a:pPr marL="715963" indent="-633413">
              <a:buNone/>
            </a:pPr>
            <a:r>
              <a:rPr lang="en-US" altLang="zh-TW" dirty="0" smtClean="0"/>
              <a:t>3</a:t>
            </a:r>
            <a:r>
              <a:rPr lang="zh-TW" altLang="zh-TW" dirty="0" smtClean="0"/>
              <a:t>、根據</a:t>
            </a:r>
            <a:r>
              <a:rPr lang="en-US" altLang="zh-TW" dirty="0" smtClean="0"/>
              <a:t>P-RFM</a:t>
            </a:r>
            <a:r>
              <a:rPr lang="zh-TW" altLang="zh-TW" dirty="0" smtClean="0"/>
              <a:t>模型所建立之顧客分群結果，提出保健食品展覽展銷之行銷策略，以落實顧客行銷管理。</a:t>
            </a:r>
          </a:p>
          <a:p>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壹、背景與動機</a:t>
            </a:r>
            <a:r>
              <a:rPr lang="en-US" altLang="zh-TW" dirty="0" smtClean="0"/>
              <a:t>(5/5)</a:t>
            </a:r>
            <a:endParaRPr lang="zh-TW" altLang="en-US" dirty="0"/>
          </a:p>
        </p:txBody>
      </p:sp>
      <p:sp>
        <p:nvSpPr>
          <p:cNvPr id="3" name="內容版面配置區 2"/>
          <p:cNvSpPr>
            <a:spLocks noGrp="1"/>
          </p:cNvSpPr>
          <p:nvPr>
            <p:ph idx="1"/>
          </p:nvPr>
        </p:nvSpPr>
        <p:spPr>
          <a:xfrm>
            <a:off x="1435608" y="1447800"/>
            <a:ext cx="7498080" cy="613048"/>
          </a:xfrm>
        </p:spPr>
        <p:txBody>
          <a:bodyPr/>
          <a:lstStyle/>
          <a:p>
            <a:pPr>
              <a:buNone/>
            </a:pPr>
            <a:r>
              <a:rPr lang="zh-TW" altLang="en-US" dirty="0" smtClean="0"/>
              <a:t>三、研究架構</a:t>
            </a:r>
            <a:endParaRPr lang="zh-TW" altLang="en-US" dirty="0"/>
          </a:p>
        </p:txBody>
      </p:sp>
      <p:sp>
        <p:nvSpPr>
          <p:cNvPr id="4" name="投影片編號版面配置區 3"/>
          <p:cNvSpPr>
            <a:spLocks noGrp="1"/>
          </p:cNvSpPr>
          <p:nvPr>
            <p:ph type="sldNum" sz="quarter" idx="12"/>
          </p:nvPr>
        </p:nvSpPr>
        <p:spPr/>
        <p:txBody>
          <a:bodyPr/>
          <a:lstStyle/>
          <a:p>
            <a:fld id="{6294C92D-0306-4E69-9CD3-20855E849650}" type="slidenum">
              <a:rPr lang="en-US" smtClean="0"/>
              <a:pPr/>
              <a:t>7</a:t>
            </a:fld>
            <a:endParaRPr lang="en-US" dirty="0"/>
          </a:p>
        </p:txBody>
      </p:sp>
      <p:pic>
        <p:nvPicPr>
          <p:cNvPr id="2050" name="資料庫圖表 5"/>
          <p:cNvPicPr>
            <a:picLocks noChangeArrowheads="1"/>
          </p:cNvPicPr>
          <p:nvPr/>
        </p:nvPicPr>
        <p:blipFill>
          <a:blip r:embed="rId2" cstate="print"/>
          <a:srcRect l="-83679" r="-83400"/>
          <a:stretch>
            <a:fillRect/>
          </a:stretch>
        </p:blipFill>
        <p:spPr bwMode="auto">
          <a:xfrm>
            <a:off x="1043608" y="2204864"/>
            <a:ext cx="7344816" cy="410445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貳、文獻探討 </a:t>
            </a:r>
            <a:r>
              <a:rPr lang="en-US" altLang="zh-TW" dirty="0" smtClean="0"/>
              <a:t>1/4</a:t>
            </a:r>
            <a:endParaRPr lang="zh-TW" altLang="en-US" dirty="0"/>
          </a:p>
        </p:txBody>
      </p:sp>
      <p:graphicFrame>
        <p:nvGraphicFramePr>
          <p:cNvPr id="6" name="內容版面配置區 5"/>
          <p:cNvGraphicFramePr>
            <a:graphicFrameLocks noGrp="1"/>
          </p:cNvGraphicFramePr>
          <p:nvPr>
            <p:ph idx="1"/>
          </p:nvPr>
        </p:nvGraphicFramePr>
        <p:xfrm>
          <a:off x="1403648" y="2132856"/>
          <a:ext cx="7499350" cy="2560320"/>
        </p:xfrm>
        <a:graphic>
          <a:graphicData uri="http://schemas.openxmlformats.org/drawingml/2006/table">
            <a:tbl>
              <a:tblPr firstRow="1" bandRow="1">
                <a:tableStyleId>{5C22544A-7EE6-4342-B048-85BDC9FD1C3A}</a:tableStyleId>
              </a:tblPr>
              <a:tblGrid>
                <a:gridCol w="2128788"/>
                <a:gridCol w="5370562"/>
              </a:tblGrid>
              <a:tr h="226824">
                <a:tc>
                  <a:txBody>
                    <a:bodyPr/>
                    <a:lstStyle/>
                    <a:p>
                      <a:pPr algn="ctr"/>
                      <a:r>
                        <a:rPr lang="zh-TW" altLang="en-US" dirty="0" smtClean="0"/>
                        <a:t>作者</a:t>
                      </a:r>
                      <a:endParaRPr lang="zh-TW" altLang="en-US" dirty="0"/>
                    </a:p>
                  </a:txBody>
                  <a:tcPr/>
                </a:tc>
                <a:tc>
                  <a:txBody>
                    <a:bodyPr/>
                    <a:lstStyle/>
                    <a:p>
                      <a:pPr algn="ctr"/>
                      <a:r>
                        <a:rPr lang="zh-TW" altLang="en-US" dirty="0" smtClean="0"/>
                        <a:t>內容</a:t>
                      </a:r>
                      <a:endParaRPr lang="zh-TW" altLang="en-US" dirty="0"/>
                    </a:p>
                  </a:txBody>
                  <a:tcPr/>
                </a:tc>
              </a:tr>
              <a:tr h="370840">
                <a:tc>
                  <a:txBody>
                    <a:bodyPr/>
                    <a:lstStyle/>
                    <a:p>
                      <a:r>
                        <a:rPr kumimoji="0" lang="zh-TW" altLang="zh-TW" sz="1800" kern="1200" dirty="0" smtClean="0">
                          <a:solidFill>
                            <a:schemeClr val="dk1"/>
                          </a:solidFill>
                          <a:latin typeface="+mn-lt"/>
                          <a:ea typeface="+mn-ea"/>
                          <a:cs typeface="+mn-cs"/>
                        </a:rPr>
                        <a:t>范倩瑋</a:t>
                      </a:r>
                      <a:r>
                        <a:rPr kumimoji="0" lang="en-US" altLang="zh-TW" sz="1800" kern="1200" dirty="0" smtClean="0">
                          <a:solidFill>
                            <a:schemeClr val="dk1"/>
                          </a:solidFill>
                          <a:latin typeface="+mn-lt"/>
                          <a:ea typeface="+mn-ea"/>
                          <a:cs typeface="+mn-cs"/>
                        </a:rPr>
                        <a:t>(2009)</a:t>
                      </a:r>
                      <a:endParaRPr lang="zh-TW" altLang="en-US" dirty="0"/>
                    </a:p>
                  </a:txBody>
                  <a:tcPr/>
                </a:tc>
                <a:tc>
                  <a:txBody>
                    <a:bodyPr/>
                    <a:lstStyle/>
                    <a:p>
                      <a:r>
                        <a:rPr kumimoji="0" lang="zh-TW" altLang="zh-TW" sz="1800" kern="1200" dirty="0" smtClean="0">
                          <a:solidFill>
                            <a:schemeClr val="dk1"/>
                          </a:solidFill>
                          <a:latin typeface="+mn-lt"/>
                          <a:ea typeface="+mn-ea"/>
                          <a:cs typeface="+mn-cs"/>
                        </a:rPr>
                        <a:t>保健食品是結合醫學、生物技術、生命科學、營養學和食品科技等專業知識所開發的食品。</a:t>
                      </a:r>
                      <a:endParaRPr lang="zh-TW" altLang="en-US" dirty="0"/>
                    </a:p>
                  </a:txBody>
                  <a:tcPr/>
                </a:tc>
              </a:tr>
              <a:tr h="370840">
                <a:tc>
                  <a:txBody>
                    <a:bodyPr/>
                    <a:lstStyle/>
                    <a:p>
                      <a:r>
                        <a:rPr kumimoji="0" lang="zh-TW" altLang="zh-TW" sz="1800" kern="1200" dirty="0" smtClean="0">
                          <a:solidFill>
                            <a:schemeClr val="dk1"/>
                          </a:solidFill>
                          <a:latin typeface="+mn-lt"/>
                          <a:ea typeface="+mn-ea"/>
                          <a:cs typeface="+mn-cs"/>
                        </a:rPr>
                        <a:t>陳琪婷等人</a:t>
                      </a:r>
                      <a:r>
                        <a:rPr kumimoji="0" lang="en-US" altLang="zh-TW" sz="1800" kern="1200" dirty="0" smtClean="0">
                          <a:solidFill>
                            <a:schemeClr val="dk1"/>
                          </a:solidFill>
                          <a:latin typeface="+mn-lt"/>
                          <a:ea typeface="+mn-ea"/>
                          <a:cs typeface="+mn-cs"/>
                        </a:rPr>
                        <a:t> (2007)</a:t>
                      </a:r>
                      <a:endParaRPr lang="zh-TW" altLang="en-US" dirty="0"/>
                    </a:p>
                  </a:txBody>
                  <a:tcPr/>
                </a:tc>
                <a:tc>
                  <a:txBody>
                    <a:bodyPr/>
                    <a:lstStyle/>
                    <a:p>
                      <a:r>
                        <a:rPr kumimoji="0" lang="zh-TW" altLang="zh-TW" sz="1800" kern="1200" dirty="0" smtClean="0">
                          <a:solidFill>
                            <a:schemeClr val="dk1"/>
                          </a:solidFill>
                          <a:latin typeface="+mn-lt"/>
                          <a:ea typeface="+mn-ea"/>
                          <a:cs typeface="+mn-cs"/>
                        </a:rPr>
                        <a:t>消費者取得保健食品資訊來源來自報章雜誌為</a:t>
                      </a:r>
                      <a:r>
                        <a:rPr kumimoji="0" lang="en-US" altLang="zh-TW" sz="1800" kern="1200" dirty="0" smtClean="0">
                          <a:solidFill>
                            <a:schemeClr val="dk1"/>
                          </a:solidFill>
                          <a:latin typeface="+mn-lt"/>
                          <a:ea typeface="+mn-ea"/>
                          <a:cs typeface="+mn-cs"/>
                        </a:rPr>
                        <a:t>28.3%</a:t>
                      </a:r>
                      <a:r>
                        <a:rPr kumimoji="0" lang="zh-TW" altLang="zh-TW" sz="1800" kern="1200" dirty="0" smtClean="0">
                          <a:solidFill>
                            <a:schemeClr val="dk1"/>
                          </a:solidFill>
                          <a:latin typeface="+mn-lt"/>
                          <a:ea typeface="+mn-ea"/>
                          <a:cs typeface="+mn-cs"/>
                        </a:rPr>
                        <a:t>、有線電視為</a:t>
                      </a:r>
                      <a:r>
                        <a:rPr kumimoji="0" lang="en-US" altLang="zh-TW" sz="1800" kern="1200" dirty="0" smtClean="0">
                          <a:solidFill>
                            <a:schemeClr val="dk1"/>
                          </a:solidFill>
                          <a:latin typeface="+mn-lt"/>
                          <a:ea typeface="+mn-ea"/>
                          <a:cs typeface="+mn-cs"/>
                        </a:rPr>
                        <a:t>22.9%</a:t>
                      </a:r>
                      <a:r>
                        <a:rPr kumimoji="0" lang="zh-TW" altLang="zh-TW" sz="1800" kern="1200" dirty="0" smtClean="0">
                          <a:solidFill>
                            <a:schemeClr val="dk1"/>
                          </a:solidFill>
                          <a:latin typeface="+mn-lt"/>
                          <a:ea typeface="+mn-ea"/>
                          <a:cs typeface="+mn-cs"/>
                        </a:rPr>
                        <a:t>、無線電視為</a:t>
                      </a:r>
                      <a:r>
                        <a:rPr kumimoji="0" lang="en-US" altLang="zh-TW" sz="1800" kern="1200" dirty="0" smtClean="0">
                          <a:solidFill>
                            <a:schemeClr val="dk1"/>
                          </a:solidFill>
                          <a:latin typeface="+mn-lt"/>
                          <a:ea typeface="+mn-ea"/>
                          <a:cs typeface="+mn-cs"/>
                        </a:rPr>
                        <a:t>19.7%</a:t>
                      </a:r>
                      <a:r>
                        <a:rPr kumimoji="0" lang="zh-TW" altLang="zh-TW" sz="1800" kern="1200" dirty="0" smtClean="0">
                          <a:solidFill>
                            <a:schemeClr val="dk1"/>
                          </a:solidFill>
                          <a:latin typeface="+mn-lt"/>
                          <a:ea typeface="+mn-ea"/>
                          <a:cs typeface="+mn-cs"/>
                        </a:rPr>
                        <a:t>。</a:t>
                      </a:r>
                      <a:endParaRPr lang="zh-TW" altLang="en-US" b="1" dirty="0"/>
                    </a:p>
                  </a:txBody>
                  <a:tcPr/>
                </a:tc>
              </a:tr>
              <a:tr h="370840">
                <a:tc>
                  <a:txBody>
                    <a:bodyPr/>
                    <a:lstStyle/>
                    <a:p>
                      <a:r>
                        <a:rPr kumimoji="0" lang="zh-TW" altLang="zh-TW" sz="1800" kern="1200" dirty="0" smtClean="0">
                          <a:solidFill>
                            <a:schemeClr val="dk1"/>
                          </a:solidFill>
                          <a:latin typeface="+mn-lt"/>
                          <a:ea typeface="+mn-ea"/>
                          <a:cs typeface="+mn-cs"/>
                        </a:rPr>
                        <a:t>衛福部網站</a:t>
                      </a:r>
                      <a:endParaRPr lang="zh-TW" altLang="en-US" dirty="0"/>
                    </a:p>
                  </a:txBody>
                  <a:tcPr/>
                </a:tc>
                <a:tc>
                  <a:txBody>
                    <a:bodyPr/>
                    <a:lstStyle/>
                    <a:p>
                      <a:r>
                        <a:rPr kumimoji="0" lang="zh-TW" altLang="zh-TW" sz="1800" kern="1200" dirty="0" smtClean="0">
                          <a:solidFill>
                            <a:schemeClr val="dk1"/>
                          </a:solidFill>
                          <a:latin typeface="+mn-lt"/>
                          <a:ea typeface="+mn-ea"/>
                          <a:cs typeface="+mn-cs"/>
                        </a:rPr>
                        <a:t>食品包裝上不得標示療效，除非是經衛生福利部認證的健康食品才可在標示及宣傳上出現特殊營養素或保健功效</a:t>
                      </a:r>
                      <a:r>
                        <a:rPr kumimoji="0" lang="zh-TW" altLang="en-US" sz="1800" kern="1200" dirty="0" smtClean="0">
                          <a:solidFill>
                            <a:schemeClr val="dk1"/>
                          </a:solidFill>
                          <a:latin typeface="+mn-lt"/>
                          <a:ea typeface="+mn-ea"/>
                          <a:cs typeface="+mn-cs"/>
                        </a:rPr>
                        <a:t>。</a:t>
                      </a:r>
                      <a:endParaRPr lang="zh-TW" altLang="en-US" dirty="0"/>
                    </a:p>
                  </a:txBody>
                  <a:tcPr/>
                </a:tc>
              </a:tr>
            </a:tbl>
          </a:graphicData>
        </a:graphic>
      </p:graphicFrame>
      <p:sp>
        <p:nvSpPr>
          <p:cNvPr id="4" name="投影片編號版面配置區 3"/>
          <p:cNvSpPr>
            <a:spLocks noGrp="1"/>
          </p:cNvSpPr>
          <p:nvPr>
            <p:ph type="sldNum" sz="quarter" idx="12"/>
          </p:nvPr>
        </p:nvSpPr>
        <p:spPr/>
        <p:txBody>
          <a:bodyPr/>
          <a:lstStyle/>
          <a:p>
            <a:fld id="{6294C92D-0306-4E69-9CD3-20855E849650}" type="slidenum">
              <a:rPr lang="en-US" smtClean="0"/>
              <a:pPr/>
              <a:t>8</a:t>
            </a:fld>
            <a:endParaRPr lang="en-US" dirty="0"/>
          </a:p>
        </p:txBody>
      </p:sp>
      <p:sp>
        <p:nvSpPr>
          <p:cNvPr id="7" name="文字方塊 6"/>
          <p:cNvSpPr txBox="1"/>
          <p:nvPr/>
        </p:nvSpPr>
        <p:spPr>
          <a:xfrm>
            <a:off x="1475656" y="1412776"/>
            <a:ext cx="3467616" cy="584775"/>
          </a:xfrm>
          <a:prstGeom prst="rect">
            <a:avLst/>
          </a:prstGeom>
          <a:noFill/>
        </p:spPr>
        <p:txBody>
          <a:bodyPr wrap="none" rtlCol="0">
            <a:spAutoFit/>
          </a:bodyPr>
          <a:lstStyle/>
          <a:p>
            <a:r>
              <a:rPr lang="zh-TW" altLang="en-US" sz="3200" dirty="0" smtClean="0"/>
              <a:t>保健食品參考文獻</a:t>
            </a:r>
            <a:endParaRPr lang="zh-TW"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貳、文獻探討 </a:t>
            </a:r>
            <a:r>
              <a:rPr lang="en-US" altLang="zh-TW" dirty="0" smtClean="0"/>
              <a:t>2/4</a:t>
            </a:r>
            <a:endParaRPr lang="zh-TW" altLang="en-US" dirty="0"/>
          </a:p>
        </p:txBody>
      </p:sp>
      <p:graphicFrame>
        <p:nvGraphicFramePr>
          <p:cNvPr id="6" name="內容版面配置區 5"/>
          <p:cNvGraphicFramePr>
            <a:graphicFrameLocks noGrp="1"/>
          </p:cNvGraphicFramePr>
          <p:nvPr>
            <p:ph idx="1"/>
          </p:nvPr>
        </p:nvGraphicFramePr>
        <p:xfrm>
          <a:off x="1403648" y="2132856"/>
          <a:ext cx="7499350" cy="3571240"/>
        </p:xfrm>
        <a:graphic>
          <a:graphicData uri="http://schemas.openxmlformats.org/drawingml/2006/table">
            <a:tbl>
              <a:tblPr firstRow="1" bandRow="1">
                <a:tableStyleId>{5C22544A-7EE6-4342-B048-85BDC9FD1C3A}</a:tableStyleId>
              </a:tblPr>
              <a:tblGrid>
                <a:gridCol w="2056780"/>
                <a:gridCol w="5442570"/>
              </a:tblGrid>
              <a:tr h="370840">
                <a:tc>
                  <a:txBody>
                    <a:bodyPr/>
                    <a:lstStyle/>
                    <a:p>
                      <a:pPr algn="ctr"/>
                      <a:endParaRPr lang="zh-TW" altLang="en-US" dirty="0" smtClean="0"/>
                    </a:p>
                  </a:txBody>
                  <a:tcPr/>
                </a:tc>
                <a:tc>
                  <a:txBody>
                    <a:bodyPr/>
                    <a:lstStyle/>
                    <a:p>
                      <a:pPr algn="ctr"/>
                      <a:r>
                        <a:rPr lang="zh-TW" altLang="en-US" dirty="0" smtClean="0"/>
                        <a:t>內容</a:t>
                      </a:r>
                      <a:endParaRPr lang="zh-TW" altLang="en-US" dirty="0"/>
                    </a:p>
                  </a:txBody>
                  <a:tcPr/>
                </a:tc>
              </a:tr>
              <a:tr h="370840">
                <a:tc>
                  <a:txBody>
                    <a:bodyPr/>
                    <a:lstStyle/>
                    <a:p>
                      <a:r>
                        <a:rPr kumimoji="0" lang="en-US" altLang="zh-TW" sz="1800" kern="1200" dirty="0" smtClean="0">
                          <a:solidFill>
                            <a:schemeClr val="dk1"/>
                          </a:solidFill>
                          <a:latin typeface="+mn-lt"/>
                          <a:ea typeface="+mn-ea"/>
                          <a:cs typeface="+mn-cs"/>
                        </a:rPr>
                        <a:t>Irvin (1994)</a:t>
                      </a:r>
                      <a:endParaRPr lang="zh-TW" altLang="en-US" dirty="0"/>
                    </a:p>
                  </a:txBody>
                  <a:tcPr/>
                </a:tc>
                <a:tc>
                  <a:txBody>
                    <a:bodyPr/>
                    <a:lstStyle/>
                    <a:p>
                      <a:r>
                        <a:rPr kumimoji="0" lang="zh-TW" altLang="zh-TW" sz="1800" kern="1200" dirty="0" smtClean="0">
                          <a:solidFill>
                            <a:schemeClr val="dk1"/>
                          </a:solidFill>
                          <a:latin typeface="+mn-lt"/>
                          <a:ea typeface="+mn-ea"/>
                          <a:cs typeface="+mn-cs"/>
                        </a:rPr>
                        <a:t>學者針對辨識有益顧客與發展相關策略所提出的典型指標。</a:t>
                      </a:r>
                      <a:endParaRPr lang="zh-TW" altLang="en-US" dirty="0"/>
                    </a:p>
                  </a:txBody>
                  <a:tcPr/>
                </a:tc>
              </a:tr>
              <a:tr h="370840">
                <a:tc>
                  <a:txBody>
                    <a:bodyPr/>
                    <a:lstStyle/>
                    <a:p>
                      <a:r>
                        <a:rPr kumimoji="0" lang="en-US" altLang="zh-TW" sz="1800" kern="1200" dirty="0" err="1" smtClean="0">
                          <a:solidFill>
                            <a:schemeClr val="dk1"/>
                          </a:solidFill>
                          <a:latin typeface="+mn-lt"/>
                          <a:ea typeface="+mn-ea"/>
                          <a:cs typeface="+mn-cs"/>
                        </a:rPr>
                        <a:t>Kotler</a:t>
                      </a:r>
                      <a:r>
                        <a:rPr kumimoji="0" lang="en-US" altLang="zh-TW" sz="1800" kern="1200" dirty="0" smtClean="0">
                          <a:solidFill>
                            <a:schemeClr val="dk1"/>
                          </a:solidFill>
                          <a:latin typeface="+mn-lt"/>
                          <a:ea typeface="+mn-ea"/>
                          <a:cs typeface="+mn-cs"/>
                        </a:rPr>
                        <a:t> et al., 2009</a:t>
                      </a:r>
                      <a:endParaRPr lang="zh-TW" altLang="en-US" dirty="0"/>
                    </a:p>
                  </a:txBody>
                  <a:tcPr/>
                </a:tc>
                <a:tc>
                  <a:txBody>
                    <a:bodyPr/>
                    <a:lstStyle/>
                    <a:p>
                      <a:r>
                        <a:rPr kumimoji="0" lang="zh-TW" altLang="zh-TW" sz="1800" kern="1200" dirty="0" smtClean="0">
                          <a:solidFill>
                            <a:schemeClr val="dk1"/>
                          </a:solidFill>
                          <a:latin typeface="+mn-lt"/>
                          <a:ea typeface="+mn-ea"/>
                          <a:cs typeface="+mn-cs"/>
                        </a:rPr>
                        <a:t>係指由許多分析方法所組成，用以瞭解公司的顧客、競爭者及市場</a:t>
                      </a:r>
                      <a:r>
                        <a:rPr kumimoji="0" lang="zh-TW" altLang="en-US" sz="1800" kern="1200" dirty="0" smtClean="0">
                          <a:solidFill>
                            <a:schemeClr val="dk1"/>
                          </a:solidFill>
                          <a:latin typeface="+mn-lt"/>
                          <a:ea typeface="+mn-ea"/>
                          <a:cs typeface="+mn-cs"/>
                        </a:rPr>
                        <a:t>。</a:t>
                      </a:r>
                      <a:endParaRPr lang="zh-TW" altLang="en-US" dirty="0"/>
                    </a:p>
                  </a:txBody>
                  <a:tcPr/>
                </a:tc>
              </a:tr>
              <a:tr h="370840">
                <a:tc>
                  <a:txBody>
                    <a:bodyPr/>
                    <a:lstStyle/>
                    <a:p>
                      <a:r>
                        <a:rPr kumimoji="0" lang="en-US" altLang="zh-TW" sz="1800" kern="1200" dirty="0" err="1" smtClean="0">
                          <a:solidFill>
                            <a:schemeClr val="dk1"/>
                          </a:solidFill>
                          <a:latin typeface="+mn-lt"/>
                          <a:ea typeface="+mn-ea"/>
                          <a:cs typeface="+mn-cs"/>
                        </a:rPr>
                        <a:t>Kotler</a:t>
                      </a:r>
                      <a:r>
                        <a:rPr kumimoji="0" lang="en-US" altLang="zh-TW" sz="1800" kern="1200" dirty="0" smtClean="0">
                          <a:solidFill>
                            <a:schemeClr val="dk1"/>
                          </a:solidFill>
                          <a:latin typeface="+mn-lt"/>
                          <a:ea typeface="+mn-ea"/>
                          <a:cs typeface="+mn-cs"/>
                        </a:rPr>
                        <a:t>(1999)</a:t>
                      </a:r>
                      <a:endParaRPr lang="zh-TW" altLang="en-US" dirty="0"/>
                    </a:p>
                  </a:txBody>
                  <a:tcPr/>
                </a:tc>
                <a:tc>
                  <a:txBody>
                    <a:bodyPr/>
                    <a:lstStyle/>
                    <a:p>
                      <a:r>
                        <a:rPr kumimoji="0" lang="zh-TW" altLang="zh-TW" sz="1800" kern="1200" dirty="0" smtClean="0">
                          <a:solidFill>
                            <a:schemeClr val="dk1"/>
                          </a:solidFill>
                          <a:latin typeface="+mn-lt"/>
                          <a:ea typeface="+mn-ea"/>
                          <a:cs typeface="+mn-cs"/>
                        </a:rPr>
                        <a:t>對於企業而言，如何維持既有顧客的忠誠度是十分的重要的課題</a:t>
                      </a:r>
                      <a:r>
                        <a:rPr kumimoji="0" lang="zh-TW" altLang="en-US" sz="1800" kern="1200" dirty="0" smtClean="0">
                          <a:solidFill>
                            <a:schemeClr val="dk1"/>
                          </a:solidFill>
                          <a:latin typeface="+mn-lt"/>
                          <a:ea typeface="+mn-ea"/>
                          <a:cs typeface="+mn-cs"/>
                        </a:rPr>
                        <a:t>。</a:t>
                      </a:r>
                      <a:endParaRPr lang="zh-TW" altLang="en-US" dirty="0"/>
                    </a:p>
                  </a:txBody>
                  <a:tcPr/>
                </a:tc>
              </a:tr>
              <a:tr h="370840">
                <a:tc>
                  <a:txBody>
                    <a:bodyPr/>
                    <a:lstStyle/>
                    <a:p>
                      <a:r>
                        <a:rPr kumimoji="0" lang="en-US" altLang="zh-TW" sz="1800" kern="1200" dirty="0" err="1" smtClean="0">
                          <a:solidFill>
                            <a:schemeClr val="dk1"/>
                          </a:solidFill>
                          <a:latin typeface="+mn-lt"/>
                          <a:ea typeface="+mn-ea"/>
                          <a:cs typeface="+mn-cs"/>
                        </a:rPr>
                        <a:t>Heskett</a:t>
                      </a:r>
                      <a:r>
                        <a:rPr kumimoji="0" lang="en-US" altLang="zh-TW" sz="1800" kern="1200" dirty="0" smtClean="0">
                          <a:solidFill>
                            <a:schemeClr val="dk1"/>
                          </a:solidFill>
                          <a:latin typeface="+mn-lt"/>
                          <a:ea typeface="+mn-ea"/>
                          <a:cs typeface="+mn-cs"/>
                        </a:rPr>
                        <a:t> </a:t>
                      </a:r>
                      <a:r>
                        <a:rPr kumimoji="0" lang="zh-TW" altLang="zh-TW" sz="1800" kern="1200" dirty="0" smtClean="0">
                          <a:solidFill>
                            <a:schemeClr val="dk1"/>
                          </a:solidFill>
                          <a:latin typeface="+mn-lt"/>
                          <a:ea typeface="+mn-ea"/>
                          <a:cs typeface="+mn-cs"/>
                        </a:rPr>
                        <a:t>等人</a:t>
                      </a:r>
                      <a:r>
                        <a:rPr kumimoji="0" lang="en-US" altLang="zh-TW" sz="1800" kern="1200" dirty="0" smtClean="0">
                          <a:solidFill>
                            <a:schemeClr val="dk1"/>
                          </a:solidFill>
                          <a:latin typeface="+mn-lt"/>
                          <a:ea typeface="+mn-ea"/>
                          <a:cs typeface="+mn-cs"/>
                        </a:rPr>
                        <a:t>(1989)</a:t>
                      </a:r>
                      <a:endParaRPr lang="zh-TW" altLang="en-US" dirty="0"/>
                    </a:p>
                  </a:txBody>
                  <a:tcPr/>
                </a:tc>
                <a:tc>
                  <a:txBody>
                    <a:bodyPr/>
                    <a:lstStyle/>
                    <a:p>
                      <a:r>
                        <a:rPr kumimoji="0" lang="zh-TW" altLang="zh-TW" sz="1800" kern="1200" dirty="0" smtClean="0">
                          <a:solidFill>
                            <a:schemeClr val="dk1"/>
                          </a:solidFill>
                          <a:latin typeface="+mn-lt"/>
                          <a:ea typeface="+mn-ea"/>
                          <a:cs typeface="+mn-cs"/>
                        </a:rPr>
                        <a:t>開發一個新顧客所需花費的成本是維繫舊有顧客的五倍。</a:t>
                      </a:r>
                      <a:endParaRPr lang="zh-TW" altLang="en-US" dirty="0"/>
                    </a:p>
                  </a:txBody>
                  <a:tcPr/>
                </a:tc>
              </a:tr>
              <a:tr h="370840">
                <a:tc>
                  <a:txBody>
                    <a:bodyPr/>
                    <a:lstStyle/>
                    <a:p>
                      <a:r>
                        <a:rPr kumimoji="0" lang="en-US" altLang="zh-TW" sz="1800" kern="1200" dirty="0" err="1" smtClean="0">
                          <a:solidFill>
                            <a:schemeClr val="dk1"/>
                          </a:solidFill>
                          <a:latin typeface="+mn-lt"/>
                          <a:ea typeface="+mn-ea"/>
                          <a:cs typeface="+mn-cs"/>
                        </a:rPr>
                        <a:t>Reichheld</a:t>
                      </a:r>
                      <a:r>
                        <a:rPr kumimoji="0" lang="en-US" altLang="zh-TW" sz="1800" kern="1200" dirty="0" smtClean="0">
                          <a:solidFill>
                            <a:schemeClr val="dk1"/>
                          </a:solidFill>
                          <a:latin typeface="+mn-lt"/>
                          <a:ea typeface="+mn-ea"/>
                          <a:cs typeface="+mn-cs"/>
                        </a:rPr>
                        <a:t> </a:t>
                      </a:r>
                      <a:r>
                        <a:rPr kumimoji="0" lang="zh-TW" altLang="zh-TW" sz="1800" kern="1200" dirty="0" smtClean="0">
                          <a:solidFill>
                            <a:schemeClr val="dk1"/>
                          </a:solidFill>
                          <a:latin typeface="+mn-lt"/>
                          <a:ea typeface="+mn-ea"/>
                          <a:cs typeface="+mn-cs"/>
                        </a:rPr>
                        <a:t>等人</a:t>
                      </a:r>
                      <a:r>
                        <a:rPr kumimoji="0" lang="en-US" altLang="zh-TW" sz="1800" kern="1200" dirty="0" smtClean="0">
                          <a:solidFill>
                            <a:schemeClr val="dk1"/>
                          </a:solidFill>
                          <a:latin typeface="+mn-lt"/>
                          <a:ea typeface="+mn-ea"/>
                          <a:cs typeface="+mn-cs"/>
                        </a:rPr>
                        <a:t>(1990)</a:t>
                      </a:r>
                      <a:endParaRPr lang="zh-TW" altLang="en-US" dirty="0"/>
                    </a:p>
                  </a:txBody>
                  <a:tcPr/>
                </a:tc>
                <a:tc>
                  <a:txBody>
                    <a:bodyPr/>
                    <a:lstStyle/>
                    <a:p>
                      <a:r>
                        <a:rPr kumimoji="0" lang="zh-TW" altLang="zh-TW" sz="1800" kern="1200" dirty="0" smtClean="0">
                          <a:solidFill>
                            <a:schemeClr val="dk1"/>
                          </a:solidFill>
                          <a:latin typeface="+mn-lt"/>
                          <a:ea typeface="+mn-ea"/>
                          <a:cs typeface="+mn-cs"/>
                        </a:rPr>
                        <a:t>強調若能將顧客維持率提高</a:t>
                      </a:r>
                      <a:r>
                        <a:rPr kumimoji="0" lang="en-US" altLang="zh-TW" sz="1800" kern="1200" dirty="0" smtClean="0">
                          <a:solidFill>
                            <a:schemeClr val="dk1"/>
                          </a:solidFill>
                          <a:latin typeface="+mn-lt"/>
                          <a:ea typeface="+mn-ea"/>
                          <a:cs typeface="+mn-cs"/>
                        </a:rPr>
                        <a:t>5%</a:t>
                      </a:r>
                      <a:r>
                        <a:rPr kumimoji="0" lang="zh-TW" altLang="zh-TW" sz="1800" kern="1200" dirty="0" smtClean="0">
                          <a:solidFill>
                            <a:schemeClr val="dk1"/>
                          </a:solidFill>
                          <a:latin typeface="+mn-lt"/>
                          <a:ea typeface="+mn-ea"/>
                          <a:cs typeface="+mn-cs"/>
                        </a:rPr>
                        <a:t>，則組織的利潤將可提高</a:t>
                      </a:r>
                      <a:r>
                        <a:rPr kumimoji="0" lang="en-US" altLang="zh-TW" sz="1800" kern="1200" dirty="0" smtClean="0">
                          <a:solidFill>
                            <a:schemeClr val="dk1"/>
                          </a:solidFill>
                          <a:latin typeface="+mn-lt"/>
                          <a:ea typeface="+mn-ea"/>
                          <a:cs typeface="+mn-cs"/>
                        </a:rPr>
                        <a:t>25%</a:t>
                      </a:r>
                      <a:r>
                        <a:rPr kumimoji="0" lang="zh-TW" altLang="zh-TW" sz="1800" kern="1200" dirty="0" smtClean="0">
                          <a:solidFill>
                            <a:schemeClr val="dk1"/>
                          </a:solidFill>
                          <a:latin typeface="+mn-lt"/>
                          <a:ea typeface="+mn-ea"/>
                          <a:cs typeface="+mn-cs"/>
                        </a:rPr>
                        <a:t>至</a:t>
                      </a:r>
                      <a:r>
                        <a:rPr kumimoji="0" lang="en-US" altLang="zh-TW" sz="1800" kern="1200" dirty="0" smtClean="0">
                          <a:solidFill>
                            <a:schemeClr val="dk1"/>
                          </a:solidFill>
                          <a:latin typeface="+mn-lt"/>
                          <a:ea typeface="+mn-ea"/>
                          <a:cs typeface="+mn-cs"/>
                        </a:rPr>
                        <a:t>85%</a:t>
                      </a:r>
                      <a:r>
                        <a:rPr kumimoji="0" lang="zh-TW" altLang="zh-TW" sz="1800" kern="1200" dirty="0" smtClean="0">
                          <a:solidFill>
                            <a:schemeClr val="dk1"/>
                          </a:solidFill>
                          <a:latin typeface="+mn-lt"/>
                          <a:ea typeface="+mn-ea"/>
                          <a:cs typeface="+mn-cs"/>
                        </a:rPr>
                        <a:t>。</a:t>
                      </a:r>
                      <a:endParaRPr lang="zh-TW" altLang="en-US" dirty="0"/>
                    </a:p>
                  </a:txBody>
                  <a:tcPr/>
                </a:tc>
              </a:tr>
            </a:tbl>
          </a:graphicData>
        </a:graphic>
      </p:graphicFrame>
      <p:sp>
        <p:nvSpPr>
          <p:cNvPr id="4" name="投影片編號版面配置區 3"/>
          <p:cNvSpPr>
            <a:spLocks noGrp="1"/>
          </p:cNvSpPr>
          <p:nvPr>
            <p:ph type="sldNum" sz="quarter" idx="12"/>
          </p:nvPr>
        </p:nvSpPr>
        <p:spPr/>
        <p:txBody>
          <a:bodyPr/>
          <a:lstStyle/>
          <a:p>
            <a:fld id="{6294C92D-0306-4E69-9CD3-20855E849650}" type="slidenum">
              <a:rPr lang="en-US" smtClean="0"/>
              <a:pPr/>
              <a:t>9</a:t>
            </a:fld>
            <a:endParaRPr lang="en-US" dirty="0"/>
          </a:p>
        </p:txBody>
      </p:sp>
      <p:sp>
        <p:nvSpPr>
          <p:cNvPr id="5" name="文字方塊 4"/>
          <p:cNvSpPr txBox="1"/>
          <p:nvPr/>
        </p:nvSpPr>
        <p:spPr>
          <a:xfrm>
            <a:off x="1475656" y="1412776"/>
            <a:ext cx="3467616" cy="584775"/>
          </a:xfrm>
          <a:prstGeom prst="rect">
            <a:avLst/>
          </a:prstGeom>
          <a:noFill/>
        </p:spPr>
        <p:txBody>
          <a:bodyPr wrap="none" rtlCol="0">
            <a:spAutoFit/>
          </a:bodyPr>
          <a:lstStyle/>
          <a:p>
            <a:r>
              <a:rPr lang="zh-TW" altLang="en-US" sz="3200" dirty="0" smtClean="0"/>
              <a:t>顧客價值參考文獻</a:t>
            </a:r>
            <a:endParaRPr lang="zh-TW" alt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自訂 1">
      <a:majorFont>
        <a:latin typeface="Times New Roman"/>
        <a:ea typeface="標楷體"/>
        <a:cs typeface=""/>
      </a:majorFont>
      <a:minorFont>
        <a:latin typeface="Times New Roman"/>
        <a:ea typeface="標楷體"/>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401</TotalTime>
  <Words>2258</Words>
  <Application>Microsoft Office PowerPoint</Application>
  <PresentationFormat>如螢幕大小 (4:3)</PresentationFormat>
  <Paragraphs>440</Paragraphs>
  <Slides>32</Slides>
  <Notes>1</Notes>
  <HiddenSlides>0</HiddenSlides>
  <MMClips>0</MMClips>
  <ScaleCrop>false</ScaleCrop>
  <HeadingPairs>
    <vt:vector size="4" baseType="variant">
      <vt:variant>
        <vt:lpstr>佈景主題</vt:lpstr>
      </vt:variant>
      <vt:variant>
        <vt:i4>1</vt:i4>
      </vt:variant>
      <vt:variant>
        <vt:lpstr>投影片標題</vt:lpstr>
      </vt:variant>
      <vt:variant>
        <vt:i4>32</vt:i4>
      </vt:variant>
    </vt:vector>
  </HeadingPairs>
  <TitlesOfParts>
    <vt:vector size="33" baseType="lpstr">
      <vt:lpstr>Solstice</vt:lpstr>
      <vt:lpstr>保健食品展覽展銷之 顧客分群與推廣策略</vt:lpstr>
      <vt:lpstr>大綱</vt:lpstr>
      <vt:lpstr>壹、背景與動機(1/5)</vt:lpstr>
      <vt:lpstr>壹、背景與動機(2/5)</vt:lpstr>
      <vt:lpstr>壹、背景與動機(3/5)</vt:lpstr>
      <vt:lpstr>壹、背景與動機(4/5)</vt:lpstr>
      <vt:lpstr>壹、背景與動機(5/5)</vt:lpstr>
      <vt:lpstr>貳、文獻探討 1/4</vt:lpstr>
      <vt:lpstr>貳、文獻探討 2/4</vt:lpstr>
      <vt:lpstr>貳、文獻探討 3/4</vt:lpstr>
      <vt:lpstr>貳、文獻探討 4/4</vt:lpstr>
      <vt:lpstr>叁、研究方法 1/6</vt:lpstr>
      <vt:lpstr>叁、研究方法 2/6</vt:lpstr>
      <vt:lpstr>叁、研究方法 3/6</vt:lpstr>
      <vt:lpstr>叁、研究方法 4/6</vt:lpstr>
      <vt:lpstr>叁、研究方法 5/6</vt:lpstr>
      <vt:lpstr>叁、研究方法 6/6</vt:lpstr>
      <vt:lpstr>肆、個案研究 1/</vt:lpstr>
      <vt:lpstr>肆、個案研究 2/</vt:lpstr>
      <vt:lpstr>肆、個案研究 3/</vt:lpstr>
      <vt:lpstr>肆、個案研究 4/</vt:lpstr>
      <vt:lpstr>肆、個案研究 5/</vt:lpstr>
      <vt:lpstr>肆、個案研究 6/</vt:lpstr>
      <vt:lpstr>肆、個案研究 7/</vt:lpstr>
      <vt:lpstr>肆、個案研究 8/</vt:lpstr>
      <vt:lpstr>肆、個案研究 9/</vt:lpstr>
      <vt:lpstr>肆、個案研究 10/</vt:lpstr>
      <vt:lpstr>肆、個案研究 11/</vt:lpstr>
      <vt:lpstr>伍、結論與建議 1/</vt:lpstr>
      <vt:lpstr>伍、結論與建議 2/</vt:lpstr>
      <vt:lpstr>伍、結論與建議 3/</vt:lpstr>
      <vt:lpstr>感謝聆聽</vt:lpstr>
    </vt:vector>
  </TitlesOfParts>
  <Company>C.M.T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保健食品展覽展銷之 顧客分群與推廣策略</dc:title>
  <dc:creator>pillar</dc:creator>
  <cp:lastModifiedBy>pillar</cp:lastModifiedBy>
  <cp:revision>67</cp:revision>
  <dcterms:created xsi:type="dcterms:W3CDTF">2017-11-20T06:18:46Z</dcterms:created>
  <dcterms:modified xsi:type="dcterms:W3CDTF">2017-11-21T02:19:04Z</dcterms:modified>
</cp:coreProperties>
</file>