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4" r:id="rId6"/>
    <p:sldId id="259" r:id="rId7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6"/>
  </p:normalViewPr>
  <p:slideViewPr>
    <p:cSldViewPr snapToGrid="0" snapToObjects="1">
      <p:cViewPr varScale="1">
        <p:scale>
          <a:sx n="75" d="100"/>
          <a:sy n="75" d="100"/>
        </p:scale>
        <p:origin x="1044" y="5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Cierres-ESPOL.png">
            <a:extLst>
              <a:ext uri="{FF2B5EF4-FFF2-40B4-BE49-F238E27FC236}">
                <a16:creationId xmlns:a16="http://schemas.microsoft.com/office/drawing/2014/main" id="{D8A137E4-A9BD-4067-9285-D1480627CF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Cierres-ESPOL.png">
            <a:extLst>
              <a:ext uri="{FF2B5EF4-FFF2-40B4-BE49-F238E27FC236}">
                <a16:creationId xmlns:a16="http://schemas.microsoft.com/office/drawing/2014/main" id="{8FB61EE6-40B6-4C68-B14F-1350E8342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Cierres-ESPOL.png">
            <a:extLst>
              <a:ext uri="{FF2B5EF4-FFF2-40B4-BE49-F238E27FC236}">
                <a16:creationId xmlns:a16="http://schemas.microsoft.com/office/drawing/2014/main" id="{2269603E-A1BD-48CE-8428-13236A242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Cierres-ESPOL.png">
            <a:extLst>
              <a:ext uri="{FF2B5EF4-FFF2-40B4-BE49-F238E27FC236}">
                <a16:creationId xmlns:a16="http://schemas.microsoft.com/office/drawing/2014/main" id="{B0FE0B1E-3AD9-41F7-8297-D0EBCA4854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Cierres-ESPOL.png">
            <a:extLst>
              <a:ext uri="{FF2B5EF4-FFF2-40B4-BE49-F238E27FC236}">
                <a16:creationId xmlns:a16="http://schemas.microsoft.com/office/drawing/2014/main" id="{D77185F3-5D07-4362-AB74-0C9E66EC8D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0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 descr="Cierres-ESPOL.png">
            <a:extLst>
              <a:ext uri="{FF2B5EF4-FFF2-40B4-BE49-F238E27FC236}">
                <a16:creationId xmlns:a16="http://schemas.microsoft.com/office/drawing/2014/main" id="{06CC50D0-3CA9-48A9-B689-0983C2BD7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11" name="Imagen 10" descr="Cierres-ESPOL.png">
            <a:extLst>
              <a:ext uri="{FF2B5EF4-FFF2-40B4-BE49-F238E27FC236}">
                <a16:creationId xmlns:a16="http://schemas.microsoft.com/office/drawing/2014/main" id="{2993A5C6-2589-4287-BA18-9E9DD3CB2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Cierres-ESPOL.png">
            <a:extLst>
              <a:ext uri="{FF2B5EF4-FFF2-40B4-BE49-F238E27FC236}">
                <a16:creationId xmlns:a16="http://schemas.microsoft.com/office/drawing/2014/main" id="{1086838D-9E29-41C8-90DC-848F8B44D5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4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 descr="Cierres-ESPOL.png">
            <a:extLst>
              <a:ext uri="{FF2B5EF4-FFF2-40B4-BE49-F238E27FC236}">
                <a16:creationId xmlns:a16="http://schemas.microsoft.com/office/drawing/2014/main" id="{0B313DA0-B859-49A6-B35E-1ABC500C22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 descr="Cierres-ESPOL.png">
            <a:extLst>
              <a:ext uri="{FF2B5EF4-FFF2-40B4-BE49-F238E27FC236}">
                <a16:creationId xmlns:a16="http://schemas.microsoft.com/office/drawing/2014/main" id="{456C5F1A-ED80-4354-BB61-FA05DCFC7E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 descr="Cierres-ESPOL.png">
            <a:extLst>
              <a:ext uri="{FF2B5EF4-FFF2-40B4-BE49-F238E27FC236}">
                <a16:creationId xmlns:a16="http://schemas.microsoft.com/office/drawing/2014/main" id="{6692FFBD-C193-407C-9C55-6508213E4B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7745-9FA8-4144-A805-ED549344AD57}" type="datetimeFigureOut">
              <a:rPr lang="es-ES" smtClean="0"/>
              <a:t>20/01/2022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11B-603E-194C-88C3-8E0FC3D9B1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61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84-[Convertido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73" y="2800934"/>
            <a:ext cx="317500" cy="3206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08240" y="2610504"/>
            <a:ext cx="4821198" cy="5409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Cómo Regar Las Plantas En Vacaciones - ▷ Trucos De Tu Abuela">
            <a:extLst>
              <a:ext uri="{FF2B5EF4-FFF2-40B4-BE49-F238E27FC236}">
                <a16:creationId xmlns:a16="http://schemas.microsoft.com/office/drawing/2014/main" id="{EAF0A67A-18F1-46C5-9F71-C6839CBC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4029" cy="53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1178738" y="2001914"/>
            <a:ext cx="6742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3600" b="1" dirty="0">
                <a:solidFill>
                  <a:schemeClr val="bg1"/>
                </a:solidFill>
                <a:latin typeface="+mj-lt"/>
                <a:cs typeface="Roboto"/>
              </a:rPr>
              <a:t>Aplicación de riego y</a:t>
            </a:r>
          </a:p>
          <a:p>
            <a:pPr algn="ctr"/>
            <a:r>
              <a:rPr lang="es-EC" sz="3600" b="1" dirty="0">
                <a:solidFill>
                  <a:schemeClr val="bg1"/>
                </a:solidFill>
                <a:latin typeface="+mj-lt"/>
                <a:cs typeface="Roboto"/>
              </a:rPr>
              <a:t>control automático</a:t>
            </a:r>
            <a:endParaRPr lang="es-EC" sz="3600" dirty="0">
              <a:solidFill>
                <a:schemeClr val="bg1"/>
              </a:solidFill>
              <a:latin typeface="+mj-lt"/>
              <a:cs typeface="Robot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7054" y="5319349"/>
            <a:ext cx="211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>
                <a:solidFill>
                  <a:schemeClr val="bg1"/>
                </a:solidFill>
                <a:latin typeface="Neue Hans Kendrick" charset="0"/>
                <a:ea typeface="Neue Hans Kendrick" charset="0"/>
                <a:cs typeface="Neue Hans Kendrick" charset="0"/>
              </a:rPr>
              <a:t>www.espol.edu.ec</a:t>
            </a:r>
          </a:p>
        </p:txBody>
      </p:sp>
    </p:spTree>
    <p:extLst>
      <p:ext uri="{BB962C8B-B14F-4D97-AF65-F5344CB8AC3E}">
        <p14:creationId xmlns:p14="http://schemas.microsoft.com/office/powerpoint/2010/main" val="32294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22"/>
          <p:cNvSpPr/>
          <p:nvPr/>
        </p:nvSpPr>
        <p:spPr>
          <a:xfrm>
            <a:off x="466181" y="778288"/>
            <a:ext cx="3378853" cy="45618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81428" y="760201"/>
            <a:ext cx="3363606" cy="983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s-EC" sz="3000" b="1" dirty="0">
                <a:solidFill>
                  <a:schemeClr val="bg1"/>
                </a:solidFill>
                <a:cs typeface="Roboto"/>
              </a:rPr>
              <a:t>Introducción</a:t>
            </a:r>
            <a:br>
              <a:rPr lang="en-US" sz="3000" b="1" dirty="0">
                <a:cs typeface="Roboto"/>
              </a:rPr>
            </a:br>
            <a:endParaRPr lang="es-ES" sz="3000" b="1" dirty="0">
              <a:cs typeface="Roboto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40600" y="1387180"/>
            <a:ext cx="3294442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dirty="0">
                <a:cs typeface="Roboto"/>
              </a:rPr>
              <a:t>El proyecto tiene como finalidad la </a:t>
            </a:r>
            <a:r>
              <a:rPr lang="es-ES" sz="1600" b="1" dirty="0">
                <a:cs typeface="Roboto"/>
              </a:rPr>
              <a:t>creación de un sistema de riego automático</a:t>
            </a:r>
            <a:r>
              <a:rPr lang="es-ES" sz="1600" dirty="0">
                <a:cs typeface="Roboto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600" dirty="0">
              <a:cs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dirty="0">
                <a:cs typeface="Roboto"/>
              </a:rPr>
              <a:t>Permite el </a:t>
            </a:r>
            <a:r>
              <a:rPr lang="es-ES" sz="1600" b="1" dirty="0">
                <a:cs typeface="Roboto"/>
              </a:rPr>
              <a:t>control de la humedad </a:t>
            </a:r>
            <a:r>
              <a:rPr lang="es-ES" sz="1600" dirty="0">
                <a:cs typeface="Roboto"/>
              </a:rPr>
              <a:t>del suelo de la planta para que el crecimiento y el mantenimiento de esta sea lo más optimo.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600" dirty="0">
              <a:cs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b="1" dirty="0"/>
              <a:t>La aplicación se controla desde el móvil </a:t>
            </a:r>
            <a:r>
              <a:rPr lang="es-ES" sz="1600" dirty="0"/>
              <a:t>donde se manejarán los datos necesarios para mantener la tierra con la húmeda que requiera cada planta.</a:t>
            </a:r>
            <a:endParaRPr lang="es-ES" sz="1600" dirty="0">
              <a:cs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500" dirty="0">
              <a:cs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500" dirty="0">
              <a:cs typeface="Roboto"/>
            </a:endParaRPr>
          </a:p>
          <a:p>
            <a:pPr marL="285750" indent="-285750">
              <a:buFont typeface="Wingdings" charset="2"/>
              <a:buChar char="§"/>
            </a:pPr>
            <a:endParaRPr lang="en-US" sz="1500" dirty="0">
              <a:cs typeface="Roboto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7054" y="5319349"/>
            <a:ext cx="211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err="1">
                <a:solidFill>
                  <a:schemeClr val="bg1"/>
                </a:solidFill>
                <a:latin typeface="Neue Hans Kendrick" charset="0"/>
                <a:ea typeface="Neue Hans Kendrick" charset="0"/>
                <a:cs typeface="Neue Hans Kendrick" charset="0"/>
              </a:rPr>
              <a:t>www.espol.edu.ec</a:t>
            </a:r>
            <a:endParaRPr lang="es-ES_tradnl" sz="1400" b="1" dirty="0">
              <a:solidFill>
                <a:schemeClr val="bg1"/>
              </a:solidFill>
              <a:latin typeface="Neue Hans Kendrick" charset="0"/>
              <a:ea typeface="Neue Hans Kendrick" charset="0"/>
              <a:cs typeface="Neue Hans Kendrick" charset="0"/>
            </a:endParaRPr>
          </a:p>
        </p:txBody>
      </p:sp>
      <p:pic>
        <p:nvPicPr>
          <p:cNvPr id="2052" name="Picture 4" descr="El regadío y las Tecnologías de la Información y la Comunicación -  Horticultura">
            <a:extLst>
              <a:ext uri="{FF2B5EF4-FFF2-40B4-BE49-F238E27FC236}">
                <a16:creationId xmlns:a16="http://schemas.microsoft.com/office/drawing/2014/main" id="{4320EFCB-4E74-43FE-B921-1172D891D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8" r="4740"/>
          <a:stretch/>
        </p:blipFill>
        <p:spPr bwMode="auto">
          <a:xfrm>
            <a:off x="4246331" y="0"/>
            <a:ext cx="4897669" cy="525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9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84-[Convertido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16" y="2032056"/>
            <a:ext cx="317500" cy="320675"/>
          </a:xfrm>
          <a:prstGeom prst="rect">
            <a:avLst/>
          </a:prstGeom>
        </p:spPr>
      </p:pic>
      <p:sp>
        <p:nvSpPr>
          <p:cNvPr id="12" name="Rectángulo 22"/>
          <p:cNvSpPr/>
          <p:nvPr/>
        </p:nvSpPr>
        <p:spPr>
          <a:xfrm>
            <a:off x="830248" y="898034"/>
            <a:ext cx="3378853" cy="45618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845495" y="862447"/>
            <a:ext cx="3363606" cy="983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000" b="1" dirty="0">
                <a:solidFill>
                  <a:schemeClr val="bg1"/>
                </a:solidFill>
                <a:cs typeface="Roboto"/>
              </a:rPr>
              <a:t>PIS-ADAS</a:t>
            </a:r>
            <a:br>
              <a:rPr lang="en-US" sz="3000" b="1" dirty="0">
                <a:cs typeface="Roboto"/>
              </a:rPr>
            </a:br>
            <a:endParaRPr lang="es-ES" sz="3000" b="1" dirty="0">
              <a:cs typeface="Roboto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830248" y="1601774"/>
            <a:ext cx="329444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dirty="0">
                <a:cs typeface="Roboto"/>
              </a:rPr>
              <a:t>Es una aplicación donde el usuario podrá agregar plantas y, podrá encender y apagar el riego de la planta desde su dispositivo móvil.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600" dirty="0">
              <a:cs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dirty="0"/>
              <a:t>El usuario también tendrá la opción de poner como parámetro la humedad mínima que requiere la planta y así la aplicación estará en riego continuo y manteniendo la planta siempre a la humedad ideal (modo automático). </a:t>
            </a:r>
            <a:endParaRPr lang="es-ES" sz="1500" dirty="0">
              <a:cs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500" dirty="0">
              <a:cs typeface="Roboto"/>
            </a:endParaRPr>
          </a:p>
          <a:p>
            <a:pPr marL="285750" indent="-285750">
              <a:buFont typeface="Wingdings" charset="2"/>
              <a:buChar char="§"/>
            </a:pPr>
            <a:endParaRPr lang="en-US" sz="1500" dirty="0">
              <a:cs typeface="Roboto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7054" y="5319349"/>
            <a:ext cx="211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err="1">
                <a:solidFill>
                  <a:schemeClr val="bg1"/>
                </a:solidFill>
                <a:latin typeface="Neue Hans Kendrick" charset="0"/>
                <a:ea typeface="Neue Hans Kendrick" charset="0"/>
                <a:cs typeface="Neue Hans Kendrick" charset="0"/>
              </a:rPr>
              <a:t>www.espol.edu.ec</a:t>
            </a:r>
            <a:endParaRPr lang="es-ES_tradnl" sz="1400" b="1" dirty="0">
              <a:solidFill>
                <a:schemeClr val="bg1"/>
              </a:solidFill>
              <a:latin typeface="Neue Hans Kendrick" charset="0"/>
              <a:ea typeface="Neue Hans Kendrick" charset="0"/>
              <a:cs typeface="Neue Hans Kendrick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516616-2081-4464-B464-6C3D2A7E2965}"/>
              </a:ext>
            </a:extLst>
          </p:cNvPr>
          <p:cNvSpPr txBox="1"/>
          <p:nvPr/>
        </p:nvSpPr>
        <p:spPr>
          <a:xfrm>
            <a:off x="5061857" y="0"/>
            <a:ext cx="4082143" cy="5257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5B382C1-2E47-4C90-9032-0A0414D45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00"/>
          <a:stretch/>
        </p:blipFill>
        <p:spPr>
          <a:xfrm>
            <a:off x="5061857" y="18213"/>
            <a:ext cx="408214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84-[Convertido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16" y="2032056"/>
            <a:ext cx="317500" cy="320675"/>
          </a:xfrm>
          <a:prstGeom prst="rect">
            <a:avLst/>
          </a:prstGeom>
        </p:spPr>
      </p:pic>
      <p:sp>
        <p:nvSpPr>
          <p:cNvPr id="12" name="Rectángulo 22"/>
          <p:cNvSpPr/>
          <p:nvPr/>
        </p:nvSpPr>
        <p:spPr>
          <a:xfrm>
            <a:off x="508043" y="851296"/>
            <a:ext cx="3716824" cy="45618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23289" y="815709"/>
            <a:ext cx="3701577" cy="983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s-EC" sz="3000" b="1" dirty="0">
                <a:solidFill>
                  <a:schemeClr val="bg1"/>
                </a:solidFill>
                <a:cs typeface="Roboto"/>
              </a:rPr>
              <a:t>Proceso</a:t>
            </a:r>
            <a:br>
              <a:rPr lang="en-US" sz="3000" b="1" dirty="0">
                <a:cs typeface="Roboto"/>
              </a:rPr>
            </a:br>
            <a:endParaRPr lang="es-ES" sz="3000" b="1" dirty="0">
              <a:cs typeface="Roboto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08042" y="1578662"/>
            <a:ext cx="357410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C" dirty="0"/>
              <a:t>A través de una conexión con</a:t>
            </a:r>
            <a:r>
              <a:rPr lang="es-ES" dirty="0"/>
              <a:t> un microcontrolador se determinará la humedad de la tierra con ayuda de los sensores, los cuales serán exportados a una base de datos en la nube y podrán ser visibles con la aplicación desde el móvil, la cual decidirá si lo usa para un control de riego automático o manual. </a:t>
            </a:r>
            <a:endParaRPr lang="en-US" sz="1600" dirty="0">
              <a:cs typeface="Roboto"/>
            </a:endParaRPr>
          </a:p>
          <a:p>
            <a:pPr marL="285750" indent="-285750">
              <a:buFont typeface="Wingdings" charset="2"/>
              <a:buChar char="§"/>
            </a:pPr>
            <a:endParaRPr lang="en-US" sz="1500" dirty="0">
              <a:cs typeface="Roboto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7054" y="5319349"/>
            <a:ext cx="211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err="1">
                <a:solidFill>
                  <a:schemeClr val="bg1"/>
                </a:solidFill>
                <a:latin typeface="Neue Hans Kendrick" charset="0"/>
                <a:ea typeface="Neue Hans Kendrick" charset="0"/>
                <a:cs typeface="Neue Hans Kendrick" charset="0"/>
              </a:rPr>
              <a:t>www.espol.edu.ec</a:t>
            </a:r>
            <a:endParaRPr lang="es-ES_tradnl" sz="1400" b="1" dirty="0">
              <a:solidFill>
                <a:schemeClr val="bg1"/>
              </a:solidFill>
              <a:latin typeface="Neue Hans Kendrick" charset="0"/>
              <a:ea typeface="Neue Hans Kendrick" charset="0"/>
              <a:cs typeface="Neue Hans Kendrick" charset="0"/>
            </a:endParaRPr>
          </a:p>
        </p:txBody>
      </p:sp>
      <p:pic>
        <p:nvPicPr>
          <p:cNvPr id="9" name="image5.png" descr="Diagrama&#10;&#10;Descripción generada automáticamente">
            <a:extLst>
              <a:ext uri="{FF2B5EF4-FFF2-40B4-BE49-F238E27FC236}">
                <a16:creationId xmlns:a16="http://schemas.microsoft.com/office/drawing/2014/main" id="{7B61F28D-90A2-4D11-9643-7A5CEF8CAF8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17980" y="1426957"/>
            <a:ext cx="4626020" cy="24250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424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B932F29-9A5D-4BE0-9C6A-12F502EF9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051" r="3747" b="6272"/>
          <a:stretch/>
        </p:blipFill>
        <p:spPr>
          <a:xfrm>
            <a:off x="4775201" y="1384134"/>
            <a:ext cx="2819401" cy="3288787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8A4B27-37F1-4649-AF59-5146B8F89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7" r="56053"/>
          <a:stretch/>
        </p:blipFill>
        <p:spPr>
          <a:xfrm>
            <a:off x="1844534" y="1327021"/>
            <a:ext cx="2524267" cy="340301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2E9CDB-07D2-4138-A8FD-62C1612C2A87}"/>
              </a:ext>
            </a:extLst>
          </p:cNvPr>
          <p:cNvSpPr txBox="1"/>
          <p:nvPr/>
        </p:nvSpPr>
        <p:spPr>
          <a:xfrm>
            <a:off x="1635851" y="4684866"/>
            <a:ext cx="263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i="1" dirty="0">
                <a:solidFill>
                  <a:schemeClr val="bg1">
                    <a:lumMod val="65000"/>
                  </a:schemeClr>
                </a:solidFill>
              </a:rPr>
              <a:t>Pantalla donde se presenta las plantas del usuario.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68F3F3-A610-4D23-A143-EC0515AFC5D4}"/>
              </a:ext>
            </a:extLst>
          </p:cNvPr>
          <p:cNvSpPr txBox="1"/>
          <p:nvPr/>
        </p:nvSpPr>
        <p:spPr>
          <a:xfrm>
            <a:off x="4868335" y="4672921"/>
            <a:ext cx="263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i="1" dirty="0">
                <a:solidFill>
                  <a:schemeClr val="bg1">
                    <a:lumMod val="65000"/>
                  </a:schemeClr>
                </a:solidFill>
              </a:rPr>
              <a:t>Pantalla donde se presenta los datos de la planta seleccionada.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22">
            <a:extLst>
              <a:ext uri="{FF2B5EF4-FFF2-40B4-BE49-F238E27FC236}">
                <a16:creationId xmlns:a16="http://schemas.microsoft.com/office/drawing/2014/main" id="{827B1154-5D80-4076-87DF-EDAD8C55733E}"/>
              </a:ext>
            </a:extLst>
          </p:cNvPr>
          <p:cNvSpPr/>
          <p:nvPr/>
        </p:nvSpPr>
        <p:spPr>
          <a:xfrm>
            <a:off x="1473200" y="379065"/>
            <a:ext cx="6307667" cy="6630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4279A8A-A92A-42F9-A78F-EA18634AF1EC}"/>
              </a:ext>
            </a:extLst>
          </p:cNvPr>
          <p:cNvSpPr txBox="1">
            <a:spLocks/>
          </p:cNvSpPr>
          <p:nvPr/>
        </p:nvSpPr>
        <p:spPr>
          <a:xfrm>
            <a:off x="1493435" y="414309"/>
            <a:ext cx="6279204" cy="983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s-EC" sz="4100" b="1" dirty="0">
                <a:solidFill>
                  <a:schemeClr val="bg1"/>
                </a:solidFill>
                <a:cs typeface="Roboto"/>
              </a:rPr>
              <a:t>Funcionamiento</a:t>
            </a:r>
            <a:r>
              <a:rPr lang="en-US" sz="4100" b="1" dirty="0">
                <a:solidFill>
                  <a:schemeClr val="bg1"/>
                </a:solidFill>
                <a:cs typeface="Roboto"/>
              </a:rPr>
              <a:t> de PIS-ADAS</a:t>
            </a:r>
            <a:br>
              <a:rPr lang="en-US" sz="3000" b="1" dirty="0">
                <a:cs typeface="Roboto"/>
              </a:rPr>
            </a:br>
            <a:endParaRPr lang="es-ES" sz="3000" b="1" dirty="0"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085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s-ESP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457200"/>
          </a:xfrm>
          <a:prstGeom prst="rect">
            <a:avLst/>
          </a:prstGeom>
        </p:spPr>
      </p:pic>
      <p:pic>
        <p:nvPicPr>
          <p:cNvPr id="2" name="Imagen 1" descr="backing-de-mar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28" y="2058988"/>
            <a:ext cx="3188744" cy="9207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9641732-E09F-4E23-A334-0897C1D73D98}"/>
              </a:ext>
            </a:extLst>
          </p:cNvPr>
          <p:cNvSpPr txBox="1"/>
          <p:nvPr/>
        </p:nvSpPr>
        <p:spPr>
          <a:xfrm>
            <a:off x="167054" y="5319349"/>
            <a:ext cx="211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err="1">
                <a:solidFill>
                  <a:schemeClr val="bg1"/>
                </a:solidFill>
                <a:latin typeface="Neue Hans Kendrick" charset="0"/>
                <a:ea typeface="Neue Hans Kendrick" charset="0"/>
                <a:cs typeface="Neue Hans Kendrick" charset="0"/>
              </a:rPr>
              <a:t>www.espol.edu.ec</a:t>
            </a:r>
            <a:endParaRPr lang="es-ES_tradnl" sz="1400" b="1" dirty="0">
              <a:solidFill>
                <a:schemeClr val="bg1"/>
              </a:solidFill>
              <a:latin typeface="Neue Hans Kendrick" charset="0"/>
              <a:ea typeface="Neue Hans Kendrick" charset="0"/>
              <a:cs typeface="Neue Hans Kendri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48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jemplo de presentación" id="{F20F0C6A-91AC-4870-9C3C-301EE74033D2}" vid="{7E8DF2B7-B284-4911-9072-7603838E0E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PowerPoint ESPOL</Template>
  <TotalTime>65</TotalTime>
  <Words>256</Words>
  <Application>Microsoft Office PowerPoint</Application>
  <PresentationFormat>Presentación en pantalla (16:10)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Neue Hans Kendrick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moya</dc:creator>
  <cp:lastModifiedBy>Luis Enrique Santamaria Candelario</cp:lastModifiedBy>
  <cp:revision>9</cp:revision>
  <dcterms:created xsi:type="dcterms:W3CDTF">2020-04-30T21:12:46Z</dcterms:created>
  <dcterms:modified xsi:type="dcterms:W3CDTF">2022-01-20T21:47:17Z</dcterms:modified>
</cp:coreProperties>
</file>