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62" r:id="rId4"/>
    <p:sldId id="267" r:id="rId5"/>
    <p:sldId id="272" r:id="rId6"/>
    <p:sldId id="273" r:id="rId7"/>
    <p:sldId id="271" r:id="rId8"/>
    <p:sldId id="275" r:id="rId9"/>
    <p:sldId id="279" r:id="rId10"/>
    <p:sldId id="277" r:id="rId11"/>
    <p:sldId id="278" r:id="rId12"/>
    <p:sldId id="302" r:id="rId13"/>
    <p:sldId id="305" r:id="rId14"/>
    <p:sldId id="306" r:id="rId15"/>
    <p:sldId id="281" r:id="rId16"/>
    <p:sldId id="280" r:id="rId17"/>
    <p:sldId id="303" r:id="rId18"/>
    <p:sldId id="304" r:id="rId19"/>
    <p:sldId id="268" r:id="rId20"/>
    <p:sldId id="283" r:id="rId21"/>
    <p:sldId id="284" r:id="rId22"/>
    <p:sldId id="261" r:id="rId23"/>
    <p:sldId id="285" r:id="rId24"/>
    <p:sldId id="286" r:id="rId25"/>
    <p:sldId id="287" r:id="rId26"/>
    <p:sldId id="288" r:id="rId27"/>
    <p:sldId id="263" r:id="rId28"/>
    <p:sldId id="264" r:id="rId29"/>
    <p:sldId id="291" r:id="rId30"/>
    <p:sldId id="265" r:id="rId31"/>
    <p:sldId id="266" r:id="rId32"/>
    <p:sldId id="269" r:id="rId33"/>
    <p:sldId id="299" r:id="rId34"/>
    <p:sldId id="292" r:id="rId35"/>
    <p:sldId id="293" r:id="rId36"/>
    <p:sldId id="301" r:id="rId37"/>
    <p:sldId id="298" r:id="rId38"/>
    <p:sldId id="297" r:id="rId39"/>
    <p:sldId id="295" r:id="rId40"/>
    <p:sldId id="294" r:id="rId41"/>
    <p:sldId id="259" r:id="rId42"/>
    <p:sldId id="300" r:id="rId43"/>
    <p:sldId id="25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01" autoAdjust="0"/>
    <p:restoredTop sz="94660"/>
  </p:normalViewPr>
  <p:slideViewPr>
    <p:cSldViewPr>
      <p:cViewPr>
        <p:scale>
          <a:sx n="66" d="100"/>
          <a:sy n="66" d="100"/>
        </p:scale>
        <p:origin x="-3408" y="-10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16888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39014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67491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22311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83437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849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F2DAE4-C87D-464C-8529-C68309DD1CFC}"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4296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2DAE4-C87D-464C-8529-C68309DD1CFC}"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01424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2DAE4-C87D-464C-8529-C68309DD1CFC}"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03763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183818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16855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B428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2DAE4-C87D-464C-8529-C68309DD1CFC}" type="datetimeFigureOut">
              <a:rPr lang="en-US" smtClean="0"/>
              <a:t>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framebox.org/" TargetMode="External"/><Relationship Id="rId7" Type="http://schemas.openxmlformats.org/officeDocument/2006/relationships/hyperlink" Target="http://bit.ly/1CM4Hzo" TargetMode="External"/><Relationship Id="rId2" Type="http://schemas.openxmlformats.org/officeDocument/2006/relationships/hyperlink" Target="https://balsamiq.com/" TargetMode="External"/><Relationship Id="rId1" Type="http://schemas.openxmlformats.org/officeDocument/2006/relationships/slideLayout" Target="../slideLayouts/slideLayout2.xml"/><Relationship Id="rId6" Type="http://schemas.openxmlformats.org/officeDocument/2006/relationships/hyperlink" Target="http://www.designbygrid.com/" TargetMode="External"/><Relationship Id="rId5" Type="http://schemas.openxmlformats.org/officeDocument/2006/relationships/hyperlink" Target="http://bit.ly/1sjYaFC" TargetMode="External"/><Relationship Id="rId4" Type="http://schemas.openxmlformats.org/officeDocument/2006/relationships/hyperlink" Target="http://960.gs/" TargetMode="External"/><Relationship Id="rId9"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409" y="1355168"/>
            <a:ext cx="8610600" cy="1845232"/>
          </a:xfrm>
        </p:spPr>
        <p:txBody>
          <a:bodyPr>
            <a:normAutofit/>
          </a:bodyPr>
          <a:lstStyle/>
          <a:p>
            <a:pPr algn="l"/>
            <a:r>
              <a:rPr lang="en-US" sz="3600" b="1" u="sng" dirty="0" err="1" smtClean="0">
                <a:solidFill>
                  <a:schemeClr val="bg1"/>
                </a:solidFill>
                <a:latin typeface="Arial" panose="020B0604020202020204" pitchFamily="34" charset="0"/>
                <a:ea typeface="Roboto" panose="02000000000000000000" pitchFamily="2" charset="0"/>
                <a:cs typeface="Arial" panose="020B0604020202020204" pitchFamily="34" charset="0"/>
              </a:rPr>
              <a:t>DevChat</a:t>
            </a:r>
            <a:r>
              <a:rPr lang="en-US" sz="36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 #1</a:t>
            </a: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Intro to Twitter Bootstrap: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28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Crash Course on Web Development for </a:t>
            </a:r>
            <a:r>
              <a:rPr lang="en-US" sz="2800" b="1" i="1" dirty="0" err="1" smtClean="0">
                <a:solidFill>
                  <a:schemeClr val="bg1"/>
                </a:solidFill>
                <a:latin typeface="Arial" panose="020B0604020202020204" pitchFamily="34" charset="0"/>
                <a:ea typeface="Roboto" panose="02000000000000000000" pitchFamily="2" charset="0"/>
                <a:cs typeface="Arial" panose="020B0604020202020204" pitchFamily="34" charset="0"/>
              </a:rPr>
              <a:t>Noobs</a:t>
            </a:r>
            <a:endParaRPr lang="en-US" sz="2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4" name="Title 1"/>
          <p:cNvSpPr txBox="1">
            <a:spLocks/>
          </p:cNvSpPr>
          <p:nvPr/>
        </p:nvSpPr>
        <p:spPr>
          <a:xfrm>
            <a:off x="294409" y="3991429"/>
            <a:ext cx="8610600" cy="1752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Ahmed Haque</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PhD Candidate – Rice Bioengineering</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afhaque@rice.edu</a:t>
            </a:r>
          </a:p>
          <a:p>
            <a:pPr algn="l"/>
            <a:endPar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Jan 24. 2015 | Duncan 1046</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70" y="625985"/>
            <a:ext cx="754995" cy="634883"/>
          </a:xfrm>
          <a:prstGeom prst="rect">
            <a:avLst/>
          </a:prstGeom>
        </p:spPr>
      </p:pic>
      <p:sp>
        <p:nvSpPr>
          <p:cNvPr id="9" name="Flowchart: Process 8"/>
          <p:cNvSpPr/>
          <p:nvPr/>
        </p:nvSpPr>
        <p:spPr>
          <a:xfrm>
            <a:off x="457199" y="3573055"/>
            <a:ext cx="83716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52968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 y="838200"/>
            <a:ext cx="9167229" cy="545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31743" y="2166257"/>
            <a:ext cx="1905000" cy="369332"/>
          </a:xfrm>
          <a:prstGeom prst="rect">
            <a:avLst/>
          </a:prstGeom>
          <a:noFill/>
        </p:spPr>
        <p:txBody>
          <a:bodyPr wrap="square" rtlCol="0">
            <a:spAutoFit/>
          </a:bodyPr>
          <a:lstStyle/>
          <a:p>
            <a:pPr algn="r"/>
            <a:r>
              <a:rPr lang="en-US" b="1" u="sng" dirty="0" smtClean="0">
                <a:solidFill>
                  <a:schemeClr val="bg1"/>
                </a:solidFill>
                <a:latin typeface="Arial" panose="020B0604020202020204" pitchFamily="34" charset="0"/>
                <a:cs typeface="Arial" panose="020B0604020202020204" pitchFamily="34" charset="0"/>
              </a:rPr>
              <a:t>Headers</a:t>
            </a:r>
            <a:endParaRPr lang="en-US" b="1" u="sng"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7395881" y="1143000"/>
            <a:ext cx="1740862"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Webpage Title</a:t>
            </a:r>
            <a:endParaRPr lang="en-US" b="1" u="sng"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7635498" y="3124200"/>
            <a:ext cx="1501245"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Image / Text</a:t>
            </a:r>
            <a:endParaRPr lang="en-US" b="1" u="sng"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746619" y="3733800"/>
            <a:ext cx="1390124"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Links / List</a:t>
            </a:r>
            <a:endParaRPr lang="en-US" b="1" u="sng" dirty="0">
              <a:solidFill>
                <a:schemeClr val="bg1"/>
              </a:solidFill>
              <a:latin typeface="Arial" panose="020B0604020202020204" pitchFamily="34" charset="0"/>
              <a:cs typeface="Arial" panose="020B0604020202020204" pitchFamily="34" charset="0"/>
            </a:endParaRPr>
          </a:p>
        </p:txBody>
      </p:sp>
      <p:sp>
        <p:nvSpPr>
          <p:cNvPr id="5" name="Right Brace 4"/>
          <p:cNvSpPr/>
          <p:nvPr/>
        </p:nvSpPr>
        <p:spPr>
          <a:xfrm>
            <a:off x="5334000" y="1143000"/>
            <a:ext cx="2061881" cy="26670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5943599" y="1899556"/>
            <a:ext cx="180301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7239000" y="2977242"/>
            <a:ext cx="50475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3350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28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1200" y="3115702"/>
            <a:ext cx="2980303" cy="646331"/>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Hella boring.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690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Selectors: “Classes” and “IDs”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219200"/>
            <a:ext cx="8153400" cy="3352800"/>
          </a:xfrm>
        </p:spPr>
        <p:txBody>
          <a:bodyPr>
            <a:normAutofit/>
          </a:bodyPr>
          <a:lstStyle/>
          <a:p>
            <a:r>
              <a:rPr lang="en-US" sz="2200" b="1" dirty="0" smtClean="0">
                <a:latin typeface="Arial" panose="020B0604020202020204" pitchFamily="34" charset="0"/>
                <a:cs typeface="Arial" panose="020B0604020202020204" pitchFamily="34" charset="0"/>
              </a:rPr>
              <a:t>CSS works by “hooking” onto selectors added into HTML using “classes and identifiers”. </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In order to use classes we simply add “class=</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into the HTML tag. </a:t>
            </a:r>
          </a:p>
          <a:p>
            <a:pPr marL="0" indent="0">
              <a:buNone/>
            </a:pPr>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We then create a correlating class style (.</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 style (#</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 the CSS file.</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pic>
        <p:nvPicPr>
          <p:cNvPr id="7170" name="Picture 2" descr="http://en.support.files.wordpress.com/2011/09/css-selectors-l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598"/>
            <a:ext cx="5923044" cy="203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01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 Example</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77500" lnSpcReduction="20000"/>
          </a:bodyPr>
          <a:lstStyle/>
          <a:p>
            <a:pPr marL="0" indent="0">
              <a:buNone/>
            </a:pPr>
            <a:r>
              <a:rPr lang="en-US" sz="2200" b="1" dirty="0" smtClean="0">
                <a:latin typeface="Arial" panose="020B0604020202020204" pitchFamily="34" charset="0"/>
                <a:cs typeface="Arial" panose="020B0604020202020204" pitchFamily="34" charset="0"/>
              </a:rPr>
              <a:t>CSS works by “hooking” onto selectors added into HTML.  (Like highlighting)</a:t>
            </a:r>
          </a:p>
          <a:p>
            <a:pPr marL="0" indent="0">
              <a:buNone/>
            </a:pPr>
            <a:endParaRPr lang="en-US" sz="2200" b="1"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In the below example the “Header” would be turned blue and MUCH larger, because of the CSS.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(HTML): </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&lt;p </a:t>
            </a:r>
            <a:r>
              <a:rPr lang="en-US" sz="3100" b="1" dirty="0" smtClean="0">
                <a:solidFill>
                  <a:srgbClr val="00B0F0"/>
                </a:solidFill>
                <a:latin typeface="Arial" panose="020B0604020202020204" pitchFamily="34" charset="0"/>
                <a:cs typeface="Arial" panose="020B0604020202020204" pitchFamily="34" charset="0"/>
              </a:rPr>
              <a:t>class=“</a:t>
            </a:r>
            <a:r>
              <a:rPr lang="en-US" sz="3100" b="1" dirty="0" err="1" smtClean="0">
                <a:solidFill>
                  <a:srgbClr val="00B0F0"/>
                </a:solidFill>
                <a:latin typeface="Arial" panose="020B0604020202020204" pitchFamily="34" charset="0"/>
                <a:cs typeface="Arial" panose="020B0604020202020204" pitchFamily="34" charset="0"/>
              </a:rPr>
              <a:t>bigBlue</a:t>
            </a:r>
            <a:r>
              <a:rPr lang="en-US" sz="3100" b="1" dirty="0" smtClean="0">
                <a:solidFill>
                  <a:srgbClr val="00B0F0"/>
                </a:solidFill>
                <a:latin typeface="Arial" panose="020B0604020202020204" pitchFamily="34" charset="0"/>
                <a:cs typeface="Arial" panose="020B0604020202020204" pitchFamily="34" charset="0"/>
              </a:rPr>
              <a:t>”</a:t>
            </a:r>
            <a:r>
              <a:rPr lang="en-US" sz="3100" b="1" dirty="0" smtClean="0">
                <a:latin typeface="Arial" panose="020B0604020202020204" pitchFamily="34" charset="0"/>
                <a:cs typeface="Arial" panose="020B0604020202020204" pitchFamily="34" charset="0"/>
              </a:rPr>
              <a:t>&gt;Header&lt;/p&gt;</a:t>
            </a:r>
          </a:p>
          <a:p>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(CSS):</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a:t>
            </a:r>
            <a:r>
              <a:rPr lang="en-US" sz="3100" b="1" dirty="0" err="1" smtClean="0">
                <a:latin typeface="Arial" panose="020B0604020202020204" pitchFamily="34" charset="0"/>
                <a:cs typeface="Arial" panose="020B0604020202020204" pitchFamily="34" charset="0"/>
              </a:rPr>
              <a:t>bigBlue</a:t>
            </a:r>
            <a:r>
              <a:rPr lang="en-US" sz="3100" b="1" dirty="0" smtClean="0">
                <a:latin typeface="Arial" panose="020B0604020202020204" pitchFamily="34" charset="0"/>
                <a:cs typeface="Arial" panose="020B0604020202020204" pitchFamily="34" charset="0"/>
              </a:rPr>
              <a:t> </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r>
              <a:rPr lang="en-US" sz="3100" b="1" dirty="0">
                <a:latin typeface="Arial" panose="020B0604020202020204" pitchFamily="34" charset="0"/>
                <a:cs typeface="Arial" panose="020B0604020202020204" pitchFamily="34" charset="0"/>
              </a:rPr>
              <a:t>	</a:t>
            </a:r>
            <a:r>
              <a:rPr lang="en-US" sz="3100" b="1" dirty="0" smtClean="0">
                <a:latin typeface="Arial" panose="020B0604020202020204" pitchFamily="34" charset="0"/>
                <a:cs typeface="Arial" panose="020B0604020202020204" pitchFamily="34" charset="0"/>
              </a:rPr>
              <a:t>font-size: 100px;</a:t>
            </a:r>
          </a:p>
          <a:p>
            <a:pPr marL="400050" lvl="1" indent="0">
              <a:buNone/>
            </a:pPr>
            <a:r>
              <a:rPr lang="en-US" sz="3100" b="1" dirty="0" smtClean="0">
                <a:latin typeface="Arial" panose="020B0604020202020204" pitchFamily="34" charset="0"/>
                <a:cs typeface="Arial" panose="020B0604020202020204" pitchFamily="34" charset="0"/>
              </a:rPr>
              <a:t>	color: blue;</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endParaRPr lang="en-US" sz="3900" b="1"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90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CSS Attributes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85000" lnSpcReduction="20000"/>
          </a:bodyPr>
          <a:lstStyle/>
          <a:p>
            <a:pPr marL="0" indent="0">
              <a:buNone/>
            </a:pPr>
            <a:r>
              <a:rPr lang="en-US" sz="2200" b="1" u="sng" dirty="0" smtClean="0">
                <a:latin typeface="Arial" panose="020B0604020202020204" pitchFamily="34" charset="0"/>
                <a:cs typeface="Arial" panose="020B0604020202020204" pitchFamily="34" charset="0"/>
              </a:rPr>
              <a:t>Font / Color:</a:t>
            </a:r>
          </a:p>
          <a:p>
            <a:r>
              <a:rPr lang="en-US" sz="2200" b="1" dirty="0" smtClean="0">
                <a:latin typeface="Arial" panose="020B0604020202020204" pitchFamily="34" charset="0"/>
                <a:cs typeface="Arial" panose="020B0604020202020204" pitchFamily="34" charset="0"/>
              </a:rPr>
              <a:t>color: Sets color of text</a:t>
            </a:r>
          </a:p>
          <a:p>
            <a:r>
              <a:rPr lang="en-US" sz="2200" b="1" dirty="0" smtClean="0">
                <a:latin typeface="Arial" panose="020B0604020202020204" pitchFamily="34" charset="0"/>
                <a:cs typeface="Arial" panose="020B0604020202020204" pitchFamily="34" charset="0"/>
              </a:rPr>
              <a:t>font-size: Sets size of the font</a:t>
            </a:r>
          </a:p>
          <a:p>
            <a:r>
              <a:rPr lang="en-US" sz="2200" b="1" dirty="0" smtClean="0">
                <a:latin typeface="Arial" panose="020B0604020202020204" pitchFamily="34" charset="0"/>
                <a:cs typeface="Arial" panose="020B0604020202020204" pitchFamily="34" charset="0"/>
              </a:rPr>
              <a:t>font-style: Sets italics</a:t>
            </a:r>
          </a:p>
          <a:p>
            <a:r>
              <a:rPr lang="en-US" sz="2200" b="1" dirty="0">
                <a:latin typeface="Arial" panose="020B0604020202020204" pitchFamily="34" charset="0"/>
                <a:cs typeface="Arial" panose="020B0604020202020204" pitchFamily="34" charset="0"/>
              </a:rPr>
              <a:t>f</a:t>
            </a:r>
            <a:r>
              <a:rPr lang="en-US" sz="2200" b="1" dirty="0" smtClean="0">
                <a:latin typeface="Arial" panose="020B0604020202020204" pitchFamily="34" charset="0"/>
                <a:cs typeface="Arial" panose="020B0604020202020204" pitchFamily="34" charset="0"/>
              </a:rPr>
              <a:t>ont-weight: Sets bold </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Alignment / Spacing:</a:t>
            </a:r>
          </a:p>
          <a:p>
            <a:r>
              <a:rPr lang="en-US" sz="2200" b="1" dirty="0" smtClean="0">
                <a:latin typeface="Arial" panose="020B0604020202020204" pitchFamily="34" charset="0"/>
                <a:cs typeface="Arial" panose="020B0604020202020204" pitchFamily="34" charset="0"/>
              </a:rPr>
              <a:t>margin-top(bottom/left/right): Adds space between element and its own border.</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margin-top (bottom/left/right): Adds space between element and surrounding elements.</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float: Forces elements to the sides, centers, or tops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Background: </a:t>
            </a:r>
          </a:p>
          <a:p>
            <a:r>
              <a:rPr lang="en-US" sz="2200" b="1" dirty="0" smtClean="0">
                <a:latin typeface="Arial" panose="020B0604020202020204" pitchFamily="34" charset="0"/>
                <a:cs typeface="Arial" panose="020B0604020202020204" pitchFamily="34" charset="0"/>
              </a:rPr>
              <a:t>background-color: sets background color</a:t>
            </a:r>
          </a:p>
          <a:p>
            <a:r>
              <a:rPr lang="en-US" sz="2200" b="1" dirty="0">
                <a:latin typeface="Arial" panose="020B0604020202020204" pitchFamily="34" charset="0"/>
                <a:cs typeface="Arial" panose="020B0604020202020204" pitchFamily="34" charset="0"/>
              </a:rPr>
              <a:t>b</a:t>
            </a:r>
            <a:r>
              <a:rPr lang="en-US" sz="2200" b="1" dirty="0" smtClean="0">
                <a:latin typeface="Arial" panose="020B0604020202020204" pitchFamily="34" charset="0"/>
                <a:cs typeface="Arial" panose="020B0604020202020204" pitchFamily="34" charset="0"/>
              </a:rPr>
              <a:t>ackground-image: sets background image</a:t>
            </a:r>
          </a:p>
          <a:p>
            <a:endParaRPr lang="en-US" sz="2200" b="1" dirty="0">
              <a:latin typeface="Arial" panose="020B0604020202020204" pitchFamily="34" charset="0"/>
              <a:cs typeface="Arial" panose="020B0604020202020204" pitchFamily="34" charset="0"/>
            </a:endParaRPr>
          </a:p>
          <a:p>
            <a:pPr marL="0" indent="0">
              <a:buNone/>
            </a:pPr>
            <a:endParaRPr lang="en-US" sz="2200" b="1" u="sng"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595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Enter CSS!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47938"/>
          <a:stretch/>
        </p:blipFill>
        <p:spPr bwMode="auto">
          <a:xfrm>
            <a:off x="152400" y="990600"/>
            <a:ext cx="4253345" cy="489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52062"/>
          <a:stretch/>
        </p:blipFill>
        <p:spPr bwMode="auto">
          <a:xfrm>
            <a:off x="4405745" y="990600"/>
            <a:ext cx="4619251" cy="489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710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after </a:t>
            </a:r>
            <a:r>
              <a:rPr lang="en-US" sz="3600" b="1" dirty="0" err="1" smtClean="0">
                <a:solidFill>
                  <a:schemeClr val="bg1"/>
                </a:solidFill>
                <a:latin typeface="Arial" panose="020B0604020202020204" pitchFamily="34" charset="0"/>
                <a:cs typeface="Arial" panose="020B0604020202020204" pitchFamily="34" charset="0"/>
              </a:rPr>
              <a:t>css</a:t>
            </a:r>
            <a:r>
              <a:rPr lang="en-US" sz="3600" b="1" dirty="0" smtClean="0">
                <a:solidFill>
                  <a:schemeClr val="bg1"/>
                </a:solidFill>
                <a:latin typeface="Arial" panose="020B0604020202020204" pitchFamily="34" charset="0"/>
                <a:cs typeface="Arial" panose="020B0604020202020204" pitchFamily="34" charset="0"/>
              </a:rPr>
              <a: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 y="1043441"/>
            <a:ext cx="6682422" cy="51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7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after </a:t>
            </a:r>
            <a:r>
              <a:rPr lang="en-US" sz="3600" b="1" dirty="0" err="1" smtClean="0">
                <a:solidFill>
                  <a:schemeClr val="bg1"/>
                </a:solidFill>
                <a:latin typeface="Arial" panose="020B0604020202020204" pitchFamily="34" charset="0"/>
                <a:cs typeface="Arial" panose="020B0604020202020204" pitchFamily="34" charset="0"/>
              </a:rPr>
              <a:t>css</a:t>
            </a:r>
            <a:r>
              <a:rPr lang="en-US" sz="3600" b="1" dirty="0" smtClean="0">
                <a:solidFill>
                  <a:schemeClr val="bg1"/>
                </a:solidFill>
                <a:latin typeface="Arial" panose="020B0604020202020204" pitchFamily="34" charset="0"/>
                <a:cs typeface="Arial" panose="020B0604020202020204" pitchFamily="34" charset="0"/>
              </a:rPr>
              <a: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 y="1043441"/>
            <a:ext cx="6682422" cy="51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958513" y="3007655"/>
            <a:ext cx="3185487" cy="1200329"/>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Still boring… </a:t>
            </a:r>
          </a:p>
          <a:p>
            <a:r>
              <a:rPr lang="en-US" sz="3600" b="1" dirty="0" smtClean="0">
                <a:latin typeface="Arial" panose="020B0604020202020204" pitchFamily="34" charset="0"/>
                <a:cs typeface="Arial" panose="020B0604020202020204" pitchFamily="34" charset="0"/>
              </a:rPr>
              <a:t>but better!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677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8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Introduction</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8664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9"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05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a:p>
            <a:pPr marL="0" indent="0" algn="ctr">
              <a:buNone/>
            </a:pPr>
            <a:r>
              <a:rPr lang="en-US" sz="2800" b="1" dirty="0" smtClean="0">
                <a:latin typeface="Arial" panose="020B0604020202020204" pitchFamily="34" charset="0"/>
                <a:cs typeface="Arial" panose="020B0604020202020204" pitchFamily="34" charset="0"/>
              </a:rPr>
              <a:t>But this would totally suck.</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70737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Power of Bootstrap</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765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 Bootstrap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77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Template Kit</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3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Mobile Responsiveness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65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fontScale="90000"/>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Sketching / Grid Layouts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926329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Importance of Sketches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716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Designing with a Grid in Mind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238454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Facebook’s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27720"/>
            <a:ext cx="6110120" cy="561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6491120" y="1295400"/>
            <a:ext cx="2500480" cy="4525963"/>
          </a:xfrm>
        </p:spPr>
        <p:txBody>
          <a:bodyPr>
            <a:normAutofit/>
          </a:bodyPr>
          <a:lstStyle/>
          <a:p>
            <a:pPr marL="0" indent="0">
              <a:buNone/>
            </a:pPr>
            <a:r>
              <a:rPr lang="en-US" sz="2200" dirty="0" smtClean="0">
                <a:latin typeface="Arial" panose="020B0604020202020204" pitchFamily="34" charset="0"/>
                <a:cs typeface="Arial" panose="020B0604020202020204" pitchFamily="34" charset="0"/>
              </a:rPr>
              <a:t>Facebook is a perfect example of a website where the “grid-layout” is obvious.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Grids make it easy to have content (text, images, and regions) align aesthetically.</a:t>
            </a:r>
          </a:p>
        </p:txBody>
      </p:sp>
    </p:spTree>
    <p:extLst>
      <p:ext uri="{BB962C8B-B14F-4D97-AF65-F5344CB8AC3E}">
        <p14:creationId xmlns:p14="http://schemas.microsoft.com/office/powerpoint/2010/main" val="1974206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Learning is Frustrating</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143000"/>
            <a:ext cx="8229600" cy="4525963"/>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“You </a:t>
            </a:r>
            <a:r>
              <a:rPr lang="en-US" sz="2400" dirty="0">
                <a:latin typeface="Arial" panose="020B0604020202020204" pitchFamily="34" charset="0"/>
                <a:cs typeface="Arial" panose="020B0604020202020204" pitchFamily="34" charset="0"/>
              </a:rPr>
              <a:t>can’t tell whether you’re learning something when you’re learning it—in fact, </a:t>
            </a:r>
            <a:r>
              <a:rPr lang="en-US" sz="2400" b="1" u="sng" dirty="0">
                <a:latin typeface="Arial" panose="020B0604020202020204" pitchFamily="34" charset="0"/>
                <a:cs typeface="Arial" panose="020B0604020202020204" pitchFamily="34" charset="0"/>
              </a:rPr>
              <a:t>learning feels a lot more like frustration</a:t>
            </a:r>
            <a:r>
              <a:rPr lang="en-US" sz="2400" b="1" u="sng"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I’ve learned is that during this period of frustration is actually when people improve the most, and their improvements are usually obvious to an outsider. If you feel frustrated while trying to understand </a:t>
            </a:r>
            <a:r>
              <a:rPr lang="en-US" sz="2400" dirty="0" smtClean="0">
                <a:latin typeface="Arial" panose="020B0604020202020204" pitchFamily="34" charset="0"/>
                <a:cs typeface="Arial" panose="020B0604020202020204" pitchFamily="34" charset="0"/>
              </a:rPr>
              <a:t>new </a:t>
            </a:r>
            <a:r>
              <a:rPr lang="en-US" sz="2400" dirty="0">
                <a:latin typeface="Arial" panose="020B0604020202020204" pitchFamily="34" charset="0"/>
                <a:cs typeface="Arial" panose="020B0604020202020204" pitchFamily="34" charset="0"/>
              </a:rPr>
              <a:t>concepts, try to remember that it might not feel like it, but you’re probably rapidly expanding your knowledge</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1800" i="1" dirty="0" smtClean="0">
                <a:latin typeface="Arial" panose="020B0604020202020204" pitchFamily="34" charset="0"/>
                <a:cs typeface="Arial" panose="020B0604020202020204" pitchFamily="34" charset="0"/>
              </a:rPr>
              <a:t>Phillip Dickey, Author of Write Modern Web Apps with the MEAN Stack: Mongo, Express, </a:t>
            </a:r>
            <a:r>
              <a:rPr lang="en-US" sz="1800" i="1" dirty="0" err="1" smtClean="0">
                <a:latin typeface="Arial" panose="020B0604020202020204" pitchFamily="34" charset="0"/>
                <a:cs typeface="Arial" panose="020B0604020202020204" pitchFamily="34" charset="0"/>
              </a:rPr>
              <a:t>AngularJS</a:t>
            </a:r>
            <a:r>
              <a:rPr lang="en-US" sz="1800" i="1" dirty="0" smtClean="0">
                <a:latin typeface="Arial" panose="020B0604020202020204" pitchFamily="34" charset="0"/>
                <a:cs typeface="Arial" panose="020B0604020202020204" pitchFamily="34" charset="0"/>
              </a:rPr>
              <a:t>, and Node.JS</a:t>
            </a:r>
            <a:endParaRPr lang="en-US" sz="18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3513591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 More Complex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9465" name="Picture 9" descr="http://eyelearn.org/ma-stu-gallery/gridEssay-2013/aimee/images/gu-gr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0693" r="10674"/>
          <a:stretch/>
        </p:blipFill>
        <p:spPr bwMode="auto">
          <a:xfrm>
            <a:off x="779766" y="914400"/>
            <a:ext cx="7578529" cy="53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19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Tools for Sketch / Grid Creation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295400"/>
            <a:ext cx="8229600" cy="4525963"/>
          </a:xfrm>
        </p:spPr>
        <p:txBody>
          <a:bodyPr>
            <a:normAutofit fontScale="77500" lnSpcReduction="20000"/>
          </a:bodyPr>
          <a:lstStyle/>
          <a:p>
            <a:pPr marL="0" indent="0">
              <a:buNone/>
            </a:pPr>
            <a:r>
              <a:rPr lang="en-US" b="1" u="sng" dirty="0" err="1" smtClean="0">
                <a:latin typeface="Arial" panose="020B0604020202020204" pitchFamily="34" charset="0"/>
                <a:cs typeface="Arial" panose="020B0604020202020204" pitchFamily="34" charset="0"/>
              </a:rPr>
              <a:t>Wireframing</a:t>
            </a:r>
            <a:r>
              <a:rPr lang="en-US" b="1" u="sng" dirty="0" smtClean="0">
                <a:latin typeface="Arial" panose="020B0604020202020204" pitchFamily="34" charset="0"/>
                <a:cs typeface="Arial" panose="020B0604020202020204" pitchFamily="34" charset="0"/>
              </a:rPr>
              <a:t> Tools:</a:t>
            </a:r>
          </a:p>
          <a:p>
            <a:r>
              <a:rPr lang="en-US" sz="2800" dirty="0" err="1" smtClean="0">
                <a:latin typeface="Arial" panose="020B0604020202020204" pitchFamily="34" charset="0"/>
                <a:cs typeface="Arial" panose="020B0604020202020204" pitchFamily="34" charset="0"/>
              </a:rPr>
              <a:t>Balsamiq</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2"/>
              </a:rPr>
              <a:t>https://balsamiq.com/</a:t>
            </a:r>
            <a:r>
              <a:rPr lang="en-US" sz="2800" dirty="0" smtClean="0">
                <a:latin typeface="Arial" panose="020B0604020202020204" pitchFamily="34" charset="0"/>
                <a:cs typeface="Arial" panose="020B0604020202020204" pitchFamily="34" charset="0"/>
              </a:rPr>
              <a:t> </a:t>
            </a:r>
          </a:p>
          <a:p>
            <a:r>
              <a:rPr lang="en-US" sz="2800" dirty="0" err="1" smtClean="0">
                <a:latin typeface="Arial" panose="020B0604020202020204" pitchFamily="34" charset="0"/>
                <a:cs typeface="Arial" panose="020B0604020202020204" pitchFamily="34" charset="0"/>
              </a:rPr>
              <a:t>Framebox</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r>
              <a:rPr lang="en-US" sz="2800" dirty="0" smtClean="0">
                <a:latin typeface="Arial" panose="020B0604020202020204" pitchFamily="34" charset="0"/>
                <a:cs typeface="Arial" panose="020B0604020202020204" pitchFamily="34" charset="0"/>
              </a:rPr>
              <a:t>Pen and Paper: Your notebook</a:t>
            </a:r>
          </a:p>
          <a:p>
            <a:endParaRPr lang="en-US" b="1"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Grids for Photoshop / Illustrator:</a:t>
            </a:r>
          </a:p>
          <a:p>
            <a:r>
              <a:rPr lang="en-US" sz="2800" dirty="0" smtClean="0">
                <a:latin typeface="Arial" panose="020B0604020202020204" pitchFamily="34" charset="0"/>
                <a:cs typeface="Arial" panose="020B0604020202020204" pitchFamily="34" charset="0"/>
              </a:rPr>
              <a:t>960 GS: </a:t>
            </a:r>
            <a:r>
              <a:rPr lang="en-US" sz="2800" dirty="0" smtClean="0">
                <a:latin typeface="Arial" panose="020B0604020202020204" pitchFamily="34" charset="0"/>
                <a:cs typeface="Arial" panose="020B0604020202020204" pitchFamily="34" charset="0"/>
                <a:hlinkClick r:id="rId4"/>
              </a:rPr>
              <a:t>http://960.gs/</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GuideGuide</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Designing with Grids Guides: </a:t>
            </a:r>
          </a:p>
          <a:p>
            <a:r>
              <a:rPr lang="en-US" sz="2400" dirty="0" smtClean="0">
                <a:latin typeface="Arial" panose="020B0604020202020204" pitchFamily="34" charset="0"/>
                <a:cs typeface="Arial" panose="020B0604020202020204" pitchFamily="34" charset="0"/>
              </a:rPr>
              <a:t>960 Grid System Made Easy: </a:t>
            </a:r>
            <a:r>
              <a:rPr lang="en-US" sz="2400" dirty="0" smtClean="0">
                <a:latin typeface="Arial" panose="020B0604020202020204" pitchFamily="34" charset="0"/>
                <a:cs typeface="Arial" panose="020B0604020202020204" pitchFamily="34" charset="0"/>
                <a:hlinkClick r:id="rId5"/>
              </a:rPr>
              <a:t>http://bit.ly/1sjYaFC</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Design by Grid: </a:t>
            </a:r>
            <a:r>
              <a:rPr lang="en-US" sz="2400" dirty="0" smtClean="0">
                <a:latin typeface="Arial" panose="020B0604020202020204" pitchFamily="34" charset="0"/>
                <a:cs typeface="Arial" panose="020B0604020202020204" pitchFamily="34" charset="0"/>
                <a:hlinkClick r:id="rId6"/>
              </a:rPr>
              <a:t>http://www.designbygrid.com/</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Designing with Grid-Based Approach: </a:t>
            </a:r>
            <a:r>
              <a:rPr lang="en-US" sz="2400" dirty="0" smtClean="0">
                <a:latin typeface="Arial" panose="020B0604020202020204" pitchFamily="34" charset="0"/>
                <a:cs typeface="Arial" panose="020B0604020202020204" pitchFamily="34" charset="0"/>
                <a:hlinkClick r:id="rId7"/>
              </a:rPr>
              <a:t>http://bit.ly/1CM4Hzo</a:t>
            </a:r>
            <a:r>
              <a:rPr lang="en-US" sz="2400" dirty="0" smtClean="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843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0656" y="1219200"/>
            <a:ext cx="266614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019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Key Bootstrap Parts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531195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Guide (Link)</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31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Grid System</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2202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Typography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4161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Buttons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298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Navbar</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2872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Jumbotron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767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Tables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804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Agenda</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229600" cy="5151884"/>
          </a:xfrm>
        </p:spPr>
        <p:txBody>
          <a:bodyPr>
            <a:normAutofit fontScale="55000" lnSpcReduction="20000"/>
          </a:bodyPr>
          <a:lstStyle/>
          <a:p>
            <a:pPr marL="571500" indent="-571500">
              <a:buFont typeface="+mj-lt"/>
              <a:buAutoNum type="romanUcPeriod"/>
            </a:pPr>
            <a:r>
              <a:rPr lang="en-US" b="1" dirty="0" smtClean="0">
                <a:latin typeface="Arial" panose="020B0604020202020204" pitchFamily="34" charset="0"/>
                <a:cs typeface="Arial" panose="020B0604020202020204" pitchFamily="34" charset="0"/>
              </a:rPr>
              <a:t>Introduction</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A Primer on HTML / CSS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The Power of Bootstrap</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Sketching / Grid Layouts</a:t>
            </a:r>
          </a:p>
          <a:p>
            <a:pPr marL="571500" indent="-571500">
              <a:buFont typeface="+mj-lt"/>
              <a:buAutoNum type="romanUcPeriod"/>
            </a:pPr>
            <a:endParaRPr lang="en-US" dirty="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Key Bootstrap Parts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Time to Build!</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Translating Sketch into “Rows, Columns, and Containers” </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Initializing Project</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Building a </a:t>
            </a:r>
            <a:r>
              <a:rPr lang="en-US" dirty="0" err="1" smtClean="0">
                <a:latin typeface="Arial" panose="020B0604020202020204" pitchFamily="34" charset="0"/>
                <a:cs typeface="Arial" panose="020B0604020202020204" pitchFamily="34" charset="0"/>
              </a:rPr>
              <a:t>Navbar</a:t>
            </a: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Images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Tables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Forms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Formatting the Look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380872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Forms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485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Time to Build!</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542198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Questions?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020731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4409" y="3991429"/>
            <a:ext cx="86106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000" b="1" dirty="0">
              <a:solidFill>
                <a:schemeClr val="bg1"/>
              </a:solidFill>
              <a:latin typeface="Arial" panose="020B0604020202020204" pitchFamily="34" charset="0"/>
              <a:ea typeface="Roboto" panose="02000000000000000000" pitchFamily="2" charset="0"/>
              <a:cs typeface="Arial" panose="020B0604020202020204" pitchFamily="34" charset="0"/>
            </a:endParaRPr>
          </a:p>
          <a:p>
            <a:r>
              <a:rPr lang="en-US" sz="3000" b="1" dirty="0" smtClean="0">
                <a:solidFill>
                  <a:schemeClr val="bg1"/>
                </a:solidFill>
                <a:latin typeface="Arial" panose="020B0604020202020204" pitchFamily="34" charset="0"/>
                <a:ea typeface="Roboto" panose="02000000000000000000" pitchFamily="2" charset="0"/>
                <a:cs typeface="Arial" panose="020B0604020202020204" pitchFamily="34" charset="0"/>
              </a:rPr>
              <a:t>Liked it? Hated it? Let us know:</a:t>
            </a:r>
          </a:p>
          <a:p>
            <a:r>
              <a:rPr lang="en-US" sz="3000" dirty="0">
                <a:solidFill>
                  <a:schemeClr val="bg1"/>
                </a:solidFill>
                <a:latin typeface="Arial" panose="020B0604020202020204" pitchFamily="34" charset="0"/>
                <a:ea typeface="Roboto" panose="02000000000000000000" pitchFamily="2" charset="0"/>
                <a:cs typeface="Arial" panose="020B0604020202020204" pitchFamily="34" charset="0"/>
              </a:rPr>
              <a:t>r</a:t>
            </a:r>
            <a:r>
              <a:rPr lang="en-US" sz="3000" dirty="0" smtClean="0">
                <a:solidFill>
                  <a:schemeClr val="bg1"/>
                </a:solidFill>
                <a:latin typeface="Arial" panose="020B0604020202020204" pitchFamily="34" charset="0"/>
                <a:ea typeface="Roboto" panose="02000000000000000000" pitchFamily="2" charset="0"/>
                <a:cs typeface="Arial" panose="020B0604020202020204" pitchFamily="34" charset="0"/>
              </a:rPr>
              <a:t>icedevchats.org/reviews</a:t>
            </a:r>
          </a:p>
        </p:txBody>
      </p:sp>
      <p:sp>
        <p:nvSpPr>
          <p:cNvPr id="9" name="Flowchart: Process 8"/>
          <p:cNvSpPr/>
          <p:nvPr/>
        </p:nvSpPr>
        <p:spPr>
          <a:xfrm>
            <a:off x="375804" y="3573055"/>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91" y="2027355"/>
            <a:ext cx="8831236" cy="1452071"/>
          </a:xfrm>
          <a:prstGeom prst="rect">
            <a:avLst/>
          </a:prstGeom>
        </p:spPr>
      </p:pic>
      <p:sp>
        <p:nvSpPr>
          <p:cNvPr id="14" name="Rectangle 13"/>
          <p:cNvSpPr/>
          <p:nvPr/>
        </p:nvSpPr>
        <p:spPr>
          <a:xfrm>
            <a:off x="2083636" y="972234"/>
            <a:ext cx="5032147" cy="646331"/>
          </a:xfrm>
          <a:prstGeom prst="rect">
            <a:avLst/>
          </a:prstGeom>
        </p:spPr>
        <p:txBody>
          <a:bodyPr wrap="none">
            <a:spAutoFit/>
          </a:bodyPr>
          <a:lstStyle/>
          <a:p>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Thanks for attending! </a:t>
            </a:r>
          </a:p>
        </p:txBody>
      </p:sp>
    </p:spTree>
    <p:extLst>
      <p:ext uri="{BB962C8B-B14F-4D97-AF65-F5344CB8AC3E}">
        <p14:creationId xmlns:p14="http://schemas.microsoft.com/office/powerpoint/2010/main" val="85163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What to Takeaway!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055370"/>
            <a:ext cx="8229600" cy="5280660"/>
          </a:xfrm>
        </p:spPr>
        <p:txBody>
          <a:bodyPr>
            <a:normAutofit fontScale="85000" lnSpcReduction="20000"/>
          </a:bodyPr>
          <a:lstStyle/>
          <a:p>
            <a:pPr marL="0" indent="0">
              <a:buNone/>
            </a:pPr>
            <a:r>
              <a:rPr lang="en-US" sz="2800" dirty="0" smtClean="0">
                <a:latin typeface="Arial" panose="020B0604020202020204" pitchFamily="34" charset="0"/>
                <a:cs typeface="Arial" panose="020B0604020202020204" pitchFamily="34" charset="0"/>
              </a:rPr>
              <a:t>If you’re a…</a:t>
            </a:r>
          </a:p>
          <a:p>
            <a:pPr marL="0" indent="0">
              <a:buNone/>
            </a:pPr>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Total Beginner to Coding: </a:t>
            </a:r>
          </a:p>
          <a:p>
            <a:pPr lvl="1"/>
            <a:r>
              <a:rPr lang="en-US" sz="2400" dirty="0" smtClean="0">
                <a:latin typeface="Arial" panose="020B0604020202020204" pitchFamily="34" charset="0"/>
                <a:cs typeface="Arial" panose="020B0604020202020204" pitchFamily="34" charset="0"/>
              </a:rPr>
              <a:t>Walk away with an understanding of what HTML/CSS is, how it works, and where Bootstrap fits in. </a:t>
            </a:r>
          </a:p>
          <a:p>
            <a:pPr lvl="1"/>
            <a:r>
              <a:rPr lang="en-US" sz="2400" dirty="0" smtClean="0">
                <a:latin typeface="Arial" panose="020B0604020202020204" pitchFamily="34" charset="0"/>
                <a:cs typeface="Arial" panose="020B0604020202020204" pitchFamily="34" charset="0"/>
              </a:rPr>
              <a:t>Understanding grid layouts would be good too!</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Coded Before, New to Web:</a:t>
            </a:r>
          </a:p>
          <a:p>
            <a:pPr lvl="1"/>
            <a:r>
              <a:rPr lang="en-US" sz="2400" dirty="0" smtClean="0">
                <a:latin typeface="Arial" panose="020B0604020202020204" pitchFamily="34" charset="0"/>
                <a:cs typeface="Arial" panose="020B0604020202020204" pitchFamily="34" charset="0"/>
              </a:rPr>
              <a:t>Walk away understanding how to translate a grid layout into HTML/CSS using Bootstrap “rows, columns, and containers ”.</a:t>
            </a:r>
          </a:p>
          <a:p>
            <a:pPr lvl="1"/>
            <a:r>
              <a:rPr lang="en-US" sz="2400" dirty="0" smtClean="0">
                <a:latin typeface="Arial" panose="020B0604020202020204" pitchFamily="34" charset="0"/>
                <a:cs typeface="Arial" panose="020B0604020202020204" pitchFamily="34" charset="0"/>
              </a:rPr>
              <a:t>Also, understand how to use the Bootstrap documentation to “pick and place” resources as necessary.</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HTML/CSS Fiddler:</a:t>
            </a:r>
          </a:p>
          <a:p>
            <a:pPr lvl="1"/>
            <a:r>
              <a:rPr lang="en-US" sz="2400" dirty="0" smtClean="0">
                <a:latin typeface="Arial" panose="020B0604020202020204" pitchFamily="34" charset="0"/>
                <a:cs typeface="Arial" panose="020B0604020202020204" pitchFamily="34" charset="0"/>
              </a:rPr>
              <a:t>Learn tricks to develop more systematically</a:t>
            </a:r>
          </a:p>
          <a:p>
            <a:pPr lvl="1"/>
            <a:r>
              <a:rPr lang="en-US" sz="2400" dirty="0" smtClean="0">
                <a:latin typeface="Arial" panose="020B0604020202020204" pitchFamily="34" charset="0"/>
                <a:cs typeface="Arial" panose="020B0604020202020204" pitchFamily="34" charset="0"/>
              </a:rPr>
              <a:t>Gain the confidence to build your own site from scratch!</a:t>
            </a:r>
          </a:p>
          <a:p>
            <a:endParaRPr lang="en-US" sz="2800" b="1" dirty="0" smtClean="0">
              <a:latin typeface="Arial" panose="020B0604020202020204" pitchFamily="34" charset="0"/>
              <a:cs typeface="Arial" panose="020B0604020202020204" pitchFamily="34" charset="0"/>
            </a:endParaRPr>
          </a:p>
          <a:p>
            <a:endParaRPr lang="en-US" sz="2800" b="1"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1916021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How to Keep Up!</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828800"/>
            <a:ext cx="8229600" cy="3429000"/>
          </a:xfrm>
        </p:spPr>
        <p:txBody>
          <a:bodyPr>
            <a:normAutofit fontScale="92500" lnSpcReduction="20000"/>
          </a:bodyPr>
          <a:lstStyle/>
          <a:p>
            <a:pPr marL="0" indent="0">
              <a:buNone/>
            </a:pPr>
            <a:r>
              <a:rPr lang="en-US" sz="2800" b="1" dirty="0" smtClean="0">
                <a:latin typeface="Arial" panose="020B0604020202020204" pitchFamily="34" charset="0"/>
                <a:cs typeface="Arial" panose="020B0604020202020204" pitchFamily="34" charset="0"/>
              </a:rPr>
              <a:t>As we go through this workshop… </a:t>
            </a:r>
          </a:p>
          <a:p>
            <a:pPr marL="0" indent="0">
              <a:buNone/>
            </a:pPr>
            <a:endParaRPr lang="en-US" sz="2800" b="1"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Feel encouraged to ask your neighbors for help. It’s the fastest way to get help</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If no one around you knows the answer – feel free to stop me and ask!</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(We can Google it together </a:t>
            </a:r>
            <a:r>
              <a:rPr lang="en-US" sz="2200" dirty="0" smtClean="0">
                <a:latin typeface="Arial" panose="020B0604020202020204" pitchFamily="34" charset="0"/>
                <a:cs typeface="Arial" panose="020B0604020202020204" pitchFamily="34" charset="0"/>
                <a:sym typeface="Wingdings" panose="05000000000000000000" pitchFamily="2" charset="2"/>
              </a:rPr>
              <a:t>)</a:t>
            </a:r>
            <a:endParaRPr lang="en-US" sz="22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404752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Primer on HTML/CSS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7867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Definitions </a:t>
            </a:r>
            <a:r>
              <a:rPr lang="en-US" sz="1800" b="1" dirty="0" smtClean="0">
                <a:solidFill>
                  <a:schemeClr val="bg1"/>
                </a:solidFill>
                <a:latin typeface="Arial" panose="020B0604020202020204" pitchFamily="34" charset="0"/>
                <a:cs typeface="Arial" panose="020B0604020202020204" pitchFamily="34" charset="0"/>
              </a:rPr>
              <a:t>(*yawn* unimportant)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153400" cy="4659630"/>
          </a:xfrm>
        </p:spPr>
        <p:txBody>
          <a:bodyPr>
            <a:normAutofit/>
          </a:bodyPr>
          <a:lstStyle/>
          <a:p>
            <a:r>
              <a:rPr lang="en-US" sz="2200" b="1" dirty="0" smtClean="0">
                <a:latin typeface="Arial" panose="020B0604020202020204" pitchFamily="34" charset="0"/>
                <a:cs typeface="Arial" panose="020B0604020202020204" pitchFamily="34" charset="0"/>
              </a:rPr>
              <a:t>HTML:</a:t>
            </a:r>
            <a:r>
              <a:rPr lang="en-US" sz="2200" dirty="0" smtClean="0">
                <a:latin typeface="Arial" panose="020B0604020202020204" pitchFamily="34" charset="0"/>
                <a:cs typeface="Arial" panose="020B0604020202020204" pitchFamily="34" charset="0"/>
              </a:rPr>
              <a:t> Hypertext Markup Language – (Content)</a:t>
            </a:r>
          </a:p>
          <a:p>
            <a:endParaRPr lang="en-US" sz="2200"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CSS: </a:t>
            </a:r>
            <a:r>
              <a:rPr lang="en-US" sz="2200" dirty="0" smtClean="0">
                <a:latin typeface="Arial" panose="020B0604020202020204" pitchFamily="34" charset="0"/>
                <a:cs typeface="Arial" panose="020B0604020202020204" pitchFamily="34" charset="0"/>
              </a:rPr>
              <a:t>Cascading Style Sheets – (Appearance)</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HTML/CSS are the “languages of the web”. </a:t>
            </a:r>
            <a:r>
              <a:rPr lang="en-US" sz="2200" dirty="0" smtClean="0">
                <a:latin typeface="Arial" panose="020B0604020202020204" pitchFamily="34" charset="0"/>
                <a:cs typeface="Arial" panose="020B0604020202020204" pitchFamily="34" charset="0"/>
              </a:rPr>
              <a:t>Together they define both the content and the aesthetics of a webpage – handling everything from the layouts, colors, fonts, and content placement.  </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Javascript</a:t>
            </a:r>
            <a:r>
              <a:rPr lang="en-US" sz="1400" dirty="0" smtClean="0">
                <a:latin typeface="Arial" panose="020B0604020202020204" pitchFamily="34" charset="0"/>
                <a:cs typeface="Arial" panose="020B0604020202020204" pitchFamily="34" charset="0"/>
              </a:rPr>
              <a:t> is the third – handling logic, animation, etc.)</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286" y="4631588"/>
            <a:ext cx="1873914" cy="1494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648200"/>
            <a:ext cx="2971799" cy="149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34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HTML Tags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4659630"/>
          </a:xfrm>
        </p:spPr>
        <p:txBody>
          <a:bodyPr>
            <a:normAutofit fontScale="92500" lnSpcReduction="20000"/>
          </a:bodyPr>
          <a:lstStyle/>
          <a:p>
            <a:pPr marL="0" indent="0">
              <a:buNone/>
            </a:pPr>
            <a:r>
              <a:rPr lang="en-US" sz="2200" b="1" u="sng" dirty="0" smtClean="0">
                <a:latin typeface="Arial" panose="020B0604020202020204" pitchFamily="34" charset="0"/>
                <a:cs typeface="Arial" panose="020B0604020202020204" pitchFamily="34" charset="0"/>
              </a:rPr>
              <a:t>Headers:</a:t>
            </a:r>
          </a:p>
          <a:p>
            <a:r>
              <a:rPr lang="en-US" sz="2200" b="1" dirty="0" smtClean="0">
                <a:latin typeface="Arial" panose="020B0604020202020204" pitchFamily="34" charset="0"/>
                <a:cs typeface="Arial" panose="020B0604020202020204" pitchFamily="34" charset="0"/>
              </a:rPr>
              <a:t>&lt;h1&gt; &lt;/h1&gt; - Header 1 (Largest Header)</a:t>
            </a:r>
          </a:p>
          <a:p>
            <a:r>
              <a:rPr lang="en-US" sz="2200" b="1" dirty="0" smtClean="0">
                <a:latin typeface="Arial" panose="020B0604020202020204" pitchFamily="34" charset="0"/>
                <a:cs typeface="Arial" panose="020B0604020202020204" pitchFamily="34" charset="0"/>
              </a:rPr>
              <a:t>&lt;h2&gt; &lt;/h2&gt; - Header 2 (Next Largest Header)</a:t>
            </a:r>
          </a:p>
          <a:p>
            <a:r>
              <a:rPr lang="en-US" sz="2200" b="1" dirty="0" smtClean="0">
                <a:latin typeface="Arial" panose="020B0604020202020204" pitchFamily="34" charset="0"/>
                <a:cs typeface="Arial" panose="020B0604020202020204" pitchFamily="34" charset="0"/>
              </a:rPr>
              <a:t>&lt;h3&gt; &lt;/h3&gt; - Header 3 </a:t>
            </a:r>
          </a:p>
          <a:p>
            <a:r>
              <a:rPr lang="en-US" sz="2200" b="1" dirty="0" smtClean="0">
                <a:latin typeface="Arial" panose="020B0604020202020204" pitchFamily="34" charset="0"/>
                <a:cs typeface="Arial" panose="020B0604020202020204" pitchFamily="34" charset="0"/>
              </a:rPr>
              <a:t>…</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Containers:</a:t>
            </a:r>
          </a:p>
          <a:p>
            <a:r>
              <a:rPr lang="en-US" sz="2200" b="1" dirty="0" smtClean="0">
                <a:latin typeface="Arial" panose="020B0604020202020204" pitchFamily="34" charset="0"/>
                <a:cs typeface="Arial" panose="020B0604020202020204" pitchFamily="34" charset="0"/>
              </a:rPr>
              <a:t>&lt;html&gt; &lt;/html&gt; - Wraps the entire page</a:t>
            </a:r>
          </a:p>
          <a:p>
            <a:r>
              <a:rPr lang="en-US" sz="2200" b="1" dirty="0" smtClean="0">
                <a:latin typeface="Arial" panose="020B0604020202020204" pitchFamily="34" charset="0"/>
                <a:cs typeface="Arial" panose="020B0604020202020204" pitchFamily="34" charset="0"/>
              </a:rPr>
              <a:t>&lt;body&gt; &lt;/body&gt; - Wraps the main content </a:t>
            </a:r>
          </a:p>
          <a:p>
            <a:r>
              <a:rPr lang="en-US" sz="2200" b="1" dirty="0" smtClean="0">
                <a:latin typeface="Arial" panose="020B0604020202020204" pitchFamily="34" charset="0"/>
                <a:cs typeface="Arial" panose="020B0604020202020204" pitchFamily="34" charset="0"/>
              </a:rPr>
              <a:t>&lt;div&gt; &lt;/div&gt; - Logical Container *** </a:t>
            </a:r>
          </a:p>
          <a:p>
            <a:r>
              <a:rPr lang="en-US" sz="2200" b="1" dirty="0" smtClean="0">
                <a:latin typeface="Arial" panose="020B0604020202020204" pitchFamily="34" charset="0"/>
                <a:cs typeface="Arial" panose="020B0604020202020204" pitchFamily="34" charset="0"/>
              </a:rPr>
              <a:t>&lt;p&gt; &lt;/p&gt; - Wraps individual Paragraphs </a:t>
            </a:r>
          </a:p>
          <a:p>
            <a:endParaRPr lang="en-US" sz="2200" b="1" dirty="0">
              <a:latin typeface="Arial" panose="020B0604020202020204" pitchFamily="34" charset="0"/>
              <a:cs typeface="Arial" panose="020B0604020202020204" pitchFamily="34" charset="0"/>
            </a:endParaRPr>
          </a:p>
          <a:p>
            <a:r>
              <a:rPr lang="en-US" sz="2200" b="1" u="sng" dirty="0" smtClean="0">
                <a:latin typeface="Arial" panose="020B0604020202020204" pitchFamily="34" charset="0"/>
                <a:cs typeface="Arial" panose="020B0604020202020204" pitchFamily="34" charset="0"/>
              </a:rPr>
              <a:t>Others:</a:t>
            </a:r>
          </a:p>
          <a:p>
            <a:r>
              <a:rPr lang="en-US" sz="2200" b="1" dirty="0" smtClean="0">
                <a:latin typeface="Arial" panose="020B0604020202020204" pitchFamily="34" charset="0"/>
                <a:cs typeface="Arial" panose="020B0604020202020204" pitchFamily="34" charset="0"/>
              </a:rPr>
              <a:t>&lt;</a:t>
            </a:r>
            <a:r>
              <a:rPr lang="en-US" sz="2200" b="1" dirty="0" err="1" smtClean="0">
                <a:latin typeface="Arial" panose="020B0604020202020204" pitchFamily="34" charset="0"/>
                <a:cs typeface="Arial" panose="020B0604020202020204" pitchFamily="34" charset="0"/>
              </a:rPr>
              <a:t>img</a:t>
            </a:r>
            <a:r>
              <a:rPr lang="en-US" sz="2200" b="1" dirty="0" smtClean="0">
                <a:latin typeface="Arial" panose="020B0604020202020204" pitchFamily="34" charset="0"/>
                <a:cs typeface="Arial" panose="020B0604020202020204" pitchFamily="34" charset="0"/>
              </a:rPr>
              <a:t>&gt; (images), &lt;a </a:t>
            </a:r>
            <a:r>
              <a:rPr lang="en-US" sz="2200" b="1" dirty="0" err="1" smtClean="0">
                <a:latin typeface="Arial" panose="020B0604020202020204" pitchFamily="34" charset="0"/>
                <a:cs typeface="Arial" panose="020B0604020202020204" pitchFamily="34" charset="0"/>
              </a:rPr>
              <a:t>href</a:t>
            </a:r>
            <a:r>
              <a:rPr lang="en-US" sz="2200" b="1" dirty="0" smtClean="0">
                <a:latin typeface="Arial" panose="020B0604020202020204" pitchFamily="34" charset="0"/>
                <a:cs typeface="Arial" panose="020B0604020202020204" pitchFamily="34" charset="0"/>
              </a:rPr>
              <a:t>&gt; (links), &lt;li&gt; (list items) , &lt;head&gt; (top content), &lt;script&gt; (</a:t>
            </a:r>
            <a:r>
              <a:rPr lang="en-US" sz="2200" b="1" dirty="0" err="1" smtClean="0">
                <a:latin typeface="Arial" panose="020B0604020202020204" pitchFamily="34" charset="0"/>
                <a:cs typeface="Arial" panose="020B0604020202020204" pitchFamily="34" charset="0"/>
              </a:rPr>
              <a:t>javascript</a:t>
            </a:r>
            <a:r>
              <a:rPr lang="en-US" sz="2200" b="1" dirty="0" smtClean="0">
                <a:latin typeface="Arial" panose="020B0604020202020204" pitchFamily="34" charset="0"/>
                <a:cs typeface="Arial" panose="020B0604020202020204" pitchFamily="34" charset="0"/>
              </a:rPr>
              <a:t>), etc…  </a:t>
            </a: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572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1649</Words>
  <Application>Microsoft Office PowerPoint</Application>
  <PresentationFormat>On-screen Show (4:3)</PresentationFormat>
  <Paragraphs>256</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DevChat #1 Intro to Twitter Bootstrap:  A Crash Course on Web Development for Noobs</vt:lpstr>
      <vt:lpstr>Introduction</vt:lpstr>
      <vt:lpstr>Learning is Frustrating</vt:lpstr>
      <vt:lpstr>Agenda</vt:lpstr>
      <vt:lpstr>What to Takeaway!</vt:lpstr>
      <vt:lpstr>How to Keep Up!</vt:lpstr>
      <vt:lpstr>A Primer on HTML/CSS</vt:lpstr>
      <vt:lpstr>HTML / CSS Definitions (*yawn* unimportant)</vt:lpstr>
      <vt:lpstr>Key HTML Tags</vt:lpstr>
      <vt:lpstr>Basic HTML Example </vt:lpstr>
      <vt:lpstr>Basic HTML Example </vt:lpstr>
      <vt:lpstr>Basic HTML Example </vt:lpstr>
      <vt:lpstr>CSS Selectors: “Classes” and “IDs”</vt:lpstr>
      <vt:lpstr>CSS Selector Example</vt:lpstr>
      <vt:lpstr>Key CSS Attributes</vt:lpstr>
      <vt:lpstr>Enter CSS!</vt:lpstr>
      <vt:lpstr>Our basic website after css…</vt:lpstr>
      <vt:lpstr>Our basic website after css…</vt:lpstr>
      <vt:lpstr>HTML / CSS Analogy</vt:lpstr>
      <vt:lpstr>Powerful Duo</vt:lpstr>
      <vt:lpstr>Powerful Duo</vt:lpstr>
      <vt:lpstr>Power of Bootstrap</vt:lpstr>
      <vt:lpstr>HTML / CSS / Bootstrap Analogy</vt:lpstr>
      <vt:lpstr>Bootstrap Template Kit</vt:lpstr>
      <vt:lpstr>Mobile Responsiveness</vt:lpstr>
      <vt:lpstr>Sketching / Grid Layouts</vt:lpstr>
      <vt:lpstr>Importance of Sketches</vt:lpstr>
      <vt:lpstr>Designing with a Grid in Mind</vt:lpstr>
      <vt:lpstr>Facebook’s Grid</vt:lpstr>
      <vt:lpstr>A More Complex Grid…</vt:lpstr>
      <vt:lpstr>Tools for Sketch / Grid Creation</vt:lpstr>
      <vt:lpstr>Key Bootstrap Parts</vt:lpstr>
      <vt:lpstr>Bootstrap Guide (Link)</vt:lpstr>
      <vt:lpstr>Bootstrap Grid System</vt:lpstr>
      <vt:lpstr>Bootstrap Typography</vt:lpstr>
      <vt:lpstr>Bootstrap Buttons</vt:lpstr>
      <vt:lpstr>Bootstrap Navbar</vt:lpstr>
      <vt:lpstr>Bootstrap Jumbotron</vt:lpstr>
      <vt:lpstr>Bootstrap Tables</vt:lpstr>
      <vt:lpstr>Bootstrap Forms</vt:lpstr>
      <vt:lpstr>Time to Build!</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ahaque89</cp:lastModifiedBy>
  <cp:revision>144</cp:revision>
  <dcterms:created xsi:type="dcterms:W3CDTF">2015-01-20T17:19:00Z</dcterms:created>
  <dcterms:modified xsi:type="dcterms:W3CDTF">2015-01-20T23:15:34Z</dcterms:modified>
</cp:coreProperties>
</file>