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4" r:id="rId3"/>
    <p:sldId id="262" r:id="rId4"/>
    <p:sldId id="267" r:id="rId5"/>
    <p:sldId id="272" r:id="rId6"/>
    <p:sldId id="273" r:id="rId7"/>
    <p:sldId id="271" r:id="rId8"/>
    <p:sldId id="275" r:id="rId9"/>
    <p:sldId id="277" r:id="rId10"/>
    <p:sldId id="278" r:id="rId11"/>
    <p:sldId id="279" r:id="rId12"/>
    <p:sldId id="280" r:id="rId13"/>
    <p:sldId id="282" r:id="rId14"/>
    <p:sldId id="289" r:id="rId15"/>
    <p:sldId id="290" r:id="rId16"/>
    <p:sldId id="281" r:id="rId17"/>
    <p:sldId id="268" r:id="rId18"/>
    <p:sldId id="283" r:id="rId19"/>
    <p:sldId id="284" r:id="rId20"/>
    <p:sldId id="261" r:id="rId21"/>
    <p:sldId id="285" r:id="rId22"/>
    <p:sldId id="286" r:id="rId23"/>
    <p:sldId id="287" r:id="rId24"/>
    <p:sldId id="288" r:id="rId25"/>
    <p:sldId id="263" r:id="rId26"/>
    <p:sldId id="264" r:id="rId27"/>
    <p:sldId id="291" r:id="rId28"/>
    <p:sldId id="265" r:id="rId29"/>
    <p:sldId id="266" r:id="rId30"/>
    <p:sldId id="269" r:id="rId31"/>
    <p:sldId id="299" r:id="rId32"/>
    <p:sldId id="292" r:id="rId33"/>
    <p:sldId id="293" r:id="rId34"/>
    <p:sldId id="301" r:id="rId35"/>
    <p:sldId id="298" r:id="rId36"/>
    <p:sldId id="297" r:id="rId37"/>
    <p:sldId id="295" r:id="rId38"/>
    <p:sldId id="294" r:id="rId39"/>
    <p:sldId id="259" r:id="rId40"/>
    <p:sldId id="300" r:id="rId41"/>
    <p:sldId id="25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4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01" autoAdjust="0"/>
    <p:restoredTop sz="94660"/>
  </p:normalViewPr>
  <p:slideViewPr>
    <p:cSldViewPr>
      <p:cViewPr>
        <p:scale>
          <a:sx n="66" d="100"/>
          <a:sy n="66" d="100"/>
        </p:scale>
        <p:origin x="-3408" y="-109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F2DAE4-C87D-464C-8529-C68309DD1CFC}" type="datetimeFigureOut">
              <a:rPr lang="en-US" smtClean="0"/>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2168885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F2DAE4-C87D-464C-8529-C68309DD1CFC}" type="datetimeFigureOut">
              <a:rPr lang="en-US" smtClean="0"/>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339014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F2DAE4-C87D-464C-8529-C68309DD1CFC}" type="datetimeFigureOut">
              <a:rPr lang="en-US" smtClean="0"/>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674916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F2DAE4-C87D-464C-8529-C68309DD1CFC}" type="datetimeFigureOut">
              <a:rPr lang="en-US" smtClean="0"/>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422311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F2DAE4-C87D-464C-8529-C68309DD1CFC}" type="datetimeFigureOut">
              <a:rPr lang="en-US" smtClean="0"/>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2834374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F2DAE4-C87D-464C-8529-C68309DD1CFC}" type="datetimeFigureOut">
              <a:rPr lang="en-US" smtClean="0"/>
              <a:t>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84931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F2DAE4-C87D-464C-8529-C68309DD1CFC}" type="datetimeFigureOut">
              <a:rPr lang="en-US" smtClean="0"/>
              <a:t>1/20/2015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24296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F2DAE4-C87D-464C-8529-C68309DD1CFC}" type="datetimeFigureOut">
              <a:rPr lang="en-US" smtClean="0"/>
              <a:t>1/20/2015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3014244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2DAE4-C87D-464C-8529-C68309DD1CFC}" type="datetimeFigureOut">
              <a:rPr lang="en-US" smtClean="0"/>
              <a:t>1/20/2015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2037638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F2DAE4-C87D-464C-8529-C68309DD1CFC}" type="datetimeFigureOut">
              <a:rPr lang="en-US" smtClean="0"/>
              <a:t>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1838181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F2DAE4-C87D-464C-8529-C68309DD1CFC}" type="datetimeFigureOut">
              <a:rPr lang="en-US" smtClean="0"/>
              <a:t>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4168554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B428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F2DAE4-C87D-464C-8529-C68309DD1CFC}" type="datetimeFigureOut">
              <a:rPr lang="en-US" smtClean="0"/>
              <a:t>1/20/2015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hyperlink" Target="http://framebox.org/" TargetMode="External"/><Relationship Id="rId7" Type="http://schemas.openxmlformats.org/officeDocument/2006/relationships/hyperlink" Target="http://bit.ly/1CM4Hzo" TargetMode="External"/><Relationship Id="rId2" Type="http://schemas.openxmlformats.org/officeDocument/2006/relationships/hyperlink" Target="https://balsamiq.com/" TargetMode="External"/><Relationship Id="rId1" Type="http://schemas.openxmlformats.org/officeDocument/2006/relationships/slideLayout" Target="../slideLayouts/slideLayout2.xml"/><Relationship Id="rId6" Type="http://schemas.openxmlformats.org/officeDocument/2006/relationships/hyperlink" Target="http://www.designbygrid.com/" TargetMode="External"/><Relationship Id="rId5" Type="http://schemas.openxmlformats.org/officeDocument/2006/relationships/hyperlink" Target="http://bit.ly/1sjYaFC" TargetMode="External"/><Relationship Id="rId4" Type="http://schemas.openxmlformats.org/officeDocument/2006/relationships/hyperlink" Target="http://960.gs/" TargetMode="External"/><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409" y="1355168"/>
            <a:ext cx="8610600" cy="1845232"/>
          </a:xfrm>
        </p:spPr>
        <p:txBody>
          <a:bodyPr>
            <a:normAutofit/>
          </a:bodyPr>
          <a:lstStyle/>
          <a:p>
            <a:pPr algn="l"/>
            <a:r>
              <a:rPr lang="en-US" sz="3600" b="1" u="sng" dirty="0" err="1" smtClean="0">
                <a:solidFill>
                  <a:schemeClr val="bg1"/>
                </a:solidFill>
                <a:latin typeface="Arial" panose="020B0604020202020204" pitchFamily="34" charset="0"/>
                <a:ea typeface="Roboto" panose="02000000000000000000" pitchFamily="2" charset="0"/>
                <a:cs typeface="Arial" panose="020B0604020202020204" pitchFamily="34" charset="0"/>
              </a:rPr>
              <a:t>DevChat</a:t>
            </a:r>
            <a:r>
              <a:rPr lang="en-US" sz="3600" b="1" u="sng" dirty="0" smtClean="0">
                <a:solidFill>
                  <a:schemeClr val="bg1"/>
                </a:solidFill>
                <a:latin typeface="Arial" panose="020B0604020202020204" pitchFamily="34" charset="0"/>
                <a:ea typeface="Roboto" panose="02000000000000000000" pitchFamily="2" charset="0"/>
                <a:cs typeface="Arial" panose="020B0604020202020204" pitchFamily="34" charset="0"/>
              </a:rPr>
              <a:t> #1</a:t>
            </a:r>
            <a:r>
              <a:rPr lang="en-US" sz="3600" b="1" dirty="0" smtClean="0">
                <a:solidFill>
                  <a:schemeClr val="bg1"/>
                </a:solidFill>
                <a:latin typeface="Arial" panose="020B0604020202020204" pitchFamily="34" charset="0"/>
                <a:ea typeface="Roboto" panose="02000000000000000000" pitchFamily="2" charset="0"/>
                <a:cs typeface="Arial" panose="020B0604020202020204" pitchFamily="34" charset="0"/>
              </a:rPr>
              <a:t/>
            </a:r>
            <a:br>
              <a:rPr lang="en-US" sz="3600" b="1" dirty="0" smtClean="0">
                <a:solidFill>
                  <a:schemeClr val="bg1"/>
                </a:solidFill>
                <a:latin typeface="Arial" panose="020B0604020202020204" pitchFamily="34" charset="0"/>
                <a:ea typeface="Roboto" panose="02000000000000000000" pitchFamily="2" charset="0"/>
                <a:cs typeface="Arial" panose="020B0604020202020204" pitchFamily="34" charset="0"/>
              </a:rPr>
            </a:br>
            <a:r>
              <a:rPr lang="en-US" sz="3600" b="1" dirty="0" smtClean="0">
                <a:solidFill>
                  <a:schemeClr val="bg1"/>
                </a:solidFill>
                <a:latin typeface="Arial" panose="020B0604020202020204" pitchFamily="34" charset="0"/>
                <a:ea typeface="Roboto" panose="02000000000000000000" pitchFamily="2" charset="0"/>
                <a:cs typeface="Arial" panose="020B0604020202020204" pitchFamily="34" charset="0"/>
              </a:rPr>
              <a:t>Intro to Twitter Bootstrap: </a:t>
            </a:r>
            <a:br>
              <a:rPr lang="en-US" sz="3600" b="1" dirty="0" smtClean="0">
                <a:solidFill>
                  <a:schemeClr val="bg1"/>
                </a:solidFill>
                <a:latin typeface="Arial" panose="020B0604020202020204" pitchFamily="34" charset="0"/>
                <a:ea typeface="Roboto" panose="02000000000000000000" pitchFamily="2" charset="0"/>
                <a:cs typeface="Arial" panose="020B0604020202020204" pitchFamily="34" charset="0"/>
              </a:rPr>
            </a:br>
            <a:r>
              <a:rPr lang="en-US" sz="28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A Crash Course on Web Development for </a:t>
            </a:r>
            <a:r>
              <a:rPr lang="en-US" sz="2800" b="1" i="1" dirty="0" err="1" smtClean="0">
                <a:solidFill>
                  <a:schemeClr val="bg1"/>
                </a:solidFill>
                <a:latin typeface="Arial" panose="020B0604020202020204" pitchFamily="34" charset="0"/>
                <a:ea typeface="Roboto" panose="02000000000000000000" pitchFamily="2" charset="0"/>
                <a:cs typeface="Arial" panose="020B0604020202020204" pitchFamily="34" charset="0"/>
              </a:rPr>
              <a:t>Noobs</a:t>
            </a:r>
            <a:endParaRPr lang="en-US" sz="2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4" name="Title 1"/>
          <p:cNvSpPr txBox="1">
            <a:spLocks/>
          </p:cNvSpPr>
          <p:nvPr/>
        </p:nvSpPr>
        <p:spPr>
          <a:xfrm>
            <a:off x="294409" y="3991429"/>
            <a:ext cx="8610600" cy="17526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Ahmed Haque</a:t>
            </a:r>
          </a:p>
          <a:p>
            <a:pPr algn="l"/>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PhD Candidate – Rice Bioengineering</a:t>
            </a:r>
          </a:p>
          <a:p>
            <a:pPr algn="l"/>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afhaque@rice.edu</a:t>
            </a:r>
          </a:p>
          <a:p>
            <a:pPr algn="l"/>
            <a:endPar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algn="l"/>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Jan 24. 2015 | Duncan 1046</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170" y="625985"/>
            <a:ext cx="754995" cy="634883"/>
          </a:xfrm>
          <a:prstGeom prst="rect">
            <a:avLst/>
          </a:prstGeom>
        </p:spPr>
      </p:pic>
      <p:sp>
        <p:nvSpPr>
          <p:cNvPr id="9" name="Flowchart: Process 8"/>
          <p:cNvSpPr/>
          <p:nvPr/>
        </p:nvSpPr>
        <p:spPr>
          <a:xfrm>
            <a:off x="457199" y="3573055"/>
            <a:ext cx="83716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Tree>
    <p:extLst>
      <p:ext uri="{BB962C8B-B14F-4D97-AF65-F5344CB8AC3E}">
        <p14:creationId xmlns:p14="http://schemas.microsoft.com/office/powerpoint/2010/main" val="2529683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Basic HTML Example </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5" y="838200"/>
            <a:ext cx="9157855" cy="4555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52832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Key HTML Tags</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8" name="Content Placeholder 2"/>
          <p:cNvSpPr>
            <a:spLocks noGrp="1"/>
          </p:cNvSpPr>
          <p:nvPr>
            <p:ph idx="1"/>
          </p:nvPr>
        </p:nvSpPr>
        <p:spPr>
          <a:xfrm>
            <a:off x="457200" y="1143000"/>
            <a:ext cx="8153400" cy="4659630"/>
          </a:xfrm>
        </p:spPr>
        <p:txBody>
          <a:bodyPr>
            <a:normAutofit fontScale="92500" lnSpcReduction="20000"/>
          </a:bodyPr>
          <a:lstStyle/>
          <a:p>
            <a:pPr marL="0" indent="0">
              <a:buNone/>
            </a:pPr>
            <a:r>
              <a:rPr lang="en-US" sz="2200" b="1" u="sng" dirty="0" smtClean="0">
                <a:latin typeface="Arial" panose="020B0604020202020204" pitchFamily="34" charset="0"/>
                <a:cs typeface="Arial" panose="020B0604020202020204" pitchFamily="34" charset="0"/>
              </a:rPr>
              <a:t>Headers:</a:t>
            </a:r>
          </a:p>
          <a:p>
            <a:r>
              <a:rPr lang="en-US" sz="2200" b="1" dirty="0" smtClean="0">
                <a:latin typeface="Arial" panose="020B0604020202020204" pitchFamily="34" charset="0"/>
                <a:cs typeface="Arial" panose="020B0604020202020204" pitchFamily="34" charset="0"/>
              </a:rPr>
              <a:t>&lt;h1&gt; &lt;/h1&gt; - Header 1 (Largest Header)</a:t>
            </a:r>
          </a:p>
          <a:p>
            <a:r>
              <a:rPr lang="en-US" sz="2200" b="1" dirty="0" smtClean="0">
                <a:latin typeface="Arial" panose="020B0604020202020204" pitchFamily="34" charset="0"/>
                <a:cs typeface="Arial" panose="020B0604020202020204" pitchFamily="34" charset="0"/>
              </a:rPr>
              <a:t>&lt;h2&gt; &lt;/h2&gt; - Header 2 (Next Largest Header)</a:t>
            </a:r>
          </a:p>
          <a:p>
            <a:r>
              <a:rPr lang="en-US" sz="2200" b="1" dirty="0" smtClean="0">
                <a:latin typeface="Arial" panose="020B0604020202020204" pitchFamily="34" charset="0"/>
                <a:cs typeface="Arial" panose="020B0604020202020204" pitchFamily="34" charset="0"/>
              </a:rPr>
              <a:t>&lt;h3&gt; &lt;/h3&gt; - Header 3 </a:t>
            </a:r>
          </a:p>
          <a:p>
            <a:r>
              <a:rPr lang="en-US" sz="2200" b="1" dirty="0" smtClean="0">
                <a:latin typeface="Arial" panose="020B0604020202020204" pitchFamily="34" charset="0"/>
                <a:cs typeface="Arial" panose="020B0604020202020204" pitchFamily="34" charset="0"/>
              </a:rPr>
              <a:t>…</a:t>
            </a:r>
          </a:p>
          <a:p>
            <a:pPr marL="0" indent="0">
              <a:buNone/>
            </a:pPr>
            <a:endParaRPr lang="en-US" sz="2200" b="1" dirty="0" smtClean="0">
              <a:latin typeface="Arial" panose="020B0604020202020204" pitchFamily="34" charset="0"/>
              <a:cs typeface="Arial" panose="020B0604020202020204" pitchFamily="34" charset="0"/>
            </a:endParaRPr>
          </a:p>
          <a:p>
            <a:pPr marL="0" indent="0">
              <a:buNone/>
            </a:pPr>
            <a:r>
              <a:rPr lang="en-US" sz="2200" b="1" u="sng" dirty="0" smtClean="0">
                <a:latin typeface="Arial" panose="020B0604020202020204" pitchFamily="34" charset="0"/>
                <a:cs typeface="Arial" panose="020B0604020202020204" pitchFamily="34" charset="0"/>
              </a:rPr>
              <a:t>Containers:</a:t>
            </a:r>
          </a:p>
          <a:p>
            <a:r>
              <a:rPr lang="en-US" sz="2200" b="1" dirty="0" smtClean="0">
                <a:latin typeface="Arial" panose="020B0604020202020204" pitchFamily="34" charset="0"/>
                <a:cs typeface="Arial" panose="020B0604020202020204" pitchFamily="34" charset="0"/>
              </a:rPr>
              <a:t>&lt;html&gt; &lt;/html&gt; - Wraps the entire page</a:t>
            </a:r>
          </a:p>
          <a:p>
            <a:r>
              <a:rPr lang="en-US" sz="2200" b="1" dirty="0" smtClean="0">
                <a:latin typeface="Arial" panose="020B0604020202020204" pitchFamily="34" charset="0"/>
                <a:cs typeface="Arial" panose="020B0604020202020204" pitchFamily="34" charset="0"/>
              </a:rPr>
              <a:t>&lt;body&gt; &lt;/body&gt; - Wraps the main content </a:t>
            </a:r>
          </a:p>
          <a:p>
            <a:r>
              <a:rPr lang="en-US" sz="2200" b="1" dirty="0" smtClean="0">
                <a:latin typeface="Arial" panose="020B0604020202020204" pitchFamily="34" charset="0"/>
                <a:cs typeface="Arial" panose="020B0604020202020204" pitchFamily="34" charset="0"/>
              </a:rPr>
              <a:t>&lt;div&gt; &lt;/div&gt; - Logical Container *** </a:t>
            </a:r>
          </a:p>
          <a:p>
            <a:r>
              <a:rPr lang="en-US" sz="2200" b="1" dirty="0" smtClean="0">
                <a:latin typeface="Arial" panose="020B0604020202020204" pitchFamily="34" charset="0"/>
                <a:cs typeface="Arial" panose="020B0604020202020204" pitchFamily="34" charset="0"/>
              </a:rPr>
              <a:t>&lt;p&gt; &lt;/p&gt; - Wraps individual Paragraphs </a:t>
            </a:r>
          </a:p>
          <a:p>
            <a:endParaRPr lang="en-US" sz="2200" b="1" dirty="0">
              <a:latin typeface="Arial" panose="020B0604020202020204" pitchFamily="34" charset="0"/>
              <a:cs typeface="Arial" panose="020B0604020202020204" pitchFamily="34" charset="0"/>
            </a:endParaRPr>
          </a:p>
          <a:p>
            <a:r>
              <a:rPr lang="en-US" sz="2200" b="1" u="sng" dirty="0" smtClean="0">
                <a:latin typeface="Arial" panose="020B0604020202020204" pitchFamily="34" charset="0"/>
                <a:cs typeface="Arial" panose="020B0604020202020204" pitchFamily="34" charset="0"/>
              </a:rPr>
              <a:t>Others:</a:t>
            </a:r>
          </a:p>
          <a:p>
            <a:r>
              <a:rPr lang="en-US" sz="2200" b="1" dirty="0" smtClean="0">
                <a:latin typeface="Arial" panose="020B0604020202020204" pitchFamily="34" charset="0"/>
                <a:cs typeface="Arial" panose="020B0604020202020204" pitchFamily="34" charset="0"/>
              </a:rPr>
              <a:t>&lt;</a:t>
            </a:r>
            <a:r>
              <a:rPr lang="en-US" sz="2200" b="1" dirty="0" err="1" smtClean="0">
                <a:latin typeface="Arial" panose="020B0604020202020204" pitchFamily="34" charset="0"/>
                <a:cs typeface="Arial" panose="020B0604020202020204" pitchFamily="34" charset="0"/>
              </a:rPr>
              <a:t>img</a:t>
            </a:r>
            <a:r>
              <a:rPr lang="en-US" sz="2200" b="1" dirty="0" smtClean="0">
                <a:latin typeface="Arial" panose="020B0604020202020204" pitchFamily="34" charset="0"/>
                <a:cs typeface="Arial" panose="020B0604020202020204" pitchFamily="34" charset="0"/>
              </a:rPr>
              <a:t>&gt; (images), &lt;a </a:t>
            </a:r>
            <a:r>
              <a:rPr lang="en-US" sz="2200" b="1" dirty="0" err="1" smtClean="0">
                <a:latin typeface="Arial" panose="020B0604020202020204" pitchFamily="34" charset="0"/>
                <a:cs typeface="Arial" panose="020B0604020202020204" pitchFamily="34" charset="0"/>
              </a:rPr>
              <a:t>href</a:t>
            </a:r>
            <a:r>
              <a:rPr lang="en-US" sz="2200" b="1" dirty="0" smtClean="0">
                <a:latin typeface="Arial" panose="020B0604020202020204" pitchFamily="34" charset="0"/>
                <a:cs typeface="Arial" panose="020B0604020202020204" pitchFamily="34" charset="0"/>
              </a:rPr>
              <a:t>&gt; (links), &lt;li&gt; (list items) , &lt;head&gt; (top content), &lt;script&gt; (</a:t>
            </a:r>
            <a:r>
              <a:rPr lang="en-US" sz="2200" b="1" dirty="0" err="1" smtClean="0">
                <a:latin typeface="Arial" panose="020B0604020202020204" pitchFamily="34" charset="0"/>
                <a:cs typeface="Arial" panose="020B0604020202020204" pitchFamily="34" charset="0"/>
              </a:rPr>
              <a:t>javascript</a:t>
            </a:r>
            <a:r>
              <a:rPr lang="en-US" sz="2200" b="1" dirty="0" smtClean="0">
                <a:latin typeface="Arial" panose="020B0604020202020204" pitchFamily="34" charset="0"/>
                <a:cs typeface="Arial" panose="020B0604020202020204" pitchFamily="34" charset="0"/>
              </a:rPr>
              <a:t>), etc…  </a:t>
            </a:r>
            <a:endParaRPr lang="en-US" sz="2200" b="1" dirty="0" smtClean="0">
              <a:latin typeface="Arial" panose="020B0604020202020204" pitchFamily="34" charset="0"/>
              <a:cs typeface="Arial" panose="020B0604020202020204" pitchFamily="34" charset="0"/>
            </a:endParaRPr>
          </a:p>
          <a:p>
            <a:endParaRPr lang="en-US" sz="2200" b="1" dirty="0">
              <a:latin typeface="Arial" panose="020B0604020202020204" pitchFamily="34" charset="0"/>
              <a:cs typeface="Arial" panose="020B0604020202020204" pitchFamily="34" charset="0"/>
            </a:endParaRPr>
          </a:p>
          <a:p>
            <a:endParaRPr lang="en-US"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3572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Enter CSS!</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Tree>
    <p:extLst>
      <p:ext uri="{BB962C8B-B14F-4D97-AF65-F5344CB8AC3E}">
        <p14:creationId xmlns:p14="http://schemas.microsoft.com/office/powerpoint/2010/main" val="12027105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CSS Selectors: “Classes” and “IDs”</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8" name="Content Placeholder 2"/>
          <p:cNvSpPr>
            <a:spLocks noGrp="1"/>
          </p:cNvSpPr>
          <p:nvPr>
            <p:ph idx="1"/>
          </p:nvPr>
        </p:nvSpPr>
        <p:spPr>
          <a:xfrm>
            <a:off x="457200" y="1219200"/>
            <a:ext cx="8153400" cy="3352800"/>
          </a:xfrm>
        </p:spPr>
        <p:txBody>
          <a:bodyPr>
            <a:normAutofit/>
          </a:bodyPr>
          <a:lstStyle/>
          <a:p>
            <a:r>
              <a:rPr lang="en-US" sz="2200" b="1" dirty="0" smtClean="0">
                <a:latin typeface="Arial" panose="020B0604020202020204" pitchFamily="34" charset="0"/>
                <a:cs typeface="Arial" panose="020B0604020202020204" pitchFamily="34" charset="0"/>
              </a:rPr>
              <a:t>CSS works by “hooking” onto selectors added into HTML using “classes and identifiers”. </a:t>
            </a:r>
          </a:p>
          <a:p>
            <a:endParaRPr lang="en-US" sz="2200" b="1" dirty="0">
              <a:latin typeface="Arial" panose="020B0604020202020204" pitchFamily="34" charset="0"/>
              <a:cs typeface="Arial" panose="020B0604020202020204" pitchFamily="34" charset="0"/>
            </a:endParaRPr>
          </a:p>
          <a:p>
            <a:r>
              <a:rPr lang="en-US" sz="2200" b="1" dirty="0" smtClean="0">
                <a:latin typeface="Arial" panose="020B0604020202020204" pitchFamily="34" charset="0"/>
                <a:cs typeface="Arial" panose="020B0604020202020204" pitchFamily="34" charset="0"/>
              </a:rPr>
              <a:t>In order to use classes we simply add “class=</a:t>
            </a:r>
            <a:r>
              <a:rPr lang="en-US" sz="2200" b="1" dirty="0" err="1" smtClean="0">
                <a:latin typeface="Arial" panose="020B0604020202020204" pitchFamily="34" charset="0"/>
                <a:cs typeface="Arial" panose="020B0604020202020204" pitchFamily="34" charset="0"/>
              </a:rPr>
              <a:t>className</a:t>
            </a:r>
            <a:r>
              <a:rPr lang="en-US" sz="2200" b="1" dirty="0" smtClean="0">
                <a:latin typeface="Arial" panose="020B0604020202020204" pitchFamily="34" charset="0"/>
                <a:cs typeface="Arial" panose="020B0604020202020204" pitchFamily="34" charset="0"/>
              </a:rPr>
              <a:t>” or “id=</a:t>
            </a:r>
            <a:r>
              <a:rPr lang="en-US" sz="2200" b="1" dirty="0" err="1" smtClean="0">
                <a:latin typeface="Arial" panose="020B0604020202020204" pitchFamily="34" charset="0"/>
                <a:cs typeface="Arial" panose="020B0604020202020204" pitchFamily="34" charset="0"/>
              </a:rPr>
              <a:t>IDName</a:t>
            </a:r>
            <a:r>
              <a:rPr lang="en-US" sz="2200" b="1" dirty="0" smtClean="0">
                <a:latin typeface="Arial" panose="020B0604020202020204" pitchFamily="34" charset="0"/>
                <a:cs typeface="Arial" panose="020B0604020202020204" pitchFamily="34" charset="0"/>
              </a:rPr>
              <a:t>” into the HTML tag. </a:t>
            </a:r>
          </a:p>
          <a:p>
            <a:pPr marL="0" indent="0">
              <a:buNone/>
            </a:pPr>
            <a:endParaRPr lang="en-US" sz="2200" b="1" dirty="0" smtClean="0">
              <a:latin typeface="Arial" panose="020B0604020202020204" pitchFamily="34" charset="0"/>
              <a:cs typeface="Arial" panose="020B0604020202020204" pitchFamily="34" charset="0"/>
            </a:endParaRPr>
          </a:p>
          <a:p>
            <a:r>
              <a:rPr lang="en-US" sz="2200" b="1" dirty="0" smtClean="0">
                <a:latin typeface="Arial" panose="020B0604020202020204" pitchFamily="34" charset="0"/>
                <a:cs typeface="Arial" panose="020B0604020202020204" pitchFamily="34" charset="0"/>
              </a:rPr>
              <a:t>We then create a correlating class style (.</a:t>
            </a:r>
            <a:r>
              <a:rPr lang="en-US" sz="2200" b="1" dirty="0" err="1" smtClean="0">
                <a:latin typeface="Arial" panose="020B0604020202020204" pitchFamily="34" charset="0"/>
                <a:cs typeface="Arial" panose="020B0604020202020204" pitchFamily="34" charset="0"/>
              </a:rPr>
              <a:t>className</a:t>
            </a:r>
            <a:r>
              <a:rPr lang="en-US" sz="2200" b="1" dirty="0" smtClean="0">
                <a:latin typeface="Arial" panose="020B0604020202020204" pitchFamily="34" charset="0"/>
                <a:cs typeface="Arial" panose="020B0604020202020204" pitchFamily="34" charset="0"/>
              </a:rPr>
              <a:t>) or id style (#</a:t>
            </a:r>
            <a:r>
              <a:rPr lang="en-US" sz="2200" b="1" dirty="0" err="1" smtClean="0">
                <a:latin typeface="Arial" panose="020B0604020202020204" pitchFamily="34" charset="0"/>
                <a:cs typeface="Arial" panose="020B0604020202020204" pitchFamily="34" charset="0"/>
              </a:rPr>
              <a:t>IDName</a:t>
            </a:r>
            <a:r>
              <a:rPr lang="en-US" sz="2200" b="1" dirty="0" smtClean="0">
                <a:latin typeface="Arial" panose="020B0604020202020204" pitchFamily="34" charset="0"/>
                <a:cs typeface="Arial" panose="020B0604020202020204" pitchFamily="34" charset="0"/>
              </a:rPr>
              <a:t>) in the CSS file.</a:t>
            </a:r>
          </a:p>
          <a:p>
            <a:pPr marL="0" indent="0">
              <a:buNone/>
            </a:pPr>
            <a:endParaRPr lang="en-US" sz="2200" b="1"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p:txBody>
      </p:sp>
      <p:pic>
        <p:nvPicPr>
          <p:cNvPr id="7170" name="Picture 2" descr="http://en.support.files.wordpress.com/2011/09/css-selectors-lr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419598"/>
            <a:ext cx="5923044" cy="2030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8400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CSS Selector Example</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8" name="Content Placeholder 2"/>
          <p:cNvSpPr>
            <a:spLocks noGrp="1"/>
          </p:cNvSpPr>
          <p:nvPr>
            <p:ph idx="1"/>
          </p:nvPr>
        </p:nvSpPr>
        <p:spPr>
          <a:xfrm>
            <a:off x="457200" y="1143000"/>
            <a:ext cx="8153400" cy="5151884"/>
          </a:xfrm>
        </p:spPr>
        <p:txBody>
          <a:bodyPr>
            <a:normAutofit fontScale="77500" lnSpcReduction="20000"/>
          </a:bodyPr>
          <a:lstStyle/>
          <a:p>
            <a:pPr marL="0" indent="0">
              <a:buNone/>
            </a:pPr>
            <a:r>
              <a:rPr lang="en-US" sz="2200" b="1" dirty="0" smtClean="0">
                <a:latin typeface="Arial" panose="020B0604020202020204" pitchFamily="34" charset="0"/>
                <a:cs typeface="Arial" panose="020B0604020202020204" pitchFamily="34" charset="0"/>
              </a:rPr>
              <a:t>CSS works by “hooking” onto selectors added into HTML.  (Like highlighting)</a:t>
            </a:r>
          </a:p>
          <a:p>
            <a:pPr marL="0" indent="0">
              <a:buNone/>
            </a:pPr>
            <a:endParaRPr lang="en-US" sz="2200" b="1" dirty="0">
              <a:latin typeface="Arial" panose="020B0604020202020204" pitchFamily="34" charset="0"/>
              <a:cs typeface="Arial" panose="020B0604020202020204" pitchFamily="34" charset="0"/>
            </a:endParaRPr>
          </a:p>
          <a:p>
            <a:pPr marL="0" indent="0">
              <a:buNone/>
            </a:pPr>
            <a:r>
              <a:rPr lang="en-US" sz="2200" dirty="0" smtClean="0">
                <a:latin typeface="Arial" panose="020B0604020202020204" pitchFamily="34" charset="0"/>
                <a:cs typeface="Arial" panose="020B0604020202020204" pitchFamily="34" charset="0"/>
              </a:rPr>
              <a:t>In the below example the “Header” would be turned blue and MUCH larger, because of the CSS.</a:t>
            </a:r>
          </a:p>
          <a:p>
            <a:pPr marL="0" indent="0">
              <a:buNone/>
            </a:pPr>
            <a:endParaRPr lang="en-US" sz="2200" b="1" dirty="0" smtClean="0">
              <a:latin typeface="Arial" panose="020B0604020202020204" pitchFamily="34" charset="0"/>
              <a:cs typeface="Arial" panose="020B0604020202020204" pitchFamily="34" charset="0"/>
            </a:endParaRPr>
          </a:p>
          <a:p>
            <a:pPr marL="0" indent="0">
              <a:buNone/>
            </a:pPr>
            <a:r>
              <a:rPr lang="en-US" sz="2200" b="1" u="sng" dirty="0" smtClean="0">
                <a:latin typeface="Arial" panose="020B0604020202020204" pitchFamily="34" charset="0"/>
                <a:cs typeface="Arial" panose="020B0604020202020204" pitchFamily="34" charset="0"/>
              </a:rPr>
              <a:t>Example (HTML): </a:t>
            </a:r>
          </a:p>
          <a:p>
            <a:pPr marL="0" indent="0">
              <a:buNone/>
            </a:pPr>
            <a:endParaRPr lang="en-US" sz="2200" b="1" u="sng" dirty="0">
              <a:latin typeface="Arial" panose="020B0604020202020204" pitchFamily="34" charset="0"/>
              <a:cs typeface="Arial" panose="020B0604020202020204" pitchFamily="34" charset="0"/>
            </a:endParaRPr>
          </a:p>
          <a:p>
            <a:pPr marL="400050" lvl="1" indent="0">
              <a:buNone/>
            </a:pPr>
            <a:r>
              <a:rPr lang="en-US" sz="3100" b="1" dirty="0" smtClean="0">
                <a:latin typeface="Arial" panose="020B0604020202020204" pitchFamily="34" charset="0"/>
                <a:cs typeface="Arial" panose="020B0604020202020204" pitchFamily="34" charset="0"/>
              </a:rPr>
              <a:t>&lt;p </a:t>
            </a:r>
            <a:r>
              <a:rPr lang="en-US" sz="3100" b="1" dirty="0" smtClean="0">
                <a:solidFill>
                  <a:srgbClr val="00B0F0"/>
                </a:solidFill>
                <a:latin typeface="Arial" panose="020B0604020202020204" pitchFamily="34" charset="0"/>
                <a:cs typeface="Arial" panose="020B0604020202020204" pitchFamily="34" charset="0"/>
              </a:rPr>
              <a:t>class=“</a:t>
            </a:r>
            <a:r>
              <a:rPr lang="en-US" sz="3100" b="1" dirty="0" err="1" smtClean="0">
                <a:solidFill>
                  <a:srgbClr val="00B0F0"/>
                </a:solidFill>
                <a:latin typeface="Arial" panose="020B0604020202020204" pitchFamily="34" charset="0"/>
                <a:cs typeface="Arial" panose="020B0604020202020204" pitchFamily="34" charset="0"/>
              </a:rPr>
              <a:t>bigBlue</a:t>
            </a:r>
            <a:r>
              <a:rPr lang="en-US" sz="3100" b="1" dirty="0" smtClean="0">
                <a:solidFill>
                  <a:srgbClr val="00B0F0"/>
                </a:solidFill>
                <a:latin typeface="Arial" panose="020B0604020202020204" pitchFamily="34" charset="0"/>
                <a:cs typeface="Arial" panose="020B0604020202020204" pitchFamily="34" charset="0"/>
              </a:rPr>
              <a:t>”</a:t>
            </a:r>
            <a:r>
              <a:rPr lang="en-US" sz="3100" b="1" dirty="0" smtClean="0">
                <a:latin typeface="Arial" panose="020B0604020202020204" pitchFamily="34" charset="0"/>
                <a:cs typeface="Arial" panose="020B0604020202020204" pitchFamily="34" charset="0"/>
              </a:rPr>
              <a:t>&gt;Header&lt;/p&gt;</a:t>
            </a:r>
          </a:p>
          <a:p>
            <a:endParaRPr lang="en-US" sz="2200" b="1" dirty="0" smtClean="0">
              <a:latin typeface="Arial" panose="020B0604020202020204" pitchFamily="34" charset="0"/>
              <a:cs typeface="Arial" panose="020B0604020202020204" pitchFamily="34" charset="0"/>
            </a:endParaRPr>
          </a:p>
          <a:p>
            <a:pPr marL="0" indent="0">
              <a:buNone/>
            </a:pPr>
            <a:r>
              <a:rPr lang="en-US" sz="2200" b="1" u="sng" dirty="0" smtClean="0">
                <a:latin typeface="Arial" panose="020B0604020202020204" pitchFamily="34" charset="0"/>
                <a:cs typeface="Arial" panose="020B0604020202020204" pitchFamily="34" charset="0"/>
              </a:rPr>
              <a:t>Example (CSS):</a:t>
            </a:r>
          </a:p>
          <a:p>
            <a:pPr marL="0" indent="0">
              <a:buNone/>
            </a:pPr>
            <a:endParaRPr lang="en-US" sz="2200" b="1" u="sng" dirty="0">
              <a:latin typeface="Arial" panose="020B0604020202020204" pitchFamily="34" charset="0"/>
              <a:cs typeface="Arial" panose="020B0604020202020204" pitchFamily="34" charset="0"/>
            </a:endParaRPr>
          </a:p>
          <a:p>
            <a:pPr marL="400050" lvl="1" indent="0">
              <a:buNone/>
            </a:pPr>
            <a:r>
              <a:rPr lang="en-US" sz="3100" b="1" dirty="0" smtClean="0">
                <a:latin typeface="Arial" panose="020B0604020202020204" pitchFamily="34" charset="0"/>
                <a:cs typeface="Arial" panose="020B0604020202020204" pitchFamily="34" charset="0"/>
              </a:rPr>
              <a:t>.</a:t>
            </a:r>
            <a:r>
              <a:rPr lang="en-US" sz="3100" b="1" dirty="0" err="1" smtClean="0">
                <a:latin typeface="Arial" panose="020B0604020202020204" pitchFamily="34" charset="0"/>
                <a:cs typeface="Arial" panose="020B0604020202020204" pitchFamily="34" charset="0"/>
              </a:rPr>
              <a:t>bigBlue</a:t>
            </a:r>
            <a:r>
              <a:rPr lang="en-US" sz="3100" b="1" dirty="0" smtClean="0">
                <a:latin typeface="Arial" panose="020B0604020202020204" pitchFamily="34" charset="0"/>
                <a:cs typeface="Arial" panose="020B0604020202020204" pitchFamily="34" charset="0"/>
              </a:rPr>
              <a:t> </a:t>
            </a:r>
          </a:p>
          <a:p>
            <a:pPr marL="400050" lvl="1" indent="0">
              <a:buNone/>
            </a:pPr>
            <a:r>
              <a:rPr lang="en-US" sz="3100" b="1" dirty="0" smtClean="0">
                <a:latin typeface="Arial" panose="020B0604020202020204" pitchFamily="34" charset="0"/>
                <a:cs typeface="Arial" panose="020B0604020202020204" pitchFamily="34" charset="0"/>
              </a:rPr>
              <a:t>{</a:t>
            </a:r>
          </a:p>
          <a:p>
            <a:pPr marL="400050" lvl="1" indent="0">
              <a:buNone/>
            </a:pPr>
            <a:r>
              <a:rPr lang="en-US" sz="3100" b="1" dirty="0">
                <a:latin typeface="Arial" panose="020B0604020202020204" pitchFamily="34" charset="0"/>
                <a:cs typeface="Arial" panose="020B0604020202020204" pitchFamily="34" charset="0"/>
              </a:rPr>
              <a:t>	</a:t>
            </a:r>
            <a:r>
              <a:rPr lang="en-US" sz="3100" b="1" dirty="0" smtClean="0">
                <a:latin typeface="Arial" panose="020B0604020202020204" pitchFamily="34" charset="0"/>
                <a:cs typeface="Arial" panose="020B0604020202020204" pitchFamily="34" charset="0"/>
              </a:rPr>
              <a:t>font-size: 100px;</a:t>
            </a:r>
          </a:p>
          <a:p>
            <a:pPr marL="400050" lvl="1" indent="0">
              <a:buNone/>
            </a:pPr>
            <a:r>
              <a:rPr lang="en-US" sz="3100" b="1" dirty="0" smtClean="0">
                <a:latin typeface="Arial" panose="020B0604020202020204" pitchFamily="34" charset="0"/>
                <a:cs typeface="Arial" panose="020B0604020202020204" pitchFamily="34" charset="0"/>
              </a:rPr>
              <a:t>	color: blue;</a:t>
            </a:r>
          </a:p>
          <a:p>
            <a:pPr marL="400050" lvl="1" indent="0">
              <a:buNone/>
            </a:pPr>
            <a:r>
              <a:rPr lang="en-US" sz="3100" b="1" dirty="0" smtClean="0">
                <a:latin typeface="Arial" panose="020B0604020202020204" pitchFamily="34" charset="0"/>
                <a:cs typeface="Arial" panose="020B0604020202020204" pitchFamily="34" charset="0"/>
              </a:rPr>
              <a:t>}</a:t>
            </a:r>
          </a:p>
          <a:p>
            <a:pPr marL="400050" lvl="1" indent="0">
              <a:buNone/>
            </a:pPr>
            <a:endParaRPr lang="en-US" sz="3900" b="1"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4396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Write your own CSS!</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6" y="838200"/>
            <a:ext cx="9167229" cy="5456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91513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Key CSS Attributes</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8" name="Content Placeholder 2"/>
          <p:cNvSpPr>
            <a:spLocks noGrp="1"/>
          </p:cNvSpPr>
          <p:nvPr>
            <p:ph idx="1"/>
          </p:nvPr>
        </p:nvSpPr>
        <p:spPr>
          <a:xfrm>
            <a:off x="457200" y="1143000"/>
            <a:ext cx="8153400" cy="5151884"/>
          </a:xfrm>
        </p:spPr>
        <p:txBody>
          <a:bodyPr>
            <a:normAutofit fontScale="85000" lnSpcReduction="20000"/>
          </a:bodyPr>
          <a:lstStyle/>
          <a:p>
            <a:pPr marL="0" indent="0">
              <a:buNone/>
            </a:pPr>
            <a:r>
              <a:rPr lang="en-US" sz="2200" b="1" u="sng" dirty="0" smtClean="0">
                <a:latin typeface="Arial" panose="020B0604020202020204" pitchFamily="34" charset="0"/>
                <a:cs typeface="Arial" panose="020B0604020202020204" pitchFamily="34" charset="0"/>
              </a:rPr>
              <a:t>Font / Color:</a:t>
            </a:r>
          </a:p>
          <a:p>
            <a:r>
              <a:rPr lang="en-US" sz="2200" b="1" dirty="0" smtClean="0">
                <a:latin typeface="Arial" panose="020B0604020202020204" pitchFamily="34" charset="0"/>
                <a:cs typeface="Arial" panose="020B0604020202020204" pitchFamily="34" charset="0"/>
              </a:rPr>
              <a:t>color: Sets color of text</a:t>
            </a:r>
          </a:p>
          <a:p>
            <a:r>
              <a:rPr lang="en-US" sz="2200" b="1" dirty="0" smtClean="0">
                <a:latin typeface="Arial" panose="020B0604020202020204" pitchFamily="34" charset="0"/>
                <a:cs typeface="Arial" panose="020B0604020202020204" pitchFamily="34" charset="0"/>
              </a:rPr>
              <a:t>font-size: Sets size of the font</a:t>
            </a:r>
          </a:p>
          <a:p>
            <a:r>
              <a:rPr lang="en-US" sz="2200" b="1" dirty="0" smtClean="0">
                <a:latin typeface="Arial" panose="020B0604020202020204" pitchFamily="34" charset="0"/>
                <a:cs typeface="Arial" panose="020B0604020202020204" pitchFamily="34" charset="0"/>
              </a:rPr>
              <a:t>font-style: Sets italics</a:t>
            </a:r>
          </a:p>
          <a:p>
            <a:r>
              <a:rPr lang="en-US" sz="2200" b="1" dirty="0">
                <a:latin typeface="Arial" panose="020B0604020202020204" pitchFamily="34" charset="0"/>
                <a:cs typeface="Arial" panose="020B0604020202020204" pitchFamily="34" charset="0"/>
              </a:rPr>
              <a:t>f</a:t>
            </a:r>
            <a:r>
              <a:rPr lang="en-US" sz="2200" b="1" dirty="0" smtClean="0">
                <a:latin typeface="Arial" panose="020B0604020202020204" pitchFamily="34" charset="0"/>
                <a:cs typeface="Arial" panose="020B0604020202020204" pitchFamily="34" charset="0"/>
              </a:rPr>
              <a:t>ont-weight: Sets bold </a:t>
            </a:r>
          </a:p>
          <a:p>
            <a:pPr marL="0" indent="0">
              <a:buNone/>
            </a:pPr>
            <a:endParaRPr lang="en-US" sz="2200" b="1" dirty="0" smtClean="0">
              <a:latin typeface="Arial" panose="020B0604020202020204" pitchFamily="34" charset="0"/>
              <a:cs typeface="Arial" panose="020B0604020202020204" pitchFamily="34" charset="0"/>
            </a:endParaRPr>
          </a:p>
          <a:p>
            <a:pPr marL="0" indent="0">
              <a:buNone/>
            </a:pPr>
            <a:r>
              <a:rPr lang="en-US" sz="2200" b="1" u="sng" dirty="0" smtClean="0">
                <a:latin typeface="Arial" panose="020B0604020202020204" pitchFamily="34" charset="0"/>
                <a:cs typeface="Arial" panose="020B0604020202020204" pitchFamily="34" charset="0"/>
              </a:rPr>
              <a:t>Alignment / Spacing:</a:t>
            </a:r>
          </a:p>
          <a:p>
            <a:r>
              <a:rPr lang="en-US" sz="2200" b="1" dirty="0" smtClean="0">
                <a:latin typeface="Arial" panose="020B0604020202020204" pitchFamily="34" charset="0"/>
                <a:cs typeface="Arial" panose="020B0604020202020204" pitchFamily="34" charset="0"/>
              </a:rPr>
              <a:t>margin-top(bottom/left/right): Adds space between element and its own border.</a:t>
            </a:r>
          </a:p>
          <a:p>
            <a:endParaRPr lang="en-US" sz="2200" b="1" dirty="0" smtClean="0">
              <a:latin typeface="Arial" panose="020B0604020202020204" pitchFamily="34" charset="0"/>
              <a:cs typeface="Arial" panose="020B0604020202020204" pitchFamily="34" charset="0"/>
            </a:endParaRPr>
          </a:p>
          <a:p>
            <a:r>
              <a:rPr lang="en-US" sz="2200" b="1" dirty="0" smtClean="0">
                <a:latin typeface="Arial" panose="020B0604020202020204" pitchFamily="34" charset="0"/>
                <a:cs typeface="Arial" panose="020B0604020202020204" pitchFamily="34" charset="0"/>
              </a:rPr>
              <a:t>margin-top (bottom/left/right): Adds space between element and surrounding elements.</a:t>
            </a:r>
          </a:p>
          <a:p>
            <a:endParaRPr lang="en-US" sz="2200" b="1" dirty="0">
              <a:latin typeface="Arial" panose="020B0604020202020204" pitchFamily="34" charset="0"/>
              <a:cs typeface="Arial" panose="020B0604020202020204" pitchFamily="34" charset="0"/>
            </a:endParaRPr>
          </a:p>
          <a:p>
            <a:r>
              <a:rPr lang="en-US" sz="2200" b="1" dirty="0" smtClean="0">
                <a:latin typeface="Arial" panose="020B0604020202020204" pitchFamily="34" charset="0"/>
                <a:cs typeface="Arial" panose="020B0604020202020204" pitchFamily="34" charset="0"/>
              </a:rPr>
              <a:t>float: Forces elements to the sides, centers, or tops</a:t>
            </a:r>
          </a:p>
          <a:p>
            <a:pPr marL="0" indent="0">
              <a:buNone/>
            </a:pPr>
            <a:endParaRPr lang="en-US" sz="2200" b="1" dirty="0" smtClean="0">
              <a:latin typeface="Arial" panose="020B0604020202020204" pitchFamily="34" charset="0"/>
              <a:cs typeface="Arial" panose="020B0604020202020204" pitchFamily="34" charset="0"/>
            </a:endParaRPr>
          </a:p>
          <a:p>
            <a:pPr marL="0" indent="0">
              <a:buNone/>
            </a:pPr>
            <a:r>
              <a:rPr lang="en-US" sz="2200" b="1" u="sng" dirty="0" smtClean="0">
                <a:latin typeface="Arial" panose="020B0604020202020204" pitchFamily="34" charset="0"/>
                <a:cs typeface="Arial" panose="020B0604020202020204" pitchFamily="34" charset="0"/>
              </a:rPr>
              <a:t>Background: </a:t>
            </a:r>
          </a:p>
          <a:p>
            <a:r>
              <a:rPr lang="en-US" sz="2200" b="1" dirty="0" smtClean="0">
                <a:latin typeface="Arial" panose="020B0604020202020204" pitchFamily="34" charset="0"/>
                <a:cs typeface="Arial" panose="020B0604020202020204" pitchFamily="34" charset="0"/>
              </a:rPr>
              <a:t>background-color: sets background color</a:t>
            </a:r>
          </a:p>
          <a:p>
            <a:r>
              <a:rPr lang="en-US" sz="2200" b="1" dirty="0">
                <a:latin typeface="Arial" panose="020B0604020202020204" pitchFamily="34" charset="0"/>
                <a:cs typeface="Arial" panose="020B0604020202020204" pitchFamily="34" charset="0"/>
              </a:rPr>
              <a:t>b</a:t>
            </a:r>
            <a:r>
              <a:rPr lang="en-US" sz="2200" b="1" dirty="0" smtClean="0">
                <a:latin typeface="Arial" panose="020B0604020202020204" pitchFamily="34" charset="0"/>
                <a:cs typeface="Arial" panose="020B0604020202020204" pitchFamily="34" charset="0"/>
              </a:rPr>
              <a:t>ackground-image: sets background image</a:t>
            </a:r>
          </a:p>
          <a:p>
            <a:endParaRPr lang="en-US" sz="2200" b="1" dirty="0">
              <a:latin typeface="Arial" panose="020B0604020202020204" pitchFamily="34" charset="0"/>
              <a:cs typeface="Arial" panose="020B0604020202020204" pitchFamily="34" charset="0"/>
            </a:endParaRPr>
          </a:p>
          <a:p>
            <a:pPr marL="0" indent="0">
              <a:buNone/>
            </a:pPr>
            <a:endParaRPr lang="en-US" sz="2200" b="1" u="sng" dirty="0">
              <a:latin typeface="Arial" panose="020B0604020202020204" pitchFamily="34" charset="0"/>
              <a:cs typeface="Arial" panose="020B0604020202020204" pitchFamily="34" charset="0"/>
            </a:endParaRPr>
          </a:p>
          <a:p>
            <a:endParaRPr lang="en-US" sz="2200" b="1" dirty="0">
              <a:latin typeface="Arial" panose="020B0604020202020204" pitchFamily="34" charset="0"/>
              <a:cs typeface="Arial" panose="020B0604020202020204" pitchFamily="34" charset="0"/>
            </a:endParaRPr>
          </a:p>
          <a:p>
            <a:endParaRPr lang="en-US"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15951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HTML / CSS Analogy</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112837"/>
            <a:ext cx="4100945" cy="4525963"/>
          </a:xfrm>
        </p:spPr>
        <p:txBody>
          <a:bodyPr>
            <a:normAutofit/>
          </a:bodyPr>
          <a:lstStyle/>
          <a:p>
            <a:pPr marL="0" indent="0" algn="ctr">
              <a:buNone/>
            </a:pPr>
            <a:r>
              <a:rPr lang="en-US" b="1" u="sng" dirty="0" smtClean="0">
                <a:latin typeface="Arial" panose="020B0604020202020204" pitchFamily="34" charset="0"/>
                <a:cs typeface="Arial" panose="020B0604020202020204" pitchFamily="34" charset="0"/>
              </a:rPr>
              <a:t>HTML Alone</a:t>
            </a:r>
            <a:endParaRPr lang="en-US" b="1"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Like writing papers in “Notepad”. </a:t>
            </a:r>
          </a:p>
          <a:p>
            <a:pPr algn="ctr"/>
            <a:endParaRPr lang="en-US" sz="2400"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Can only write unformatted text</a:t>
            </a:r>
            <a:r>
              <a:rPr lang="en-US" dirty="0" smtClean="0">
                <a:latin typeface="Arial" panose="020B0604020202020204" pitchFamily="34" charset="0"/>
                <a:cs typeface="Arial" panose="020B0604020202020204" pitchFamily="34" charset="0"/>
              </a:rPr>
              <a:t>.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8" name="Content Placeholder 2"/>
          <p:cNvSpPr txBox="1">
            <a:spLocks/>
          </p:cNvSpPr>
          <p:nvPr/>
        </p:nvSpPr>
        <p:spPr>
          <a:xfrm>
            <a:off x="4743202" y="1112837"/>
            <a:ext cx="4100945"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u="sng" dirty="0" smtClean="0">
                <a:latin typeface="Arial" panose="020B0604020202020204" pitchFamily="34" charset="0"/>
                <a:cs typeface="Arial" panose="020B0604020202020204" pitchFamily="34" charset="0"/>
              </a:rPr>
              <a:t>HTML / CSS</a:t>
            </a:r>
            <a:endParaRPr lang="en-US" b="1" u="sng"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Like writing papers in Microsoft Word.</a:t>
            </a:r>
          </a:p>
          <a:p>
            <a:pPr algn="ctr"/>
            <a:endParaRPr lang="en-US" sz="2400" b="1" u="sng"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Can format text, page settings, alignment, etc. based on “highlighting” and menu options.   </a:t>
            </a:r>
            <a:r>
              <a:rPr lang="en-US" sz="2400" b="1" u="sng" dirty="0" smtClean="0">
                <a:latin typeface="Arial" panose="020B0604020202020204" pitchFamily="34" charset="0"/>
                <a:cs typeface="Arial" panose="020B0604020202020204" pitchFamily="34" charset="0"/>
              </a:rPr>
              <a:t> </a:t>
            </a:r>
            <a:endParaRPr lang="en-US" sz="2400" b="1" u="sng" dirty="0">
              <a:latin typeface="Arial" panose="020B0604020202020204" pitchFamily="34" charset="0"/>
              <a:cs typeface="Arial" panose="020B0604020202020204" pitchFamily="34" charset="0"/>
            </a:endParaRPr>
          </a:p>
        </p:txBody>
      </p:sp>
      <p:pic>
        <p:nvPicPr>
          <p:cNvPr id="16386" name="Picture 2" descr="File:Notep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828" y="4572000"/>
            <a:ext cx="16764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Microsoft Word 2013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4877" y="4724400"/>
            <a:ext cx="1475765" cy="1448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580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Powerful Duo</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9" name="Content Placeholder 2"/>
          <p:cNvSpPr>
            <a:spLocks noGrp="1"/>
          </p:cNvSpPr>
          <p:nvPr>
            <p:ph idx="1"/>
          </p:nvPr>
        </p:nvSpPr>
        <p:spPr>
          <a:xfrm>
            <a:off x="443345" y="1981200"/>
            <a:ext cx="8229600" cy="3124200"/>
          </a:xfrm>
        </p:spPr>
        <p:txBody>
          <a:bodyPr>
            <a:normAutofit/>
          </a:bodyPr>
          <a:lstStyle/>
          <a:p>
            <a:pPr marL="0" indent="0" algn="ctr">
              <a:buNone/>
            </a:pPr>
            <a:r>
              <a:rPr lang="en-US" sz="2800" dirty="0" smtClean="0">
                <a:latin typeface="Arial" panose="020B0604020202020204" pitchFamily="34" charset="0"/>
                <a:cs typeface="Arial" panose="020B0604020202020204" pitchFamily="34" charset="0"/>
              </a:rPr>
              <a:t>Believe it or not… HTML / CSS is all you need to develop a full-blown rich looking website. </a:t>
            </a:r>
          </a:p>
          <a:p>
            <a:pPr marL="0" indent="0" algn="ctr">
              <a:buNone/>
            </a:pPr>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9205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Powerful Duo</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43345" y="1981200"/>
            <a:ext cx="8229600" cy="3124200"/>
          </a:xfrm>
        </p:spPr>
        <p:txBody>
          <a:bodyPr>
            <a:normAutofit/>
          </a:bodyPr>
          <a:lstStyle/>
          <a:p>
            <a:pPr marL="0" indent="0" algn="ctr">
              <a:buNone/>
            </a:pPr>
            <a:r>
              <a:rPr lang="en-US" sz="2800" dirty="0" smtClean="0">
                <a:latin typeface="Arial" panose="020B0604020202020204" pitchFamily="34" charset="0"/>
                <a:cs typeface="Arial" panose="020B0604020202020204" pitchFamily="34" charset="0"/>
              </a:rPr>
              <a:t>Believe it or not… HTML / CSS is all you need to develop a full-blown rich looking website. </a:t>
            </a:r>
          </a:p>
          <a:p>
            <a:pPr marL="0" indent="0" algn="ctr">
              <a:buNone/>
            </a:pPr>
            <a:endParaRPr lang="en-US" sz="2800" b="1" dirty="0">
              <a:latin typeface="Arial" panose="020B0604020202020204" pitchFamily="34" charset="0"/>
              <a:cs typeface="Arial" panose="020B0604020202020204" pitchFamily="34" charset="0"/>
            </a:endParaRPr>
          </a:p>
          <a:p>
            <a:pPr marL="0" indent="0" algn="ctr">
              <a:buNone/>
            </a:pPr>
            <a:r>
              <a:rPr lang="en-US" sz="2800" b="1" dirty="0" smtClean="0">
                <a:latin typeface="Arial" panose="020B0604020202020204" pitchFamily="34" charset="0"/>
                <a:cs typeface="Arial" panose="020B0604020202020204" pitchFamily="34" charset="0"/>
              </a:rPr>
              <a:t>But this would totally suck.</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Tree>
    <p:extLst>
      <p:ext uri="{BB962C8B-B14F-4D97-AF65-F5344CB8AC3E}">
        <p14:creationId xmlns:p14="http://schemas.microsoft.com/office/powerpoint/2010/main" val="2707370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Process 8"/>
          <p:cNvSpPr/>
          <p:nvPr/>
        </p:nvSpPr>
        <p:spPr>
          <a:xfrm>
            <a:off x="376381" y="3840481"/>
            <a:ext cx="84478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322695" y="2376249"/>
            <a:ext cx="8610600" cy="1464232"/>
          </a:xfrm>
        </p:spPr>
        <p:txBody>
          <a:bodyPr>
            <a:normAutofit/>
          </a:bodyPr>
          <a:lstStyle/>
          <a:p>
            <a:pPr algn="l"/>
            <a:r>
              <a:rPr lang="en-US" sz="60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Introduction</a:t>
            </a:r>
            <a:endParaRPr lang="en-US" sz="60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0866498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Process 8"/>
          <p:cNvSpPr/>
          <p:nvPr/>
        </p:nvSpPr>
        <p:spPr>
          <a:xfrm>
            <a:off x="376381" y="3840481"/>
            <a:ext cx="84478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322695" y="2376249"/>
            <a:ext cx="8610600" cy="1464232"/>
          </a:xfrm>
        </p:spPr>
        <p:txBody>
          <a:bodyPr>
            <a:normAutofit/>
          </a:bodyPr>
          <a:lstStyle/>
          <a:p>
            <a:pPr algn="l"/>
            <a:r>
              <a:rPr lang="en-US" sz="60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Power of Bootstrap</a:t>
            </a:r>
            <a:endParaRPr lang="en-US" sz="60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7976567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HTML / CSS / Bootstrap Analogy</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112837"/>
            <a:ext cx="4100945" cy="4525963"/>
          </a:xfrm>
        </p:spPr>
        <p:txBody>
          <a:bodyPr>
            <a:normAutofit/>
          </a:bodyPr>
          <a:lstStyle/>
          <a:p>
            <a:pPr marL="0" indent="0" algn="ctr">
              <a:buNone/>
            </a:pPr>
            <a:r>
              <a:rPr lang="en-US" b="1" u="sng" dirty="0" smtClean="0">
                <a:latin typeface="Arial" panose="020B0604020202020204" pitchFamily="34" charset="0"/>
                <a:cs typeface="Arial" panose="020B0604020202020204" pitchFamily="34" charset="0"/>
              </a:rPr>
              <a:t>HTML Alone</a:t>
            </a:r>
            <a:endParaRPr lang="en-US" b="1"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Like writing papers in “Notepad”. </a:t>
            </a:r>
          </a:p>
          <a:p>
            <a:pPr algn="ctr"/>
            <a:endParaRPr lang="en-US" sz="2400"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Can only write unformatted text</a:t>
            </a:r>
            <a:r>
              <a:rPr lang="en-US" dirty="0" smtClean="0">
                <a:latin typeface="Arial" panose="020B0604020202020204" pitchFamily="34" charset="0"/>
                <a:cs typeface="Arial" panose="020B0604020202020204" pitchFamily="34" charset="0"/>
              </a:rPr>
              <a:t>.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8" name="Content Placeholder 2"/>
          <p:cNvSpPr txBox="1">
            <a:spLocks/>
          </p:cNvSpPr>
          <p:nvPr/>
        </p:nvSpPr>
        <p:spPr>
          <a:xfrm>
            <a:off x="4743202" y="1112837"/>
            <a:ext cx="4100945"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u="sng" dirty="0" smtClean="0">
                <a:latin typeface="Arial" panose="020B0604020202020204" pitchFamily="34" charset="0"/>
                <a:cs typeface="Arial" panose="020B0604020202020204" pitchFamily="34" charset="0"/>
              </a:rPr>
              <a:t>HTML / CSS</a:t>
            </a:r>
            <a:endParaRPr lang="en-US" b="1" u="sng"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Like writing papers in Microsoft Word.</a:t>
            </a:r>
          </a:p>
          <a:p>
            <a:pPr algn="ctr"/>
            <a:endParaRPr lang="en-US" sz="2400" b="1" u="sng"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Can format text, page settings, alignment, etc. based on “highlighting” and menu options.   </a:t>
            </a:r>
            <a:r>
              <a:rPr lang="en-US" sz="2400" b="1" u="sng" dirty="0" smtClean="0">
                <a:latin typeface="Arial" panose="020B0604020202020204" pitchFamily="34" charset="0"/>
                <a:cs typeface="Arial" panose="020B0604020202020204" pitchFamily="34" charset="0"/>
              </a:rPr>
              <a:t> </a:t>
            </a:r>
            <a:endParaRPr lang="en-US" sz="2400" b="1" u="sng" dirty="0">
              <a:latin typeface="Arial" panose="020B0604020202020204" pitchFamily="34" charset="0"/>
              <a:cs typeface="Arial" panose="020B0604020202020204" pitchFamily="34" charset="0"/>
            </a:endParaRPr>
          </a:p>
        </p:txBody>
      </p:sp>
      <p:pic>
        <p:nvPicPr>
          <p:cNvPr id="16386" name="Picture 2" descr="File:Notep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828" y="4572000"/>
            <a:ext cx="16764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Microsoft Word 2013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4877" y="4724400"/>
            <a:ext cx="1475765" cy="1448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1779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Template Kit</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112837"/>
            <a:ext cx="4100945" cy="4525963"/>
          </a:xfrm>
        </p:spPr>
        <p:txBody>
          <a:bodyPr>
            <a:normAutofit/>
          </a:bodyPr>
          <a:lstStyle/>
          <a:p>
            <a:pPr marL="0" indent="0" algn="ctr">
              <a:buNone/>
            </a:pPr>
            <a:r>
              <a:rPr lang="en-US" b="1" u="sng" dirty="0" smtClean="0">
                <a:latin typeface="Arial" panose="020B0604020202020204" pitchFamily="34" charset="0"/>
                <a:cs typeface="Arial" panose="020B0604020202020204" pitchFamily="34" charset="0"/>
              </a:rPr>
              <a:t>HTML Alone</a:t>
            </a:r>
            <a:endParaRPr lang="en-US" b="1"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Like writing papers in “Notepad”. </a:t>
            </a:r>
          </a:p>
          <a:p>
            <a:pPr algn="ctr"/>
            <a:endParaRPr lang="en-US" sz="2400"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Can only write unformatted text</a:t>
            </a:r>
            <a:r>
              <a:rPr lang="en-US" dirty="0" smtClean="0">
                <a:latin typeface="Arial" panose="020B0604020202020204" pitchFamily="34" charset="0"/>
                <a:cs typeface="Arial" panose="020B0604020202020204" pitchFamily="34" charset="0"/>
              </a:rPr>
              <a:t>.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8" name="Content Placeholder 2"/>
          <p:cNvSpPr txBox="1">
            <a:spLocks/>
          </p:cNvSpPr>
          <p:nvPr/>
        </p:nvSpPr>
        <p:spPr>
          <a:xfrm>
            <a:off x="4743202" y="1112837"/>
            <a:ext cx="4100945"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u="sng" dirty="0" smtClean="0">
                <a:latin typeface="Arial" panose="020B0604020202020204" pitchFamily="34" charset="0"/>
                <a:cs typeface="Arial" panose="020B0604020202020204" pitchFamily="34" charset="0"/>
              </a:rPr>
              <a:t>HTML / CSS</a:t>
            </a:r>
            <a:endParaRPr lang="en-US" b="1" u="sng"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Like writing papers in Microsoft Word.</a:t>
            </a:r>
          </a:p>
          <a:p>
            <a:pPr algn="ctr"/>
            <a:endParaRPr lang="en-US" sz="2400" b="1" u="sng"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Can format text, page settings, alignment, etc. based on “highlighting” and menu options.   </a:t>
            </a:r>
            <a:r>
              <a:rPr lang="en-US" sz="2400" b="1" u="sng" dirty="0" smtClean="0">
                <a:latin typeface="Arial" panose="020B0604020202020204" pitchFamily="34" charset="0"/>
                <a:cs typeface="Arial" panose="020B0604020202020204" pitchFamily="34" charset="0"/>
              </a:rPr>
              <a:t> </a:t>
            </a:r>
            <a:endParaRPr lang="en-US" sz="2400" b="1" u="sng" dirty="0">
              <a:latin typeface="Arial" panose="020B0604020202020204" pitchFamily="34" charset="0"/>
              <a:cs typeface="Arial" panose="020B0604020202020204" pitchFamily="34" charset="0"/>
            </a:endParaRPr>
          </a:p>
        </p:txBody>
      </p:sp>
      <p:pic>
        <p:nvPicPr>
          <p:cNvPr id="16386" name="Picture 2" descr="File:Notep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828" y="4572000"/>
            <a:ext cx="16764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Microsoft Word 2013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4877" y="4724400"/>
            <a:ext cx="1475765" cy="1448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230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Mobile Responsiveness</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112837"/>
            <a:ext cx="4100945" cy="4525963"/>
          </a:xfrm>
        </p:spPr>
        <p:txBody>
          <a:bodyPr>
            <a:normAutofit/>
          </a:bodyPr>
          <a:lstStyle/>
          <a:p>
            <a:pPr marL="0" indent="0" algn="ctr">
              <a:buNone/>
            </a:pPr>
            <a:r>
              <a:rPr lang="en-US" b="1" u="sng" dirty="0" smtClean="0">
                <a:latin typeface="Arial" panose="020B0604020202020204" pitchFamily="34" charset="0"/>
                <a:cs typeface="Arial" panose="020B0604020202020204" pitchFamily="34" charset="0"/>
              </a:rPr>
              <a:t>HTML Alone</a:t>
            </a:r>
            <a:endParaRPr lang="en-US" b="1"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Like writing papers in “Notepad”. </a:t>
            </a:r>
          </a:p>
          <a:p>
            <a:pPr algn="ctr"/>
            <a:endParaRPr lang="en-US" sz="2400"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Can only write unformatted text</a:t>
            </a:r>
            <a:r>
              <a:rPr lang="en-US" dirty="0" smtClean="0">
                <a:latin typeface="Arial" panose="020B0604020202020204" pitchFamily="34" charset="0"/>
                <a:cs typeface="Arial" panose="020B0604020202020204" pitchFamily="34" charset="0"/>
              </a:rPr>
              <a:t>.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8" name="Content Placeholder 2"/>
          <p:cNvSpPr txBox="1">
            <a:spLocks/>
          </p:cNvSpPr>
          <p:nvPr/>
        </p:nvSpPr>
        <p:spPr>
          <a:xfrm>
            <a:off x="4743202" y="1112837"/>
            <a:ext cx="4100945"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u="sng" dirty="0" smtClean="0">
                <a:latin typeface="Arial" panose="020B0604020202020204" pitchFamily="34" charset="0"/>
                <a:cs typeface="Arial" panose="020B0604020202020204" pitchFamily="34" charset="0"/>
              </a:rPr>
              <a:t>HTML / CSS</a:t>
            </a:r>
            <a:endParaRPr lang="en-US" b="1" u="sng"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Like writing papers in Microsoft Word.</a:t>
            </a:r>
          </a:p>
          <a:p>
            <a:pPr algn="ctr"/>
            <a:endParaRPr lang="en-US" sz="2400" b="1" u="sng"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Can format text, page settings, alignment, etc. based on “highlighting” and menu options.   </a:t>
            </a:r>
            <a:r>
              <a:rPr lang="en-US" sz="2400" b="1" u="sng" dirty="0" smtClean="0">
                <a:latin typeface="Arial" panose="020B0604020202020204" pitchFamily="34" charset="0"/>
                <a:cs typeface="Arial" panose="020B0604020202020204" pitchFamily="34" charset="0"/>
              </a:rPr>
              <a:t> </a:t>
            </a:r>
            <a:endParaRPr lang="en-US" sz="2400" b="1" u="sng" dirty="0">
              <a:latin typeface="Arial" panose="020B0604020202020204" pitchFamily="34" charset="0"/>
              <a:cs typeface="Arial" panose="020B0604020202020204" pitchFamily="34" charset="0"/>
            </a:endParaRPr>
          </a:p>
        </p:txBody>
      </p:sp>
      <p:pic>
        <p:nvPicPr>
          <p:cNvPr id="16386" name="Picture 2" descr="File:Notep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828" y="4572000"/>
            <a:ext cx="16764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Microsoft Word 2013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4877" y="4724400"/>
            <a:ext cx="1475765" cy="1448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7654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Process 8"/>
          <p:cNvSpPr/>
          <p:nvPr/>
        </p:nvSpPr>
        <p:spPr>
          <a:xfrm>
            <a:off x="376381" y="3840481"/>
            <a:ext cx="84478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322695" y="2376249"/>
            <a:ext cx="8610600" cy="1464232"/>
          </a:xfrm>
        </p:spPr>
        <p:txBody>
          <a:bodyPr>
            <a:normAutofit fontScale="90000"/>
          </a:bodyPr>
          <a:lstStyle/>
          <a:p>
            <a:pPr algn="l"/>
            <a:r>
              <a:rPr lang="en-US" sz="60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Sketching / Grid Layouts</a:t>
            </a:r>
            <a:endParaRPr lang="en-US" sz="60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9263292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Importance of Sketches</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1506" name="Picture 2" descr="http://speckycdn.sdm.netdna-cdn.com/wp-content/uploads/2011/05/wireframe-sketch-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513" y="1905000"/>
            <a:ext cx="3897813" cy="32766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1295400"/>
            <a:ext cx="4495800" cy="4525963"/>
          </a:xfrm>
        </p:spPr>
        <p:txBody>
          <a:bodyPr>
            <a:normAutofit fontScale="92500"/>
          </a:bodyPr>
          <a:lstStyle/>
          <a:p>
            <a:r>
              <a:rPr lang="en-US" sz="2400" dirty="0" smtClean="0">
                <a:latin typeface="Arial" panose="020B0604020202020204" pitchFamily="34" charset="0"/>
                <a:cs typeface="Arial" panose="020B0604020202020204" pitchFamily="34" charset="0"/>
              </a:rPr>
              <a:t>Because every aspect of a site’s “look” is defined by HTML/CSS – it is crucial to have a detailed sketch going in.</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Pay particular attention to the location of navigation bars, titles, headers, content, images, footers etc. </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When imagining alignments, in particular, be mindful of the </a:t>
            </a:r>
            <a:r>
              <a:rPr lang="en-US" sz="2400" b="1" i="1" u="sng" dirty="0" smtClean="0">
                <a:latin typeface="Arial" panose="020B0604020202020204" pitchFamily="34" charset="0"/>
                <a:cs typeface="Arial" panose="020B0604020202020204" pitchFamily="34" charset="0"/>
              </a:rPr>
              <a:t>grid</a:t>
            </a:r>
            <a:r>
              <a:rPr lang="en-US" sz="2400" i="1" dirty="0" smtClean="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07164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Designing with a Grid in Mind</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2384540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Facebook’s Grid</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19458" name="Picture 2" descr="12 Column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pic>
        <p:nvPicPr>
          <p:cNvPr id="348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927720"/>
            <a:ext cx="6110120" cy="5612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idx="1"/>
          </p:nvPr>
        </p:nvSpPr>
        <p:spPr>
          <a:xfrm>
            <a:off x="6491120" y="1295400"/>
            <a:ext cx="2500480" cy="4525963"/>
          </a:xfrm>
        </p:spPr>
        <p:txBody>
          <a:bodyPr>
            <a:normAutofit/>
          </a:bodyPr>
          <a:lstStyle/>
          <a:p>
            <a:pPr marL="0" indent="0">
              <a:buNone/>
            </a:pPr>
            <a:r>
              <a:rPr lang="en-US" sz="2200" dirty="0" smtClean="0">
                <a:latin typeface="Arial" panose="020B0604020202020204" pitchFamily="34" charset="0"/>
                <a:cs typeface="Arial" panose="020B0604020202020204" pitchFamily="34" charset="0"/>
              </a:rPr>
              <a:t>Facebook is a perfect example of a website where the “grid-layout” is obvious. </a:t>
            </a: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dirty="0" smtClean="0">
                <a:latin typeface="Arial" panose="020B0604020202020204" pitchFamily="34" charset="0"/>
                <a:cs typeface="Arial" panose="020B0604020202020204" pitchFamily="34" charset="0"/>
              </a:rPr>
              <a:t>Grids make it easy to have content (text, images, and regions) align aesthetically.</a:t>
            </a:r>
          </a:p>
        </p:txBody>
      </p:sp>
    </p:spTree>
    <p:extLst>
      <p:ext uri="{BB962C8B-B14F-4D97-AF65-F5344CB8AC3E}">
        <p14:creationId xmlns:p14="http://schemas.microsoft.com/office/powerpoint/2010/main" val="19742069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A More Complex Grid…</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19458" name="Picture 2" descr="12 Column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pic>
        <p:nvPicPr>
          <p:cNvPr id="19465" name="Picture 9" descr="http://eyelearn.org/ma-stu-gallery/gridEssay-2013/aimee/images/gu-grid.png"/>
          <p:cNvPicPr>
            <a:picLocks noChangeAspect="1" noChangeArrowheads="1"/>
          </p:cNvPicPr>
          <p:nvPr/>
        </p:nvPicPr>
        <p:blipFill rotWithShape="1">
          <a:blip r:embed="rId4">
            <a:extLst>
              <a:ext uri="{28A0092B-C50C-407E-A947-70E740481C1C}">
                <a14:useLocalDpi xmlns:a14="http://schemas.microsoft.com/office/drawing/2010/main" val="0"/>
              </a:ext>
            </a:extLst>
          </a:blip>
          <a:srcRect l="10693" r="10674"/>
          <a:stretch/>
        </p:blipFill>
        <p:spPr bwMode="auto">
          <a:xfrm>
            <a:off x="779766" y="914400"/>
            <a:ext cx="7578529" cy="5304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1195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Tools for Sketch / Grid Creation</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295400"/>
            <a:ext cx="8229600" cy="4525963"/>
          </a:xfrm>
        </p:spPr>
        <p:txBody>
          <a:bodyPr>
            <a:normAutofit fontScale="77500" lnSpcReduction="20000"/>
          </a:bodyPr>
          <a:lstStyle/>
          <a:p>
            <a:pPr marL="0" indent="0">
              <a:buNone/>
            </a:pPr>
            <a:r>
              <a:rPr lang="en-US" b="1" u="sng" dirty="0" err="1" smtClean="0">
                <a:latin typeface="Arial" panose="020B0604020202020204" pitchFamily="34" charset="0"/>
                <a:cs typeface="Arial" panose="020B0604020202020204" pitchFamily="34" charset="0"/>
              </a:rPr>
              <a:t>Wireframing</a:t>
            </a:r>
            <a:r>
              <a:rPr lang="en-US" b="1" u="sng" dirty="0" smtClean="0">
                <a:latin typeface="Arial" panose="020B0604020202020204" pitchFamily="34" charset="0"/>
                <a:cs typeface="Arial" panose="020B0604020202020204" pitchFamily="34" charset="0"/>
              </a:rPr>
              <a:t> Tools:</a:t>
            </a:r>
          </a:p>
          <a:p>
            <a:r>
              <a:rPr lang="en-US" sz="2800" dirty="0" err="1" smtClean="0">
                <a:latin typeface="Arial" panose="020B0604020202020204" pitchFamily="34" charset="0"/>
                <a:cs typeface="Arial" panose="020B0604020202020204" pitchFamily="34" charset="0"/>
              </a:rPr>
              <a:t>Balsamiq</a:t>
            </a:r>
            <a:r>
              <a:rPr lang="en-US" sz="2800"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hlinkClick r:id="rId2"/>
              </a:rPr>
              <a:t>https://balsamiq.com/</a:t>
            </a:r>
            <a:r>
              <a:rPr lang="en-US" sz="2800" dirty="0" smtClean="0">
                <a:latin typeface="Arial" panose="020B0604020202020204" pitchFamily="34" charset="0"/>
                <a:cs typeface="Arial" panose="020B0604020202020204" pitchFamily="34" charset="0"/>
              </a:rPr>
              <a:t> </a:t>
            </a:r>
          </a:p>
          <a:p>
            <a:r>
              <a:rPr lang="en-US" sz="2800" dirty="0" err="1" smtClean="0">
                <a:latin typeface="Arial" panose="020B0604020202020204" pitchFamily="34" charset="0"/>
                <a:cs typeface="Arial" panose="020B0604020202020204" pitchFamily="34" charset="0"/>
              </a:rPr>
              <a:t>Framebox</a:t>
            </a:r>
            <a:r>
              <a:rPr lang="en-US" sz="2800"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hlinkClick r:id="rId3"/>
              </a:rPr>
              <a:t>http://framebox.org/</a:t>
            </a:r>
            <a:r>
              <a:rPr lang="en-US" sz="2800" dirty="0" smtClean="0">
                <a:latin typeface="Arial" panose="020B0604020202020204" pitchFamily="34" charset="0"/>
                <a:cs typeface="Arial" panose="020B0604020202020204" pitchFamily="34" charset="0"/>
              </a:rPr>
              <a:t> </a:t>
            </a:r>
          </a:p>
          <a:p>
            <a:r>
              <a:rPr lang="en-US" sz="2800" dirty="0" smtClean="0">
                <a:latin typeface="Arial" panose="020B0604020202020204" pitchFamily="34" charset="0"/>
                <a:cs typeface="Arial" panose="020B0604020202020204" pitchFamily="34" charset="0"/>
              </a:rPr>
              <a:t>Pen and Paper: Your notebook</a:t>
            </a:r>
          </a:p>
          <a:p>
            <a:endParaRPr lang="en-US" b="1" dirty="0">
              <a:latin typeface="Arial" panose="020B0604020202020204" pitchFamily="34" charset="0"/>
              <a:cs typeface="Arial" panose="020B0604020202020204" pitchFamily="34" charset="0"/>
            </a:endParaRPr>
          </a:p>
          <a:p>
            <a:pPr marL="0" indent="0">
              <a:buNone/>
            </a:pPr>
            <a:r>
              <a:rPr lang="en-US" b="1" u="sng" dirty="0" smtClean="0">
                <a:latin typeface="Arial" panose="020B0604020202020204" pitchFamily="34" charset="0"/>
                <a:cs typeface="Arial" panose="020B0604020202020204" pitchFamily="34" charset="0"/>
              </a:rPr>
              <a:t>Grids for Photoshop / Illustrator:</a:t>
            </a:r>
          </a:p>
          <a:p>
            <a:r>
              <a:rPr lang="en-US" sz="2800" dirty="0" smtClean="0">
                <a:latin typeface="Arial" panose="020B0604020202020204" pitchFamily="34" charset="0"/>
                <a:cs typeface="Arial" panose="020B0604020202020204" pitchFamily="34" charset="0"/>
              </a:rPr>
              <a:t>960 GS: </a:t>
            </a:r>
            <a:r>
              <a:rPr lang="en-US" sz="2800" dirty="0" smtClean="0">
                <a:latin typeface="Arial" panose="020B0604020202020204" pitchFamily="34" charset="0"/>
                <a:cs typeface="Arial" panose="020B0604020202020204" pitchFamily="34" charset="0"/>
                <a:hlinkClick r:id="rId4"/>
              </a:rPr>
              <a:t>http://960.gs/</a:t>
            </a:r>
            <a:endParaRPr lang="en-US" sz="2800" dirty="0" smtClean="0">
              <a:latin typeface="Arial" panose="020B0604020202020204" pitchFamily="34" charset="0"/>
              <a:cs typeface="Arial" panose="020B0604020202020204" pitchFamily="34" charset="0"/>
            </a:endParaRPr>
          </a:p>
          <a:p>
            <a:r>
              <a:rPr lang="en-US" sz="2800" dirty="0" err="1" smtClean="0">
                <a:latin typeface="Arial" panose="020B0604020202020204" pitchFamily="34" charset="0"/>
                <a:cs typeface="Arial" panose="020B0604020202020204" pitchFamily="34" charset="0"/>
              </a:rPr>
              <a:t>GuideGuide</a:t>
            </a:r>
            <a:r>
              <a:rPr lang="en-US" sz="2800"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hlinkClick r:id="rId3"/>
              </a:rPr>
              <a:t>http://framebox.org/</a:t>
            </a:r>
            <a:r>
              <a:rPr lang="en-US" sz="2800" dirty="0" smtClean="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pPr marL="0" indent="0">
              <a:buNone/>
            </a:pPr>
            <a:r>
              <a:rPr lang="en-US" b="1" u="sng" dirty="0" smtClean="0">
                <a:latin typeface="Arial" panose="020B0604020202020204" pitchFamily="34" charset="0"/>
                <a:cs typeface="Arial" panose="020B0604020202020204" pitchFamily="34" charset="0"/>
              </a:rPr>
              <a:t>Designing with Grids Guides: </a:t>
            </a:r>
          </a:p>
          <a:p>
            <a:r>
              <a:rPr lang="en-US" sz="2400" dirty="0" smtClean="0">
                <a:latin typeface="Arial" panose="020B0604020202020204" pitchFamily="34" charset="0"/>
                <a:cs typeface="Arial" panose="020B0604020202020204" pitchFamily="34" charset="0"/>
              </a:rPr>
              <a:t>960 Grid System Made Easy: </a:t>
            </a:r>
            <a:r>
              <a:rPr lang="en-US" sz="2400" dirty="0" smtClean="0">
                <a:latin typeface="Arial" panose="020B0604020202020204" pitchFamily="34" charset="0"/>
                <a:cs typeface="Arial" panose="020B0604020202020204" pitchFamily="34" charset="0"/>
                <a:hlinkClick r:id="rId5"/>
              </a:rPr>
              <a:t>http://bit.ly/1sjYaFC</a:t>
            </a:r>
            <a:r>
              <a:rPr lang="en-US" sz="2400" dirty="0" smtClean="0">
                <a:latin typeface="Arial" panose="020B0604020202020204" pitchFamily="34" charset="0"/>
                <a:cs typeface="Arial" panose="020B0604020202020204" pitchFamily="34" charset="0"/>
              </a:rPr>
              <a:t> </a:t>
            </a:r>
          </a:p>
          <a:p>
            <a:r>
              <a:rPr lang="en-US" sz="2400" dirty="0" smtClean="0">
                <a:latin typeface="Arial" panose="020B0604020202020204" pitchFamily="34" charset="0"/>
                <a:cs typeface="Arial" panose="020B0604020202020204" pitchFamily="34" charset="0"/>
              </a:rPr>
              <a:t>Design by Grid: </a:t>
            </a:r>
            <a:r>
              <a:rPr lang="en-US" sz="2400" dirty="0" smtClean="0">
                <a:latin typeface="Arial" panose="020B0604020202020204" pitchFamily="34" charset="0"/>
                <a:cs typeface="Arial" panose="020B0604020202020204" pitchFamily="34" charset="0"/>
                <a:hlinkClick r:id="rId6"/>
              </a:rPr>
              <a:t>http://www.designbygrid.com/</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Designing with Grid-Based Approach: </a:t>
            </a:r>
            <a:r>
              <a:rPr lang="en-US" sz="2400" dirty="0" smtClean="0">
                <a:latin typeface="Arial" panose="020B0604020202020204" pitchFamily="34" charset="0"/>
                <a:cs typeface="Arial" panose="020B0604020202020204" pitchFamily="34" charset="0"/>
                <a:hlinkClick r:id="rId7"/>
              </a:rPr>
              <a:t>http://bit.ly/1CM4Hzo</a:t>
            </a:r>
            <a:r>
              <a:rPr lang="en-US" sz="2400" dirty="0" smtClean="0">
                <a:latin typeface="Arial" panose="020B0604020202020204" pitchFamily="34" charset="0"/>
                <a:cs typeface="Arial" panose="020B0604020202020204" pitchFamily="34" charset="0"/>
              </a:rPr>
              <a:t> </a:t>
            </a:r>
          </a:p>
          <a:p>
            <a:pPr marL="0" indent="0">
              <a:buNone/>
            </a:pPr>
            <a:endParaRPr lang="en-US" dirty="0" smtClean="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18435"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0656" y="1219200"/>
            <a:ext cx="2666144"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10197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Learning is Frustrating</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43345" y="1143000"/>
            <a:ext cx="8229600" cy="4525963"/>
          </a:xfrm>
        </p:spPr>
        <p:txBody>
          <a:bodyPr>
            <a:noAutofit/>
          </a:bodyPr>
          <a:lstStyle/>
          <a:p>
            <a:pPr marL="0" indent="0">
              <a:buNone/>
            </a:pPr>
            <a:r>
              <a:rPr lang="en-US" sz="2400" dirty="0" smtClean="0">
                <a:latin typeface="Arial" panose="020B0604020202020204" pitchFamily="34" charset="0"/>
                <a:cs typeface="Arial" panose="020B0604020202020204" pitchFamily="34" charset="0"/>
              </a:rPr>
              <a:t>“You </a:t>
            </a:r>
            <a:r>
              <a:rPr lang="en-US" sz="2400" dirty="0">
                <a:latin typeface="Arial" panose="020B0604020202020204" pitchFamily="34" charset="0"/>
                <a:cs typeface="Arial" panose="020B0604020202020204" pitchFamily="34" charset="0"/>
              </a:rPr>
              <a:t>can’t tell whether you’re learning something when you’re learning it—in fact, </a:t>
            </a:r>
            <a:r>
              <a:rPr lang="en-US" sz="2400" b="1" u="sng" dirty="0">
                <a:latin typeface="Arial" panose="020B0604020202020204" pitchFamily="34" charset="0"/>
                <a:cs typeface="Arial" panose="020B0604020202020204" pitchFamily="34" charset="0"/>
              </a:rPr>
              <a:t>learning feels a lot more like frustration</a:t>
            </a:r>
            <a:r>
              <a:rPr lang="en-US" sz="2400" b="1" u="sng" dirty="0" smtClean="0">
                <a:latin typeface="Arial" panose="020B0604020202020204" pitchFamily="34" charset="0"/>
                <a:cs typeface="Arial" panose="020B0604020202020204" pitchFamily="34" charset="0"/>
              </a:rPr>
              <a:t>.</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What </a:t>
            </a:r>
            <a:r>
              <a:rPr lang="en-US" sz="2400" dirty="0">
                <a:latin typeface="Arial" panose="020B0604020202020204" pitchFamily="34" charset="0"/>
                <a:cs typeface="Arial" panose="020B0604020202020204" pitchFamily="34" charset="0"/>
              </a:rPr>
              <a:t>I’ve learned is that during this period of frustration is actually when people improve the most, and their improvements are usually obvious to an outsider. If you feel frustrated while trying to understand </a:t>
            </a:r>
            <a:r>
              <a:rPr lang="en-US" sz="2400" dirty="0" smtClean="0">
                <a:latin typeface="Arial" panose="020B0604020202020204" pitchFamily="34" charset="0"/>
                <a:cs typeface="Arial" panose="020B0604020202020204" pitchFamily="34" charset="0"/>
              </a:rPr>
              <a:t>new </a:t>
            </a:r>
            <a:r>
              <a:rPr lang="en-US" sz="2400" dirty="0">
                <a:latin typeface="Arial" panose="020B0604020202020204" pitchFamily="34" charset="0"/>
                <a:cs typeface="Arial" panose="020B0604020202020204" pitchFamily="34" charset="0"/>
              </a:rPr>
              <a:t>concepts, try to remember that it might not feel like it, but you’re probably rapidly expanding your knowledge</a:t>
            </a:r>
            <a:r>
              <a:rPr lang="en-US" sz="2400" dirty="0" smtClean="0">
                <a:latin typeface="Arial" panose="020B0604020202020204" pitchFamily="34" charset="0"/>
                <a:cs typeface="Arial" panose="020B0604020202020204" pitchFamily="34" charset="0"/>
              </a:rPr>
              <a:t>.”</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1800" i="1" dirty="0" smtClean="0">
                <a:latin typeface="Arial" panose="020B0604020202020204" pitchFamily="34" charset="0"/>
                <a:cs typeface="Arial" panose="020B0604020202020204" pitchFamily="34" charset="0"/>
              </a:rPr>
              <a:t>Phillip Dickey, Author of Write Modern Web Apps with the MEAN Stack: Mongo, Express, </a:t>
            </a:r>
            <a:r>
              <a:rPr lang="en-US" sz="1800" i="1" dirty="0" err="1" smtClean="0">
                <a:latin typeface="Arial" panose="020B0604020202020204" pitchFamily="34" charset="0"/>
                <a:cs typeface="Arial" panose="020B0604020202020204" pitchFamily="34" charset="0"/>
              </a:rPr>
              <a:t>AngularJS</a:t>
            </a:r>
            <a:r>
              <a:rPr lang="en-US" sz="1800" i="1" dirty="0" smtClean="0">
                <a:latin typeface="Arial" panose="020B0604020202020204" pitchFamily="34" charset="0"/>
                <a:cs typeface="Arial" panose="020B0604020202020204" pitchFamily="34" charset="0"/>
              </a:rPr>
              <a:t>, and Node.JS</a:t>
            </a:r>
            <a:endParaRPr lang="en-US" sz="1800" i="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Tree>
    <p:extLst>
      <p:ext uri="{BB962C8B-B14F-4D97-AF65-F5344CB8AC3E}">
        <p14:creationId xmlns:p14="http://schemas.microsoft.com/office/powerpoint/2010/main" val="35135910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Process 8"/>
          <p:cNvSpPr/>
          <p:nvPr/>
        </p:nvSpPr>
        <p:spPr>
          <a:xfrm>
            <a:off x="376381" y="3840481"/>
            <a:ext cx="84478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322695" y="2376249"/>
            <a:ext cx="8610600" cy="1464232"/>
          </a:xfrm>
        </p:spPr>
        <p:txBody>
          <a:bodyPr>
            <a:normAutofit/>
          </a:bodyPr>
          <a:lstStyle/>
          <a:p>
            <a:pPr algn="l"/>
            <a:r>
              <a:rPr lang="en-US" sz="60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Key Bootstrap Parts</a:t>
            </a:r>
            <a:endParaRPr lang="en-US" sz="60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5311953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Guide (Link)</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1506" name="Picture 2" descr="http://speckycdn.sdm.netdna-cdn.com/wp-content/uploads/2011/05/wireframe-sketch-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513" y="1905000"/>
            <a:ext cx="3897813" cy="32766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1295400"/>
            <a:ext cx="4495800" cy="4525963"/>
          </a:xfrm>
        </p:spPr>
        <p:txBody>
          <a:bodyPr>
            <a:normAutofit fontScale="92500"/>
          </a:bodyPr>
          <a:lstStyle/>
          <a:p>
            <a:r>
              <a:rPr lang="en-US" sz="2400" dirty="0" smtClean="0">
                <a:latin typeface="Arial" panose="020B0604020202020204" pitchFamily="34" charset="0"/>
                <a:cs typeface="Arial" panose="020B0604020202020204" pitchFamily="34" charset="0"/>
              </a:rPr>
              <a:t>Because every aspect of a site’s “look” is defined by HTML/CSS – it is crucial to have a detailed sketch going in.</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Pay particular attention to the location of navigation bars, titles, headers, content, images, footers etc. </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When imagining alignments, in particular, be mindful of the </a:t>
            </a:r>
            <a:r>
              <a:rPr lang="en-US" sz="2400" b="1" i="1" u="sng" dirty="0" smtClean="0">
                <a:latin typeface="Arial" panose="020B0604020202020204" pitchFamily="34" charset="0"/>
                <a:cs typeface="Arial" panose="020B0604020202020204" pitchFamily="34" charset="0"/>
              </a:rPr>
              <a:t>grid</a:t>
            </a:r>
            <a:r>
              <a:rPr lang="en-US" sz="2400" i="1" dirty="0" smtClean="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16317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Grid System</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1506" name="Picture 2" descr="http://speckycdn.sdm.netdna-cdn.com/wp-content/uploads/2011/05/wireframe-sketch-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513" y="1905000"/>
            <a:ext cx="3897813" cy="32766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1295400"/>
            <a:ext cx="4495800" cy="4525963"/>
          </a:xfrm>
        </p:spPr>
        <p:txBody>
          <a:bodyPr>
            <a:normAutofit fontScale="92500"/>
          </a:bodyPr>
          <a:lstStyle/>
          <a:p>
            <a:r>
              <a:rPr lang="en-US" sz="2400" dirty="0" smtClean="0">
                <a:latin typeface="Arial" panose="020B0604020202020204" pitchFamily="34" charset="0"/>
                <a:cs typeface="Arial" panose="020B0604020202020204" pitchFamily="34" charset="0"/>
              </a:rPr>
              <a:t>Because every aspect of a site’s “look” is defined by HTML/CSS – it is crucial to have a detailed sketch going in.</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Pay particular attention to the location of navigation bars, titles, headers, content, images, footers etc. </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When imagining alignments, in particular, be mindful of the </a:t>
            </a:r>
            <a:r>
              <a:rPr lang="en-US" sz="2400" b="1" i="1" u="sng" dirty="0" smtClean="0">
                <a:latin typeface="Arial" panose="020B0604020202020204" pitchFamily="34" charset="0"/>
                <a:cs typeface="Arial" panose="020B0604020202020204" pitchFamily="34" charset="0"/>
              </a:rPr>
              <a:t>grid</a:t>
            </a:r>
            <a:r>
              <a:rPr lang="en-US" sz="2400" i="1" dirty="0" smtClean="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22022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Typography</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1506" name="Picture 2" descr="http://speckycdn.sdm.netdna-cdn.com/wp-content/uploads/2011/05/wireframe-sketch-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513" y="1905000"/>
            <a:ext cx="3897813" cy="32766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1295400"/>
            <a:ext cx="4495800" cy="4525963"/>
          </a:xfrm>
        </p:spPr>
        <p:txBody>
          <a:bodyPr>
            <a:normAutofit fontScale="92500"/>
          </a:bodyPr>
          <a:lstStyle/>
          <a:p>
            <a:r>
              <a:rPr lang="en-US" sz="2400" dirty="0" smtClean="0">
                <a:latin typeface="Arial" panose="020B0604020202020204" pitchFamily="34" charset="0"/>
                <a:cs typeface="Arial" panose="020B0604020202020204" pitchFamily="34" charset="0"/>
              </a:rPr>
              <a:t>Because every aspect of a site’s “look” is defined by HTML/CSS – it is crucial to have a detailed sketch going in.</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Pay particular attention to the location of navigation bars, titles, headers, content, images, footers etc. </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When imagining alignments, in particular, be mindful of the </a:t>
            </a:r>
            <a:r>
              <a:rPr lang="en-US" sz="2400" b="1" i="1" u="sng" dirty="0" smtClean="0">
                <a:latin typeface="Arial" panose="020B0604020202020204" pitchFamily="34" charset="0"/>
                <a:cs typeface="Arial" panose="020B0604020202020204" pitchFamily="34" charset="0"/>
              </a:rPr>
              <a:t>grid</a:t>
            </a:r>
            <a:r>
              <a:rPr lang="en-US" sz="2400" i="1" dirty="0" smtClean="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54161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Buttons</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1506" name="Picture 2" descr="http://speckycdn.sdm.netdna-cdn.com/wp-content/uploads/2011/05/wireframe-sketch-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513" y="1905000"/>
            <a:ext cx="3897813" cy="32766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1295400"/>
            <a:ext cx="4495800" cy="4525963"/>
          </a:xfrm>
        </p:spPr>
        <p:txBody>
          <a:bodyPr>
            <a:normAutofit fontScale="92500"/>
          </a:bodyPr>
          <a:lstStyle/>
          <a:p>
            <a:r>
              <a:rPr lang="en-US" sz="2400" dirty="0" smtClean="0">
                <a:latin typeface="Arial" panose="020B0604020202020204" pitchFamily="34" charset="0"/>
                <a:cs typeface="Arial" panose="020B0604020202020204" pitchFamily="34" charset="0"/>
              </a:rPr>
              <a:t>Because every aspect of a site’s “look” is defined by HTML/CSS – it is crucial to have a detailed sketch going in.</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Pay particular attention to the location of navigation bars, titles, headers, content, images, footers etc. </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When imagining alignments, in particular, be mindful of the </a:t>
            </a:r>
            <a:r>
              <a:rPr lang="en-US" sz="2400" b="1" i="1" u="sng" dirty="0" smtClean="0">
                <a:latin typeface="Arial" panose="020B0604020202020204" pitchFamily="34" charset="0"/>
                <a:cs typeface="Arial" panose="020B0604020202020204" pitchFamily="34" charset="0"/>
              </a:rPr>
              <a:t>grid</a:t>
            </a:r>
            <a:r>
              <a:rPr lang="en-US" sz="2400" i="1" dirty="0" smtClean="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8298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a:t>
            </a:r>
            <a:r>
              <a:rPr lang="en-US" sz="3600" b="1" dirty="0" err="1" smtClean="0">
                <a:solidFill>
                  <a:schemeClr val="bg1"/>
                </a:solidFill>
                <a:latin typeface="Arial" panose="020B0604020202020204" pitchFamily="34" charset="0"/>
                <a:cs typeface="Arial" panose="020B0604020202020204" pitchFamily="34" charset="0"/>
              </a:rPr>
              <a:t>Navbar</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1506" name="Picture 2" descr="http://speckycdn.sdm.netdna-cdn.com/wp-content/uploads/2011/05/wireframe-sketch-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513" y="1905000"/>
            <a:ext cx="3897813" cy="32766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1295400"/>
            <a:ext cx="4495800" cy="4525963"/>
          </a:xfrm>
        </p:spPr>
        <p:txBody>
          <a:bodyPr>
            <a:normAutofit fontScale="92500"/>
          </a:bodyPr>
          <a:lstStyle/>
          <a:p>
            <a:r>
              <a:rPr lang="en-US" sz="2400" dirty="0" smtClean="0">
                <a:latin typeface="Arial" panose="020B0604020202020204" pitchFamily="34" charset="0"/>
                <a:cs typeface="Arial" panose="020B0604020202020204" pitchFamily="34" charset="0"/>
              </a:rPr>
              <a:t>Because every aspect of a site’s “look” is defined by HTML/CSS – it is crucial to have a detailed sketch going in.</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Pay particular attention to the location of navigation bars, titles, headers, content, images, footers etc. </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When imagining alignments, in particular, be mindful of the </a:t>
            </a:r>
            <a:r>
              <a:rPr lang="en-US" sz="2400" b="1" i="1" u="sng" dirty="0" smtClean="0">
                <a:latin typeface="Arial" panose="020B0604020202020204" pitchFamily="34" charset="0"/>
                <a:cs typeface="Arial" panose="020B0604020202020204" pitchFamily="34" charset="0"/>
              </a:rPr>
              <a:t>grid</a:t>
            </a:r>
            <a:r>
              <a:rPr lang="en-US" sz="2400" i="1" dirty="0" smtClean="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52872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a:t>
            </a:r>
            <a:r>
              <a:rPr lang="en-US" sz="3600" b="1" dirty="0" err="1" smtClean="0">
                <a:solidFill>
                  <a:schemeClr val="bg1"/>
                </a:solidFill>
                <a:latin typeface="Arial" panose="020B0604020202020204" pitchFamily="34" charset="0"/>
                <a:cs typeface="Arial" panose="020B0604020202020204" pitchFamily="34" charset="0"/>
              </a:rPr>
              <a:t>Jumbotron</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1506" name="Picture 2" descr="http://speckycdn.sdm.netdna-cdn.com/wp-content/uploads/2011/05/wireframe-sketch-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513" y="1905000"/>
            <a:ext cx="3897813" cy="32766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1295400"/>
            <a:ext cx="4495800" cy="4525963"/>
          </a:xfrm>
        </p:spPr>
        <p:txBody>
          <a:bodyPr>
            <a:normAutofit fontScale="92500"/>
          </a:bodyPr>
          <a:lstStyle/>
          <a:p>
            <a:r>
              <a:rPr lang="en-US" sz="2400" dirty="0" smtClean="0">
                <a:latin typeface="Arial" panose="020B0604020202020204" pitchFamily="34" charset="0"/>
                <a:cs typeface="Arial" panose="020B0604020202020204" pitchFamily="34" charset="0"/>
              </a:rPr>
              <a:t>Because every aspect of a site’s “look” is defined by HTML/CSS – it is crucial to have a detailed sketch going in.</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Pay particular attention to the location of navigation bars, titles, headers, content, images, footers etc. </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When imagining alignments, in particular, be mindful of the </a:t>
            </a:r>
            <a:r>
              <a:rPr lang="en-US" sz="2400" b="1" i="1" u="sng" dirty="0" smtClean="0">
                <a:latin typeface="Arial" panose="020B0604020202020204" pitchFamily="34" charset="0"/>
                <a:cs typeface="Arial" panose="020B0604020202020204" pitchFamily="34" charset="0"/>
              </a:rPr>
              <a:t>grid</a:t>
            </a:r>
            <a:r>
              <a:rPr lang="en-US" sz="2400" i="1" dirty="0" smtClean="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47675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Tables</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1506" name="Picture 2" descr="http://speckycdn.sdm.netdna-cdn.com/wp-content/uploads/2011/05/wireframe-sketch-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513" y="1905000"/>
            <a:ext cx="3897813" cy="32766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1295400"/>
            <a:ext cx="4495800" cy="4525963"/>
          </a:xfrm>
        </p:spPr>
        <p:txBody>
          <a:bodyPr>
            <a:normAutofit fontScale="92500"/>
          </a:bodyPr>
          <a:lstStyle/>
          <a:p>
            <a:r>
              <a:rPr lang="en-US" sz="2400" dirty="0" smtClean="0">
                <a:latin typeface="Arial" panose="020B0604020202020204" pitchFamily="34" charset="0"/>
                <a:cs typeface="Arial" panose="020B0604020202020204" pitchFamily="34" charset="0"/>
              </a:rPr>
              <a:t>Because every aspect of a site’s “look” is defined by HTML/CSS – it is crucial to have a detailed sketch going in.</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Pay particular attention to the location of navigation bars, titles, headers, content, images, footers etc. </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When imagining alignments, in particular, be mindful of the </a:t>
            </a:r>
            <a:r>
              <a:rPr lang="en-US" sz="2400" b="1" i="1" u="sng" dirty="0" smtClean="0">
                <a:latin typeface="Arial" panose="020B0604020202020204" pitchFamily="34" charset="0"/>
                <a:cs typeface="Arial" panose="020B0604020202020204" pitchFamily="34" charset="0"/>
              </a:rPr>
              <a:t>grid</a:t>
            </a:r>
            <a:r>
              <a:rPr lang="en-US" sz="2400" i="1" dirty="0" smtClean="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68045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Forms</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1506" name="Picture 2" descr="http://speckycdn.sdm.netdna-cdn.com/wp-content/uploads/2011/05/wireframe-sketch-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513" y="1905000"/>
            <a:ext cx="3897813" cy="32766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1295400"/>
            <a:ext cx="4495800" cy="4525963"/>
          </a:xfrm>
        </p:spPr>
        <p:txBody>
          <a:bodyPr>
            <a:normAutofit fontScale="92500"/>
          </a:bodyPr>
          <a:lstStyle/>
          <a:p>
            <a:r>
              <a:rPr lang="en-US" sz="2400" dirty="0" smtClean="0">
                <a:latin typeface="Arial" panose="020B0604020202020204" pitchFamily="34" charset="0"/>
                <a:cs typeface="Arial" panose="020B0604020202020204" pitchFamily="34" charset="0"/>
              </a:rPr>
              <a:t>Because every aspect of a site’s “look” is defined by HTML/CSS – it is crucial to have a detailed sketch going in.</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Pay particular attention to the location of navigation bars, titles, headers, content, images, footers etc. </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When imagining alignments, in particular, be mindful of the </a:t>
            </a:r>
            <a:r>
              <a:rPr lang="en-US" sz="2400" b="1" i="1" u="sng" dirty="0" smtClean="0">
                <a:latin typeface="Arial" panose="020B0604020202020204" pitchFamily="34" charset="0"/>
                <a:cs typeface="Arial" panose="020B0604020202020204" pitchFamily="34" charset="0"/>
              </a:rPr>
              <a:t>grid</a:t>
            </a:r>
            <a:r>
              <a:rPr lang="en-US" sz="2400" i="1" dirty="0" smtClean="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94858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Process 8"/>
          <p:cNvSpPr/>
          <p:nvPr/>
        </p:nvSpPr>
        <p:spPr>
          <a:xfrm>
            <a:off x="376381" y="3840481"/>
            <a:ext cx="84478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322695" y="2376249"/>
            <a:ext cx="8610600" cy="1464232"/>
          </a:xfrm>
        </p:spPr>
        <p:txBody>
          <a:bodyPr>
            <a:normAutofit/>
          </a:bodyPr>
          <a:lstStyle/>
          <a:p>
            <a:pPr algn="l"/>
            <a:r>
              <a:rPr lang="en-US" sz="60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Time to Build!</a:t>
            </a:r>
            <a:endParaRPr lang="en-US" sz="60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542198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Agenda</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143000"/>
            <a:ext cx="8229600" cy="5151884"/>
          </a:xfrm>
        </p:spPr>
        <p:txBody>
          <a:bodyPr>
            <a:normAutofit fontScale="55000" lnSpcReduction="20000"/>
          </a:bodyPr>
          <a:lstStyle/>
          <a:p>
            <a:pPr marL="571500" indent="-571500">
              <a:buFont typeface="+mj-lt"/>
              <a:buAutoNum type="romanUcPeriod"/>
            </a:pPr>
            <a:r>
              <a:rPr lang="en-US" b="1" dirty="0" smtClean="0">
                <a:latin typeface="Arial" panose="020B0604020202020204" pitchFamily="34" charset="0"/>
                <a:cs typeface="Arial" panose="020B0604020202020204" pitchFamily="34" charset="0"/>
              </a:rPr>
              <a:t>Introduction</a:t>
            </a:r>
          </a:p>
          <a:p>
            <a:pPr marL="571500" indent="-571500">
              <a:buFont typeface="+mj-lt"/>
              <a:buAutoNum type="romanUcPeriod"/>
            </a:pPr>
            <a:endParaRPr lang="en-US" dirty="0" smtClean="0">
              <a:latin typeface="Arial" panose="020B0604020202020204" pitchFamily="34" charset="0"/>
              <a:cs typeface="Arial" panose="020B0604020202020204" pitchFamily="34" charset="0"/>
            </a:endParaRPr>
          </a:p>
          <a:p>
            <a:pPr marL="571500" indent="-571500">
              <a:buFont typeface="+mj-lt"/>
              <a:buAutoNum type="romanUcPeriod"/>
            </a:pPr>
            <a:r>
              <a:rPr lang="en-US" dirty="0" smtClean="0">
                <a:latin typeface="Arial" panose="020B0604020202020204" pitchFamily="34" charset="0"/>
                <a:cs typeface="Arial" panose="020B0604020202020204" pitchFamily="34" charset="0"/>
              </a:rPr>
              <a:t>A Primer on HTML / CSS</a:t>
            </a:r>
          </a:p>
          <a:p>
            <a:pPr marL="571500" indent="-571500">
              <a:buFont typeface="+mj-lt"/>
              <a:buAutoNum type="romanUcPeriod"/>
            </a:pPr>
            <a:endParaRPr lang="en-US" dirty="0" smtClean="0">
              <a:latin typeface="Arial" panose="020B0604020202020204" pitchFamily="34" charset="0"/>
              <a:cs typeface="Arial" panose="020B0604020202020204" pitchFamily="34" charset="0"/>
            </a:endParaRPr>
          </a:p>
          <a:p>
            <a:pPr marL="571500" indent="-571500">
              <a:buFont typeface="+mj-lt"/>
              <a:buAutoNum type="romanUcPeriod"/>
            </a:pPr>
            <a:r>
              <a:rPr lang="en-US" dirty="0" smtClean="0">
                <a:latin typeface="Arial" panose="020B0604020202020204" pitchFamily="34" charset="0"/>
                <a:cs typeface="Arial" panose="020B0604020202020204" pitchFamily="34" charset="0"/>
              </a:rPr>
              <a:t>The Power of Bootstrap</a:t>
            </a:r>
          </a:p>
          <a:p>
            <a:pPr marL="571500" indent="-571500">
              <a:buFont typeface="+mj-lt"/>
              <a:buAutoNum type="romanUcPeriod"/>
            </a:pPr>
            <a:endParaRPr lang="en-US" dirty="0" smtClean="0">
              <a:latin typeface="Arial" panose="020B0604020202020204" pitchFamily="34" charset="0"/>
              <a:cs typeface="Arial" panose="020B0604020202020204" pitchFamily="34" charset="0"/>
            </a:endParaRPr>
          </a:p>
          <a:p>
            <a:pPr marL="571500" indent="-571500">
              <a:buFont typeface="+mj-lt"/>
              <a:buAutoNum type="romanUcPeriod"/>
            </a:pPr>
            <a:r>
              <a:rPr lang="en-US" dirty="0" smtClean="0">
                <a:latin typeface="Arial" panose="020B0604020202020204" pitchFamily="34" charset="0"/>
                <a:cs typeface="Arial" panose="020B0604020202020204" pitchFamily="34" charset="0"/>
              </a:rPr>
              <a:t>Sketching / Grid Layouts</a:t>
            </a:r>
          </a:p>
          <a:p>
            <a:pPr marL="571500" indent="-571500">
              <a:buFont typeface="+mj-lt"/>
              <a:buAutoNum type="romanUcPeriod"/>
            </a:pPr>
            <a:endParaRPr lang="en-US" dirty="0">
              <a:latin typeface="Arial" panose="020B0604020202020204" pitchFamily="34" charset="0"/>
              <a:cs typeface="Arial" panose="020B0604020202020204" pitchFamily="34" charset="0"/>
            </a:endParaRPr>
          </a:p>
          <a:p>
            <a:pPr marL="571500" indent="-571500">
              <a:buFont typeface="+mj-lt"/>
              <a:buAutoNum type="romanUcPeriod"/>
            </a:pPr>
            <a:r>
              <a:rPr lang="en-US" dirty="0" smtClean="0">
                <a:latin typeface="Arial" panose="020B0604020202020204" pitchFamily="34" charset="0"/>
                <a:cs typeface="Arial" panose="020B0604020202020204" pitchFamily="34" charset="0"/>
              </a:rPr>
              <a:t>Key Bootstrap Parts</a:t>
            </a:r>
          </a:p>
          <a:p>
            <a:pPr marL="571500" indent="-571500">
              <a:buFont typeface="+mj-lt"/>
              <a:buAutoNum type="romanUcPeriod"/>
            </a:pPr>
            <a:endParaRPr lang="en-US" dirty="0" smtClean="0">
              <a:latin typeface="Arial" panose="020B0604020202020204" pitchFamily="34" charset="0"/>
              <a:cs typeface="Arial" panose="020B0604020202020204" pitchFamily="34" charset="0"/>
            </a:endParaRPr>
          </a:p>
          <a:p>
            <a:pPr marL="571500" indent="-571500">
              <a:buFont typeface="+mj-lt"/>
              <a:buAutoNum type="romanUcPeriod"/>
            </a:pPr>
            <a:r>
              <a:rPr lang="en-US" dirty="0" smtClean="0">
                <a:latin typeface="Arial" panose="020B0604020202020204" pitchFamily="34" charset="0"/>
                <a:cs typeface="Arial" panose="020B0604020202020204" pitchFamily="34" charset="0"/>
              </a:rPr>
              <a:t>Time to Build!</a:t>
            </a:r>
          </a:p>
          <a:p>
            <a:pPr marL="571500" indent="-571500">
              <a:buFont typeface="+mj-lt"/>
              <a:buAutoNum type="romanUcPeriod"/>
            </a:pPr>
            <a:endParaRPr lang="en-US" dirty="0" smtClean="0">
              <a:latin typeface="Arial" panose="020B0604020202020204" pitchFamily="34" charset="0"/>
              <a:cs typeface="Arial" panose="020B0604020202020204" pitchFamily="34" charset="0"/>
            </a:endParaRPr>
          </a:p>
          <a:p>
            <a:pPr marL="1028700" lvl="1" indent="-571500">
              <a:buFont typeface="+mj-lt"/>
              <a:buAutoNum type="romanLcPeriod"/>
            </a:pPr>
            <a:r>
              <a:rPr lang="en-US" dirty="0" smtClean="0">
                <a:latin typeface="Arial" panose="020B0604020202020204" pitchFamily="34" charset="0"/>
                <a:cs typeface="Arial" panose="020B0604020202020204" pitchFamily="34" charset="0"/>
              </a:rPr>
              <a:t>Translating Sketch into “Rows, Columns, and Containers” </a:t>
            </a:r>
          </a:p>
          <a:p>
            <a:pPr marL="1028700" lvl="1" indent="-571500">
              <a:buFont typeface="+mj-lt"/>
              <a:buAutoNum type="romanLcPeriod"/>
            </a:pPr>
            <a:r>
              <a:rPr lang="en-US" dirty="0" smtClean="0">
                <a:latin typeface="Arial" panose="020B0604020202020204" pitchFamily="34" charset="0"/>
                <a:cs typeface="Arial" panose="020B0604020202020204" pitchFamily="34" charset="0"/>
              </a:rPr>
              <a:t>Initializing Project</a:t>
            </a:r>
            <a:endParaRPr lang="en-US" dirty="0" smtClean="0">
              <a:latin typeface="Arial" panose="020B0604020202020204" pitchFamily="34" charset="0"/>
              <a:cs typeface="Arial" panose="020B0604020202020204" pitchFamily="34" charset="0"/>
            </a:endParaRPr>
          </a:p>
          <a:p>
            <a:pPr marL="1028700" lvl="1" indent="-571500">
              <a:buFont typeface="+mj-lt"/>
              <a:buAutoNum type="romanLcPeriod"/>
            </a:pPr>
            <a:r>
              <a:rPr lang="en-US" dirty="0" smtClean="0">
                <a:latin typeface="Arial" panose="020B0604020202020204" pitchFamily="34" charset="0"/>
                <a:cs typeface="Arial" panose="020B0604020202020204" pitchFamily="34" charset="0"/>
              </a:rPr>
              <a:t>Building a </a:t>
            </a:r>
            <a:r>
              <a:rPr lang="en-US" dirty="0" err="1" smtClean="0">
                <a:latin typeface="Arial" panose="020B0604020202020204" pitchFamily="34" charset="0"/>
                <a:cs typeface="Arial" panose="020B0604020202020204" pitchFamily="34" charset="0"/>
              </a:rPr>
              <a:t>Navbar</a:t>
            </a:r>
            <a:endParaRPr lang="en-US" dirty="0" smtClean="0">
              <a:latin typeface="Arial" panose="020B0604020202020204" pitchFamily="34" charset="0"/>
              <a:cs typeface="Arial" panose="020B0604020202020204" pitchFamily="34" charset="0"/>
            </a:endParaRPr>
          </a:p>
          <a:p>
            <a:pPr marL="1028700" lvl="1" indent="-571500">
              <a:buFont typeface="+mj-lt"/>
              <a:buAutoNum type="romanLcPeriod"/>
            </a:pPr>
            <a:r>
              <a:rPr lang="en-US" dirty="0" smtClean="0">
                <a:latin typeface="Arial" panose="020B0604020202020204" pitchFamily="34" charset="0"/>
                <a:cs typeface="Arial" panose="020B0604020202020204" pitchFamily="34" charset="0"/>
              </a:rPr>
              <a:t>Adding Images</a:t>
            </a:r>
          </a:p>
          <a:p>
            <a:pPr marL="1028700" lvl="1" indent="-571500">
              <a:buFont typeface="+mj-lt"/>
              <a:buAutoNum type="romanLcPeriod"/>
            </a:pPr>
            <a:r>
              <a:rPr lang="en-US" dirty="0" smtClean="0">
                <a:latin typeface="Arial" panose="020B0604020202020204" pitchFamily="34" charset="0"/>
                <a:cs typeface="Arial" panose="020B0604020202020204" pitchFamily="34" charset="0"/>
              </a:rPr>
              <a:t>Adding Tables</a:t>
            </a:r>
          </a:p>
          <a:p>
            <a:pPr marL="1028700" lvl="1" indent="-571500">
              <a:buFont typeface="+mj-lt"/>
              <a:buAutoNum type="romanLcPeriod"/>
            </a:pPr>
            <a:r>
              <a:rPr lang="en-US" dirty="0" smtClean="0">
                <a:latin typeface="Arial" panose="020B0604020202020204" pitchFamily="34" charset="0"/>
                <a:cs typeface="Arial" panose="020B0604020202020204" pitchFamily="34" charset="0"/>
              </a:rPr>
              <a:t>Adding Forms</a:t>
            </a:r>
          </a:p>
          <a:p>
            <a:pPr marL="1028700" lvl="1" indent="-571500">
              <a:buFont typeface="+mj-lt"/>
              <a:buAutoNum type="romanLcPeriod"/>
            </a:pPr>
            <a:r>
              <a:rPr lang="en-US" dirty="0" smtClean="0">
                <a:latin typeface="Arial" panose="020B0604020202020204" pitchFamily="34" charset="0"/>
                <a:cs typeface="Arial" panose="020B0604020202020204" pitchFamily="34" charset="0"/>
              </a:rPr>
              <a:t>Formatting the Look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Tree>
    <p:extLst>
      <p:ext uri="{BB962C8B-B14F-4D97-AF65-F5344CB8AC3E}">
        <p14:creationId xmlns:p14="http://schemas.microsoft.com/office/powerpoint/2010/main" val="23808723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Process 8"/>
          <p:cNvSpPr/>
          <p:nvPr/>
        </p:nvSpPr>
        <p:spPr>
          <a:xfrm>
            <a:off x="376381" y="3840481"/>
            <a:ext cx="84478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322695" y="2376249"/>
            <a:ext cx="8610600" cy="1464232"/>
          </a:xfrm>
        </p:spPr>
        <p:txBody>
          <a:bodyPr>
            <a:normAutofit/>
          </a:bodyPr>
          <a:lstStyle/>
          <a:p>
            <a:pPr algn="l"/>
            <a:r>
              <a:rPr lang="en-US" sz="60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Questions?</a:t>
            </a:r>
            <a:endParaRPr lang="en-US" sz="60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40207318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94409" y="3991429"/>
            <a:ext cx="8610600" cy="1752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000" b="1" dirty="0">
              <a:solidFill>
                <a:schemeClr val="bg1"/>
              </a:solidFill>
              <a:latin typeface="Arial" panose="020B0604020202020204" pitchFamily="34" charset="0"/>
              <a:ea typeface="Roboto" panose="02000000000000000000" pitchFamily="2" charset="0"/>
              <a:cs typeface="Arial" panose="020B0604020202020204" pitchFamily="34" charset="0"/>
            </a:endParaRPr>
          </a:p>
          <a:p>
            <a:r>
              <a:rPr lang="en-US" sz="3000" b="1" dirty="0" smtClean="0">
                <a:solidFill>
                  <a:schemeClr val="bg1"/>
                </a:solidFill>
                <a:latin typeface="Arial" panose="020B0604020202020204" pitchFamily="34" charset="0"/>
                <a:ea typeface="Roboto" panose="02000000000000000000" pitchFamily="2" charset="0"/>
                <a:cs typeface="Arial" panose="020B0604020202020204" pitchFamily="34" charset="0"/>
              </a:rPr>
              <a:t>Liked it? Hated it? Let us know:</a:t>
            </a:r>
          </a:p>
          <a:p>
            <a:r>
              <a:rPr lang="en-US" sz="3000" dirty="0">
                <a:solidFill>
                  <a:schemeClr val="bg1"/>
                </a:solidFill>
                <a:latin typeface="Arial" panose="020B0604020202020204" pitchFamily="34" charset="0"/>
                <a:ea typeface="Roboto" panose="02000000000000000000" pitchFamily="2" charset="0"/>
                <a:cs typeface="Arial" panose="020B0604020202020204" pitchFamily="34" charset="0"/>
              </a:rPr>
              <a:t>r</a:t>
            </a:r>
            <a:r>
              <a:rPr lang="en-US" sz="3000" dirty="0" smtClean="0">
                <a:solidFill>
                  <a:schemeClr val="bg1"/>
                </a:solidFill>
                <a:latin typeface="Arial" panose="020B0604020202020204" pitchFamily="34" charset="0"/>
                <a:ea typeface="Roboto" panose="02000000000000000000" pitchFamily="2" charset="0"/>
                <a:cs typeface="Arial" panose="020B0604020202020204" pitchFamily="34" charset="0"/>
              </a:rPr>
              <a:t>icedevchats.org/reviews</a:t>
            </a:r>
          </a:p>
        </p:txBody>
      </p:sp>
      <p:sp>
        <p:nvSpPr>
          <p:cNvPr id="9" name="Flowchart: Process 8"/>
          <p:cNvSpPr/>
          <p:nvPr/>
        </p:nvSpPr>
        <p:spPr>
          <a:xfrm>
            <a:off x="375804" y="3573055"/>
            <a:ext cx="84478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091" y="2027355"/>
            <a:ext cx="8831236" cy="1452071"/>
          </a:xfrm>
          <a:prstGeom prst="rect">
            <a:avLst/>
          </a:prstGeom>
        </p:spPr>
      </p:pic>
      <p:sp>
        <p:nvSpPr>
          <p:cNvPr id="14" name="Rectangle 13"/>
          <p:cNvSpPr/>
          <p:nvPr/>
        </p:nvSpPr>
        <p:spPr>
          <a:xfrm>
            <a:off x="2083636" y="972234"/>
            <a:ext cx="5032147" cy="646331"/>
          </a:xfrm>
          <a:prstGeom prst="rect">
            <a:avLst/>
          </a:prstGeom>
        </p:spPr>
        <p:txBody>
          <a:bodyPr wrap="none">
            <a:spAutoFit/>
          </a:bodyPr>
          <a:lstStyle/>
          <a:p>
            <a:r>
              <a:rPr lang="en-US" sz="3600" b="1" dirty="0" smtClean="0">
                <a:solidFill>
                  <a:schemeClr val="bg1"/>
                </a:solidFill>
                <a:latin typeface="Arial" panose="020B0604020202020204" pitchFamily="34" charset="0"/>
                <a:ea typeface="Roboto" panose="02000000000000000000" pitchFamily="2" charset="0"/>
                <a:cs typeface="Arial" panose="020B0604020202020204" pitchFamily="34" charset="0"/>
              </a:rPr>
              <a:t>Thanks for attending! </a:t>
            </a:r>
            <a:endParaRPr lang="en-US" sz="3600" b="1"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851635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What to Takeaway!</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055370"/>
            <a:ext cx="8229600" cy="5280660"/>
          </a:xfrm>
        </p:spPr>
        <p:txBody>
          <a:bodyPr>
            <a:normAutofit fontScale="85000" lnSpcReduction="20000"/>
          </a:bodyPr>
          <a:lstStyle/>
          <a:p>
            <a:pPr marL="0" indent="0">
              <a:buNone/>
            </a:pPr>
            <a:r>
              <a:rPr lang="en-US" sz="2800" dirty="0" smtClean="0">
                <a:latin typeface="Arial" panose="020B0604020202020204" pitchFamily="34" charset="0"/>
                <a:cs typeface="Arial" panose="020B0604020202020204" pitchFamily="34" charset="0"/>
              </a:rPr>
              <a:t>If you’re a…</a:t>
            </a:r>
          </a:p>
          <a:p>
            <a:pPr marL="0" indent="0">
              <a:buNone/>
            </a:pPr>
            <a:endParaRPr lang="en-US" sz="2800" dirty="0" smtClean="0">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Total Beginner to Coding: </a:t>
            </a:r>
          </a:p>
          <a:p>
            <a:pPr lvl="1"/>
            <a:r>
              <a:rPr lang="en-US" sz="2400" dirty="0" smtClean="0">
                <a:latin typeface="Arial" panose="020B0604020202020204" pitchFamily="34" charset="0"/>
                <a:cs typeface="Arial" panose="020B0604020202020204" pitchFamily="34" charset="0"/>
              </a:rPr>
              <a:t>Walk away with an understanding of what HTML/CSS is, how it works, and where Bootstrap fits in. </a:t>
            </a:r>
          </a:p>
          <a:p>
            <a:pPr lvl="1"/>
            <a:r>
              <a:rPr lang="en-US" sz="2400" dirty="0" smtClean="0">
                <a:latin typeface="Arial" panose="020B0604020202020204" pitchFamily="34" charset="0"/>
                <a:cs typeface="Arial" panose="020B0604020202020204" pitchFamily="34" charset="0"/>
              </a:rPr>
              <a:t>Understanding grid layouts would be good too!</a:t>
            </a:r>
          </a:p>
          <a:p>
            <a:endParaRPr lang="en-US" sz="2800" b="1" dirty="0">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Coded Before, New to Web:</a:t>
            </a:r>
          </a:p>
          <a:p>
            <a:pPr lvl="1"/>
            <a:r>
              <a:rPr lang="en-US" sz="2400" dirty="0" smtClean="0">
                <a:latin typeface="Arial" panose="020B0604020202020204" pitchFamily="34" charset="0"/>
                <a:cs typeface="Arial" panose="020B0604020202020204" pitchFamily="34" charset="0"/>
              </a:rPr>
              <a:t>Walk away understanding how to translate a grid layout into HTML/CSS using Bootstrap “rows, columns, and containers ”.</a:t>
            </a:r>
          </a:p>
          <a:p>
            <a:pPr lvl="1"/>
            <a:r>
              <a:rPr lang="en-US" sz="2400" dirty="0" smtClean="0">
                <a:latin typeface="Arial" panose="020B0604020202020204" pitchFamily="34" charset="0"/>
                <a:cs typeface="Arial" panose="020B0604020202020204" pitchFamily="34" charset="0"/>
              </a:rPr>
              <a:t>Also, understand how to use the Bootstrap documentation to “pick and place” resources as necessary.</a:t>
            </a:r>
          </a:p>
          <a:p>
            <a:endParaRPr lang="en-US" sz="2800" b="1" dirty="0">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HTML/CSS Fiddler:</a:t>
            </a:r>
          </a:p>
          <a:p>
            <a:pPr lvl="1"/>
            <a:r>
              <a:rPr lang="en-US" sz="2400" dirty="0" smtClean="0">
                <a:latin typeface="Arial" panose="020B0604020202020204" pitchFamily="34" charset="0"/>
                <a:cs typeface="Arial" panose="020B0604020202020204" pitchFamily="34" charset="0"/>
              </a:rPr>
              <a:t>Learn tricks to develop more systematically</a:t>
            </a:r>
          </a:p>
          <a:p>
            <a:pPr lvl="1"/>
            <a:r>
              <a:rPr lang="en-US" sz="2400" dirty="0" smtClean="0">
                <a:latin typeface="Arial" panose="020B0604020202020204" pitchFamily="34" charset="0"/>
                <a:cs typeface="Arial" panose="020B0604020202020204" pitchFamily="34" charset="0"/>
              </a:rPr>
              <a:t>Gain the confidence to build your own site from scratch!</a:t>
            </a:r>
          </a:p>
          <a:p>
            <a:endParaRPr lang="en-US" sz="2800" b="1" dirty="0" smtClean="0">
              <a:latin typeface="Arial" panose="020B0604020202020204" pitchFamily="34" charset="0"/>
              <a:cs typeface="Arial" panose="020B0604020202020204" pitchFamily="34" charset="0"/>
            </a:endParaRPr>
          </a:p>
          <a:p>
            <a:endParaRPr lang="en-US" sz="2800" b="1" dirty="0" smtClean="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Tree>
    <p:extLst>
      <p:ext uri="{BB962C8B-B14F-4D97-AF65-F5344CB8AC3E}">
        <p14:creationId xmlns:p14="http://schemas.microsoft.com/office/powerpoint/2010/main" val="1916021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How to Keep Up!</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828800"/>
            <a:ext cx="8229600" cy="3429000"/>
          </a:xfrm>
        </p:spPr>
        <p:txBody>
          <a:bodyPr>
            <a:normAutofit fontScale="92500" lnSpcReduction="20000"/>
          </a:bodyPr>
          <a:lstStyle/>
          <a:p>
            <a:pPr marL="0" indent="0">
              <a:buNone/>
            </a:pPr>
            <a:r>
              <a:rPr lang="en-US" sz="2800" b="1" dirty="0" smtClean="0">
                <a:latin typeface="Arial" panose="020B0604020202020204" pitchFamily="34" charset="0"/>
                <a:cs typeface="Arial" panose="020B0604020202020204" pitchFamily="34" charset="0"/>
              </a:rPr>
              <a:t>As we go through this workshop… </a:t>
            </a:r>
          </a:p>
          <a:p>
            <a:pPr marL="0" indent="0">
              <a:buNone/>
            </a:pPr>
            <a:endParaRPr lang="en-US" sz="2800" b="1" dirty="0">
              <a:latin typeface="Arial" panose="020B0604020202020204" pitchFamily="34" charset="0"/>
              <a:cs typeface="Arial" panose="020B0604020202020204" pitchFamily="34" charset="0"/>
            </a:endParaRPr>
          </a:p>
          <a:p>
            <a:pPr marL="0" indent="0">
              <a:buNone/>
            </a:pPr>
            <a:r>
              <a:rPr lang="en-US" sz="2800" dirty="0" smtClean="0">
                <a:latin typeface="Arial" panose="020B0604020202020204" pitchFamily="34" charset="0"/>
                <a:cs typeface="Arial" panose="020B0604020202020204" pitchFamily="34" charset="0"/>
              </a:rPr>
              <a:t>Feel encouraged to ask your neighbors for help. It’s the fastest way to get help</a:t>
            </a:r>
          </a:p>
          <a:p>
            <a:pPr marL="0" indent="0">
              <a:buNone/>
            </a:pPr>
            <a:endParaRPr lang="en-US" sz="2800" dirty="0">
              <a:latin typeface="Arial" panose="020B0604020202020204" pitchFamily="34" charset="0"/>
              <a:cs typeface="Arial" panose="020B0604020202020204" pitchFamily="34" charset="0"/>
            </a:endParaRPr>
          </a:p>
          <a:p>
            <a:pPr marL="0" indent="0">
              <a:buNone/>
            </a:pPr>
            <a:r>
              <a:rPr lang="en-US" sz="2800" dirty="0" smtClean="0">
                <a:latin typeface="Arial" panose="020B0604020202020204" pitchFamily="34" charset="0"/>
                <a:cs typeface="Arial" panose="020B0604020202020204" pitchFamily="34" charset="0"/>
              </a:rPr>
              <a:t>If no one around you knows the answer – feel free to stop me and ask!</a:t>
            </a:r>
          </a:p>
          <a:p>
            <a:pPr marL="0" indent="0">
              <a:buNone/>
            </a:pPr>
            <a:endParaRPr lang="en-US" sz="2800" dirty="0">
              <a:latin typeface="Arial" panose="020B0604020202020204" pitchFamily="34" charset="0"/>
              <a:cs typeface="Arial" panose="020B0604020202020204" pitchFamily="34" charset="0"/>
            </a:endParaRPr>
          </a:p>
          <a:p>
            <a:pPr marL="0" indent="0">
              <a:buNone/>
            </a:pPr>
            <a:r>
              <a:rPr lang="en-US" sz="2200" dirty="0" smtClean="0">
                <a:latin typeface="Arial" panose="020B0604020202020204" pitchFamily="34" charset="0"/>
                <a:cs typeface="Arial" panose="020B0604020202020204" pitchFamily="34" charset="0"/>
              </a:rPr>
              <a:t>(We can Google it together </a:t>
            </a:r>
            <a:r>
              <a:rPr lang="en-US" sz="2200" dirty="0" smtClean="0">
                <a:latin typeface="Arial" panose="020B0604020202020204" pitchFamily="34" charset="0"/>
                <a:cs typeface="Arial" panose="020B0604020202020204" pitchFamily="34" charset="0"/>
                <a:sym typeface="Wingdings" panose="05000000000000000000" pitchFamily="2" charset="2"/>
              </a:rPr>
              <a:t>)</a:t>
            </a:r>
            <a:endParaRPr lang="en-US" sz="2200" dirty="0" smtClean="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Tree>
    <p:extLst>
      <p:ext uri="{BB962C8B-B14F-4D97-AF65-F5344CB8AC3E}">
        <p14:creationId xmlns:p14="http://schemas.microsoft.com/office/powerpoint/2010/main" val="4047524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Process 8"/>
          <p:cNvSpPr/>
          <p:nvPr/>
        </p:nvSpPr>
        <p:spPr>
          <a:xfrm>
            <a:off x="376381" y="3840481"/>
            <a:ext cx="84478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322695" y="2376249"/>
            <a:ext cx="8610600" cy="1464232"/>
          </a:xfrm>
        </p:spPr>
        <p:txBody>
          <a:bodyPr>
            <a:normAutofit/>
          </a:bodyPr>
          <a:lstStyle/>
          <a:p>
            <a:pPr algn="l"/>
            <a:r>
              <a:rPr lang="en-US" sz="60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A Primer on HTML/CSS</a:t>
            </a:r>
            <a:endParaRPr lang="en-US" sz="60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878677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HTML / CSS Definitions </a:t>
            </a:r>
            <a:r>
              <a:rPr lang="en-US" sz="1800" b="1" dirty="0" smtClean="0">
                <a:solidFill>
                  <a:schemeClr val="bg1"/>
                </a:solidFill>
                <a:latin typeface="Arial" panose="020B0604020202020204" pitchFamily="34" charset="0"/>
                <a:cs typeface="Arial" panose="020B0604020202020204" pitchFamily="34" charset="0"/>
              </a:rPr>
              <a:t>(*yawn* unimportant)</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143000"/>
            <a:ext cx="8153400" cy="4659630"/>
          </a:xfrm>
        </p:spPr>
        <p:txBody>
          <a:bodyPr>
            <a:normAutofit/>
          </a:bodyPr>
          <a:lstStyle/>
          <a:p>
            <a:r>
              <a:rPr lang="en-US" sz="2200" b="1" dirty="0" smtClean="0">
                <a:latin typeface="Arial" panose="020B0604020202020204" pitchFamily="34" charset="0"/>
                <a:cs typeface="Arial" panose="020B0604020202020204" pitchFamily="34" charset="0"/>
              </a:rPr>
              <a:t>HTML:</a:t>
            </a:r>
            <a:r>
              <a:rPr lang="en-US" sz="2200" dirty="0" smtClean="0">
                <a:latin typeface="Arial" panose="020B0604020202020204" pitchFamily="34" charset="0"/>
                <a:cs typeface="Arial" panose="020B0604020202020204" pitchFamily="34" charset="0"/>
              </a:rPr>
              <a:t> Hypertext Markup Language – (Content)</a:t>
            </a:r>
          </a:p>
          <a:p>
            <a:endParaRPr lang="en-US" sz="2200" dirty="0">
              <a:latin typeface="Arial" panose="020B0604020202020204" pitchFamily="34" charset="0"/>
              <a:cs typeface="Arial" panose="020B0604020202020204" pitchFamily="34" charset="0"/>
            </a:endParaRPr>
          </a:p>
          <a:p>
            <a:r>
              <a:rPr lang="en-US" sz="2200" b="1" dirty="0" smtClean="0">
                <a:latin typeface="Arial" panose="020B0604020202020204" pitchFamily="34" charset="0"/>
                <a:cs typeface="Arial" panose="020B0604020202020204" pitchFamily="34" charset="0"/>
              </a:rPr>
              <a:t>CSS: </a:t>
            </a:r>
            <a:r>
              <a:rPr lang="en-US" sz="2200" dirty="0" smtClean="0">
                <a:latin typeface="Arial" panose="020B0604020202020204" pitchFamily="34" charset="0"/>
                <a:cs typeface="Arial" panose="020B0604020202020204" pitchFamily="34" charset="0"/>
              </a:rPr>
              <a:t>Cascading Style Sheets – (Appearance)</a:t>
            </a:r>
          </a:p>
          <a:p>
            <a:endParaRPr lang="en-US" sz="2200" b="1" dirty="0" smtClean="0">
              <a:latin typeface="Arial" panose="020B0604020202020204" pitchFamily="34" charset="0"/>
              <a:cs typeface="Arial" panose="020B0604020202020204" pitchFamily="34" charset="0"/>
            </a:endParaRPr>
          </a:p>
          <a:p>
            <a:r>
              <a:rPr lang="en-US" sz="2200" b="1" dirty="0" smtClean="0">
                <a:latin typeface="Arial" panose="020B0604020202020204" pitchFamily="34" charset="0"/>
                <a:cs typeface="Arial" panose="020B0604020202020204" pitchFamily="34" charset="0"/>
              </a:rPr>
              <a:t>HTML/CSS are the “languages of the web”. </a:t>
            </a:r>
            <a:r>
              <a:rPr lang="en-US" sz="2200" dirty="0" smtClean="0">
                <a:latin typeface="Arial" panose="020B0604020202020204" pitchFamily="34" charset="0"/>
                <a:cs typeface="Arial" panose="020B0604020202020204" pitchFamily="34" charset="0"/>
              </a:rPr>
              <a:t>Together they define both the content and the aesthetics of a webpage – handling everything from the layouts, colors, fonts, and content placement.  </a:t>
            </a:r>
            <a:r>
              <a:rPr lang="en-US" sz="1400" dirty="0" smtClean="0">
                <a:latin typeface="Arial" panose="020B0604020202020204" pitchFamily="34" charset="0"/>
                <a:cs typeface="Arial" panose="020B0604020202020204" pitchFamily="34" charset="0"/>
              </a:rPr>
              <a:t>(</a:t>
            </a:r>
            <a:r>
              <a:rPr lang="en-US" sz="1400" dirty="0" err="1" smtClean="0">
                <a:latin typeface="Arial" panose="020B0604020202020204" pitchFamily="34" charset="0"/>
                <a:cs typeface="Arial" panose="020B0604020202020204" pitchFamily="34" charset="0"/>
              </a:rPr>
              <a:t>Javascript</a:t>
            </a:r>
            <a:r>
              <a:rPr lang="en-US" sz="1400" dirty="0" smtClean="0">
                <a:latin typeface="Arial" panose="020B0604020202020204" pitchFamily="34" charset="0"/>
                <a:cs typeface="Arial" panose="020B0604020202020204" pitchFamily="34" charset="0"/>
              </a:rPr>
              <a:t> is the third – handling logic, animation, etc.)</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9286" y="4631588"/>
            <a:ext cx="1873914" cy="1494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648200"/>
            <a:ext cx="2971799" cy="1492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9343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Basic HTML Example </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6" y="838200"/>
            <a:ext cx="9167229" cy="5456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231743" y="2166257"/>
            <a:ext cx="1905000" cy="369332"/>
          </a:xfrm>
          <a:prstGeom prst="rect">
            <a:avLst/>
          </a:prstGeom>
          <a:noFill/>
        </p:spPr>
        <p:txBody>
          <a:bodyPr wrap="square" rtlCol="0">
            <a:spAutoFit/>
          </a:bodyPr>
          <a:lstStyle/>
          <a:p>
            <a:pPr algn="r"/>
            <a:r>
              <a:rPr lang="en-US" b="1" u="sng" dirty="0" smtClean="0">
                <a:solidFill>
                  <a:schemeClr val="bg1"/>
                </a:solidFill>
                <a:latin typeface="Arial" panose="020B0604020202020204" pitchFamily="34" charset="0"/>
                <a:cs typeface="Arial" panose="020B0604020202020204" pitchFamily="34" charset="0"/>
              </a:rPr>
              <a:t>Headers</a:t>
            </a:r>
            <a:endParaRPr lang="en-US" b="1" u="sng"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7395881" y="1143000"/>
            <a:ext cx="1740862" cy="369332"/>
          </a:xfrm>
          <a:prstGeom prst="rect">
            <a:avLst/>
          </a:prstGeom>
        </p:spPr>
        <p:txBody>
          <a:bodyPr wrap="none">
            <a:spAutoFit/>
          </a:bodyPr>
          <a:lstStyle/>
          <a:p>
            <a:pPr algn="r"/>
            <a:r>
              <a:rPr lang="en-US" b="1" u="sng" dirty="0" smtClean="0">
                <a:solidFill>
                  <a:schemeClr val="bg1"/>
                </a:solidFill>
                <a:latin typeface="Arial" panose="020B0604020202020204" pitchFamily="34" charset="0"/>
                <a:cs typeface="Arial" panose="020B0604020202020204" pitchFamily="34" charset="0"/>
              </a:rPr>
              <a:t>Webpage Title</a:t>
            </a:r>
            <a:endParaRPr lang="en-US" b="1" u="sng" dirty="0">
              <a:solidFill>
                <a:schemeClr val="bg1"/>
              </a:solidFill>
              <a:latin typeface="Arial" panose="020B0604020202020204" pitchFamily="34" charset="0"/>
              <a:cs typeface="Arial" panose="020B0604020202020204" pitchFamily="34" charset="0"/>
            </a:endParaRPr>
          </a:p>
        </p:txBody>
      </p:sp>
      <p:sp>
        <p:nvSpPr>
          <p:cNvPr id="9" name="Rectangle 8"/>
          <p:cNvSpPr/>
          <p:nvPr/>
        </p:nvSpPr>
        <p:spPr>
          <a:xfrm>
            <a:off x="7635498" y="3124200"/>
            <a:ext cx="1501245" cy="369332"/>
          </a:xfrm>
          <a:prstGeom prst="rect">
            <a:avLst/>
          </a:prstGeom>
        </p:spPr>
        <p:txBody>
          <a:bodyPr wrap="none">
            <a:spAutoFit/>
          </a:bodyPr>
          <a:lstStyle/>
          <a:p>
            <a:pPr algn="r"/>
            <a:r>
              <a:rPr lang="en-US" b="1" u="sng" dirty="0" smtClean="0">
                <a:solidFill>
                  <a:schemeClr val="bg1"/>
                </a:solidFill>
                <a:latin typeface="Arial" panose="020B0604020202020204" pitchFamily="34" charset="0"/>
                <a:cs typeface="Arial" panose="020B0604020202020204" pitchFamily="34" charset="0"/>
              </a:rPr>
              <a:t>Image / Text</a:t>
            </a:r>
            <a:endParaRPr lang="en-US" b="1" u="sng"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746619" y="3733800"/>
            <a:ext cx="1390124" cy="369332"/>
          </a:xfrm>
          <a:prstGeom prst="rect">
            <a:avLst/>
          </a:prstGeom>
        </p:spPr>
        <p:txBody>
          <a:bodyPr wrap="none">
            <a:spAutoFit/>
          </a:bodyPr>
          <a:lstStyle/>
          <a:p>
            <a:pPr algn="r"/>
            <a:r>
              <a:rPr lang="en-US" b="1" u="sng" dirty="0" smtClean="0">
                <a:solidFill>
                  <a:schemeClr val="bg1"/>
                </a:solidFill>
                <a:latin typeface="Arial" panose="020B0604020202020204" pitchFamily="34" charset="0"/>
                <a:cs typeface="Arial" panose="020B0604020202020204" pitchFamily="34" charset="0"/>
              </a:rPr>
              <a:t>Links / List</a:t>
            </a:r>
            <a:endParaRPr lang="en-US" b="1" u="sng" dirty="0">
              <a:solidFill>
                <a:schemeClr val="bg1"/>
              </a:solidFill>
              <a:latin typeface="Arial" panose="020B0604020202020204" pitchFamily="34" charset="0"/>
              <a:cs typeface="Arial" panose="020B0604020202020204" pitchFamily="34" charset="0"/>
            </a:endParaRPr>
          </a:p>
        </p:txBody>
      </p:sp>
      <p:sp>
        <p:nvSpPr>
          <p:cNvPr id="5" name="Right Brace 4"/>
          <p:cNvSpPr/>
          <p:nvPr/>
        </p:nvSpPr>
        <p:spPr>
          <a:xfrm>
            <a:off x="5334000" y="1143000"/>
            <a:ext cx="2061881" cy="266700"/>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a:off x="5943599" y="1899556"/>
            <a:ext cx="1803019" cy="843643"/>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7239000" y="2977242"/>
            <a:ext cx="504759" cy="843643"/>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933507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TotalTime>
  <Words>1630</Words>
  <Application>Microsoft Office PowerPoint</Application>
  <PresentationFormat>On-screen Show (4:3)</PresentationFormat>
  <Paragraphs>251</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DevChat #1 Intro to Twitter Bootstrap:  A Crash Course on Web Development for Noobs</vt:lpstr>
      <vt:lpstr>Introduction</vt:lpstr>
      <vt:lpstr>Learning is Frustrating</vt:lpstr>
      <vt:lpstr>Agenda</vt:lpstr>
      <vt:lpstr>What to Takeaway!</vt:lpstr>
      <vt:lpstr>How to Keep Up!</vt:lpstr>
      <vt:lpstr>A Primer on HTML/CSS</vt:lpstr>
      <vt:lpstr>HTML / CSS Definitions (*yawn* unimportant)</vt:lpstr>
      <vt:lpstr>Basic HTML Example </vt:lpstr>
      <vt:lpstr>Basic HTML Example </vt:lpstr>
      <vt:lpstr>Key HTML Tags</vt:lpstr>
      <vt:lpstr>Enter CSS!</vt:lpstr>
      <vt:lpstr>CSS Selectors: “Classes” and “IDs”</vt:lpstr>
      <vt:lpstr>CSS Selector Example</vt:lpstr>
      <vt:lpstr>Write your own CSS!</vt:lpstr>
      <vt:lpstr>Key CSS Attributes</vt:lpstr>
      <vt:lpstr>HTML / CSS Analogy</vt:lpstr>
      <vt:lpstr>Powerful Duo</vt:lpstr>
      <vt:lpstr>Powerful Duo</vt:lpstr>
      <vt:lpstr>Power of Bootstrap</vt:lpstr>
      <vt:lpstr>HTML / CSS / Bootstrap Analogy</vt:lpstr>
      <vt:lpstr>Bootstrap Template Kit</vt:lpstr>
      <vt:lpstr>Mobile Responsiveness</vt:lpstr>
      <vt:lpstr>Sketching / Grid Layouts</vt:lpstr>
      <vt:lpstr>Importance of Sketches</vt:lpstr>
      <vt:lpstr>Designing with a Grid in Mind</vt:lpstr>
      <vt:lpstr>Facebook’s Grid</vt:lpstr>
      <vt:lpstr>A More Complex Grid…</vt:lpstr>
      <vt:lpstr>Tools for Sketch / Grid Creation</vt:lpstr>
      <vt:lpstr>Key Bootstrap Parts</vt:lpstr>
      <vt:lpstr>Bootstrap Guide (Link)</vt:lpstr>
      <vt:lpstr>Bootstrap Grid System</vt:lpstr>
      <vt:lpstr>Bootstrap Typography</vt:lpstr>
      <vt:lpstr>Bootstrap Buttons</vt:lpstr>
      <vt:lpstr>Bootstrap Navbar</vt:lpstr>
      <vt:lpstr>Bootstrap Jumbotron</vt:lpstr>
      <vt:lpstr>Bootstrap Tables</vt:lpstr>
      <vt:lpstr>Bootstrap Forms</vt:lpstr>
      <vt:lpstr>Time to Build!</vt:lpstr>
      <vt:lpstr>Questions?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ahaque89</cp:lastModifiedBy>
  <cp:revision>135</cp:revision>
  <dcterms:created xsi:type="dcterms:W3CDTF">2015-01-20T17:19:00Z</dcterms:created>
  <dcterms:modified xsi:type="dcterms:W3CDTF">2015-01-20T22:45:13Z</dcterms:modified>
</cp:coreProperties>
</file>