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2" r:id="rId4"/>
    <p:sldId id="267" r:id="rId5"/>
    <p:sldId id="272" r:id="rId6"/>
    <p:sldId id="273" r:id="rId7"/>
    <p:sldId id="271" r:id="rId8"/>
    <p:sldId id="275" r:id="rId9"/>
    <p:sldId id="279" r:id="rId10"/>
    <p:sldId id="277" r:id="rId11"/>
    <p:sldId id="278" r:id="rId12"/>
    <p:sldId id="302" r:id="rId13"/>
    <p:sldId id="305" r:id="rId14"/>
    <p:sldId id="306" r:id="rId15"/>
    <p:sldId id="281" r:id="rId16"/>
    <p:sldId id="280" r:id="rId17"/>
    <p:sldId id="303" r:id="rId18"/>
    <p:sldId id="304" r:id="rId19"/>
    <p:sldId id="268" r:id="rId20"/>
    <p:sldId id="283" r:id="rId21"/>
    <p:sldId id="284" r:id="rId22"/>
    <p:sldId id="261" r:id="rId23"/>
    <p:sldId id="307" r:id="rId24"/>
    <p:sldId id="308" r:id="rId25"/>
    <p:sldId id="309" r:id="rId26"/>
    <p:sldId id="285" r:id="rId27"/>
    <p:sldId id="310" r:id="rId28"/>
    <p:sldId id="288" r:id="rId29"/>
    <p:sldId id="263" r:id="rId30"/>
    <p:sldId id="264" r:id="rId31"/>
    <p:sldId id="291" r:id="rId32"/>
    <p:sldId id="265" r:id="rId33"/>
    <p:sldId id="311" r:id="rId34"/>
    <p:sldId id="266" r:id="rId35"/>
    <p:sldId id="269" r:id="rId36"/>
    <p:sldId id="299" r:id="rId37"/>
    <p:sldId id="314" r:id="rId38"/>
    <p:sldId id="292" r:id="rId39"/>
    <p:sldId id="313" r:id="rId40"/>
    <p:sldId id="301" r:id="rId41"/>
    <p:sldId id="298" r:id="rId42"/>
    <p:sldId id="297" r:id="rId43"/>
    <p:sldId id="295" r:id="rId44"/>
    <p:sldId id="315" r:id="rId45"/>
    <p:sldId id="316" r:id="rId46"/>
    <p:sldId id="259" r:id="rId47"/>
    <p:sldId id="300" r:id="rId48"/>
    <p:sldId id="25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01" autoAdjust="0"/>
    <p:restoredTop sz="94660"/>
  </p:normalViewPr>
  <p:slideViewPr>
    <p:cSldViewPr>
      <p:cViewPr>
        <p:scale>
          <a:sx n="66" d="100"/>
          <a:sy n="66" d="100"/>
        </p:scale>
        <p:origin x="-3408" y="-10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16888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39014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67491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2231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83437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849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2DAE4-C87D-464C-8529-C68309DD1CFC}"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4296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2DAE4-C87D-464C-8529-C68309DD1CFC}"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01424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2DAE4-C87D-464C-8529-C68309DD1CFC}"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03763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18381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1685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428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2DAE4-C87D-464C-8529-C68309DD1CFC}" type="datetimeFigureOut">
              <a:rPr lang="en-US" smtClean="0"/>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getbootstrap.com/"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www.ricedevchats.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framebox.org/" TargetMode="External"/><Relationship Id="rId7" Type="http://schemas.openxmlformats.org/officeDocument/2006/relationships/hyperlink" Target="http://bit.ly/1CM4Hzo" TargetMode="External"/><Relationship Id="rId2" Type="http://schemas.openxmlformats.org/officeDocument/2006/relationships/hyperlink" Target="https://balsamiq.com/" TargetMode="External"/><Relationship Id="rId1" Type="http://schemas.openxmlformats.org/officeDocument/2006/relationships/slideLayout" Target="../slideLayouts/slideLayout2.xml"/><Relationship Id="rId6" Type="http://schemas.openxmlformats.org/officeDocument/2006/relationships/hyperlink" Target="http://www.designbygrid.com/" TargetMode="External"/><Relationship Id="rId5" Type="http://schemas.openxmlformats.org/officeDocument/2006/relationships/hyperlink" Target="http://bit.ly/1sjYaFC" TargetMode="External"/><Relationship Id="rId4" Type="http://schemas.openxmlformats.org/officeDocument/2006/relationships/hyperlink" Target="http://960.gs/" TargetMode="External"/><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409" y="1355168"/>
            <a:ext cx="8610600" cy="1845232"/>
          </a:xfrm>
        </p:spPr>
        <p:txBody>
          <a:bodyPr>
            <a:normAutofit/>
          </a:bodyPr>
          <a:lstStyle/>
          <a:p>
            <a:pPr algn="l"/>
            <a:r>
              <a:rPr lang="en-US" sz="3600" b="1" u="sng" dirty="0" err="1" smtClean="0">
                <a:solidFill>
                  <a:schemeClr val="bg1"/>
                </a:solidFill>
                <a:latin typeface="Arial" panose="020B0604020202020204" pitchFamily="34" charset="0"/>
                <a:ea typeface="Roboto" panose="02000000000000000000" pitchFamily="2" charset="0"/>
                <a:cs typeface="Arial" panose="020B0604020202020204" pitchFamily="34" charset="0"/>
              </a:rPr>
              <a:t>DevChat</a:t>
            </a:r>
            <a:r>
              <a:rPr lang="en-US" sz="36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 #1</a:t>
            </a: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Intro to Twitter Bootstrap: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28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Crash Course on Web Development for </a:t>
            </a:r>
            <a:r>
              <a:rPr lang="en-US" sz="2800" b="1" i="1" dirty="0" err="1" smtClean="0">
                <a:solidFill>
                  <a:schemeClr val="bg1"/>
                </a:solidFill>
                <a:latin typeface="Arial" panose="020B0604020202020204" pitchFamily="34" charset="0"/>
                <a:ea typeface="Roboto" panose="02000000000000000000" pitchFamily="2" charset="0"/>
                <a:cs typeface="Arial" panose="020B0604020202020204" pitchFamily="34" charset="0"/>
              </a:rPr>
              <a:t>Noobs</a:t>
            </a:r>
            <a:endParaRPr lang="en-US" sz="2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4" name="Title 1"/>
          <p:cNvSpPr txBox="1">
            <a:spLocks/>
          </p:cNvSpPr>
          <p:nvPr/>
        </p:nvSpPr>
        <p:spPr>
          <a:xfrm>
            <a:off x="294409" y="3991429"/>
            <a:ext cx="8610600" cy="1752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Ahmed Haque</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PhD Candidate – Rice Bioengineering</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afhaque@rice.edu</a:t>
            </a:r>
          </a:p>
          <a:p>
            <a:pPr algn="l"/>
            <a:endPar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Jan 24. 2015 | Duncan 1046</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70" y="625985"/>
            <a:ext cx="754995" cy="634883"/>
          </a:xfrm>
          <a:prstGeom prst="rect">
            <a:avLst/>
          </a:prstGeom>
        </p:spPr>
      </p:pic>
      <p:sp>
        <p:nvSpPr>
          <p:cNvPr id="9" name="Flowchart: Process 8"/>
          <p:cNvSpPr/>
          <p:nvPr/>
        </p:nvSpPr>
        <p:spPr>
          <a:xfrm>
            <a:off x="457199" y="3573055"/>
            <a:ext cx="83716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52968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838200"/>
            <a:ext cx="9167229" cy="54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31743" y="2166257"/>
            <a:ext cx="1905000" cy="369332"/>
          </a:xfrm>
          <a:prstGeom prst="rect">
            <a:avLst/>
          </a:prstGeom>
          <a:noFill/>
        </p:spPr>
        <p:txBody>
          <a:bodyPr wrap="square" rtlCol="0">
            <a:spAutoFit/>
          </a:bodyPr>
          <a:lstStyle/>
          <a:p>
            <a:pPr algn="r"/>
            <a:r>
              <a:rPr lang="en-US" b="1" u="sng" dirty="0" smtClean="0">
                <a:solidFill>
                  <a:schemeClr val="bg1"/>
                </a:solidFill>
                <a:latin typeface="Arial" panose="020B0604020202020204" pitchFamily="34" charset="0"/>
                <a:cs typeface="Arial" panose="020B0604020202020204" pitchFamily="34" charset="0"/>
              </a:rPr>
              <a:t>Headers</a:t>
            </a:r>
            <a:endParaRPr lang="en-US" b="1" u="sng"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395881" y="1143000"/>
            <a:ext cx="1740862"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Webpage Title</a:t>
            </a:r>
            <a:endParaRPr lang="en-US" b="1" u="sng"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7635498" y="3124200"/>
            <a:ext cx="1501245"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Image / Text</a:t>
            </a:r>
            <a:endParaRPr lang="en-US" b="1" u="sng"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746619" y="3733800"/>
            <a:ext cx="1390124"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Links / List</a:t>
            </a:r>
            <a:endParaRPr lang="en-US" b="1" u="sng" dirty="0">
              <a:solidFill>
                <a:schemeClr val="bg1"/>
              </a:solidFill>
              <a:latin typeface="Arial" panose="020B0604020202020204" pitchFamily="34" charset="0"/>
              <a:cs typeface="Arial" panose="020B0604020202020204" pitchFamily="34" charset="0"/>
            </a:endParaRPr>
          </a:p>
        </p:txBody>
      </p:sp>
      <p:sp>
        <p:nvSpPr>
          <p:cNvPr id="5" name="Right Brace 4"/>
          <p:cNvSpPr/>
          <p:nvPr/>
        </p:nvSpPr>
        <p:spPr>
          <a:xfrm>
            <a:off x="5334000" y="1143000"/>
            <a:ext cx="2061881" cy="2667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943599" y="1899556"/>
            <a:ext cx="180301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239000" y="2977242"/>
            <a:ext cx="50475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3350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28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3115702"/>
            <a:ext cx="2980303" cy="646331"/>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Hella boring.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690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Selectors: “Classes” and “IDs”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219200"/>
            <a:ext cx="8153400" cy="3352800"/>
          </a:xfrm>
        </p:spPr>
        <p:txBody>
          <a:bodyPr>
            <a:normAutofit/>
          </a:bodyPr>
          <a:lstStyle/>
          <a:p>
            <a:r>
              <a:rPr lang="en-US" sz="2200" b="1" dirty="0" smtClean="0">
                <a:latin typeface="Arial" panose="020B0604020202020204" pitchFamily="34" charset="0"/>
                <a:cs typeface="Arial" panose="020B0604020202020204" pitchFamily="34" charset="0"/>
              </a:rPr>
              <a:t>CSS works by “hooking” onto selectors added into HTML using “classes and identifiers”. </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In order to use classes we simply add “class=</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into the HTML tag. </a:t>
            </a:r>
          </a:p>
          <a:p>
            <a:pPr marL="0" indent="0">
              <a:buNone/>
            </a:pPr>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We then create a correlating class style (.</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 style (#</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 the CSS file.</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pic>
        <p:nvPicPr>
          <p:cNvPr id="7170" name="Picture 2" descr="http://en.support.files.wordpress.com/2011/09/css-selectors-l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598"/>
            <a:ext cx="5923044" cy="203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01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 Example</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77500" lnSpcReduction="20000"/>
          </a:bodyPr>
          <a:lstStyle/>
          <a:p>
            <a:pPr marL="0" indent="0">
              <a:buNone/>
            </a:pPr>
            <a:r>
              <a:rPr lang="en-US" sz="2200" b="1" dirty="0" smtClean="0">
                <a:latin typeface="Arial" panose="020B0604020202020204" pitchFamily="34" charset="0"/>
                <a:cs typeface="Arial" panose="020B0604020202020204" pitchFamily="34" charset="0"/>
              </a:rPr>
              <a:t>CSS works by “hooking” onto selectors added into HTML.  (Like highlighting)</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In the below example the “Header” would be turned blue and MUCH larger, because of the CSS.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(HTML): </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&lt;p </a:t>
            </a:r>
            <a:r>
              <a:rPr lang="en-US" sz="3100" b="1" dirty="0" smtClean="0">
                <a:solidFill>
                  <a:srgbClr val="00B0F0"/>
                </a:solidFill>
                <a:latin typeface="Arial" panose="020B0604020202020204" pitchFamily="34" charset="0"/>
                <a:cs typeface="Arial" panose="020B0604020202020204" pitchFamily="34" charset="0"/>
              </a:rPr>
              <a:t>class=“</a:t>
            </a:r>
            <a:r>
              <a:rPr lang="en-US" sz="3100" b="1" dirty="0" err="1" smtClean="0">
                <a:solidFill>
                  <a:srgbClr val="00B0F0"/>
                </a:solidFill>
                <a:latin typeface="Arial" panose="020B0604020202020204" pitchFamily="34" charset="0"/>
                <a:cs typeface="Arial" panose="020B0604020202020204" pitchFamily="34" charset="0"/>
              </a:rPr>
              <a:t>bigBlue</a:t>
            </a:r>
            <a:r>
              <a:rPr lang="en-US" sz="3100" b="1" dirty="0" smtClean="0">
                <a:solidFill>
                  <a:srgbClr val="00B0F0"/>
                </a:solidFill>
                <a:latin typeface="Arial" panose="020B0604020202020204" pitchFamily="34" charset="0"/>
                <a:cs typeface="Arial" panose="020B0604020202020204" pitchFamily="34" charset="0"/>
              </a:rPr>
              <a:t>”</a:t>
            </a:r>
            <a:r>
              <a:rPr lang="en-US" sz="3100" b="1" dirty="0" smtClean="0">
                <a:latin typeface="Arial" panose="020B0604020202020204" pitchFamily="34" charset="0"/>
                <a:cs typeface="Arial" panose="020B0604020202020204" pitchFamily="34" charset="0"/>
              </a:rPr>
              <a:t>&gt;Header&lt;/p&gt;</a:t>
            </a:r>
          </a:p>
          <a:p>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(CSS):</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a:t>
            </a:r>
            <a:r>
              <a:rPr lang="en-US" sz="3100" b="1" dirty="0" err="1" smtClean="0">
                <a:latin typeface="Arial" panose="020B0604020202020204" pitchFamily="34" charset="0"/>
                <a:cs typeface="Arial" panose="020B0604020202020204" pitchFamily="34" charset="0"/>
              </a:rPr>
              <a:t>bigBlue</a:t>
            </a:r>
            <a:r>
              <a:rPr lang="en-US" sz="3100" b="1" dirty="0" smtClean="0">
                <a:latin typeface="Arial" panose="020B0604020202020204" pitchFamily="34" charset="0"/>
                <a:cs typeface="Arial" panose="020B0604020202020204" pitchFamily="34" charset="0"/>
              </a:rPr>
              <a:t> </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r>
              <a:rPr lang="en-US" sz="3100" b="1" dirty="0">
                <a:latin typeface="Arial" panose="020B0604020202020204" pitchFamily="34" charset="0"/>
                <a:cs typeface="Arial" panose="020B0604020202020204" pitchFamily="34" charset="0"/>
              </a:rPr>
              <a:t>	</a:t>
            </a:r>
            <a:r>
              <a:rPr lang="en-US" sz="3100" b="1" dirty="0" smtClean="0">
                <a:latin typeface="Arial" panose="020B0604020202020204" pitchFamily="34" charset="0"/>
                <a:cs typeface="Arial" panose="020B0604020202020204" pitchFamily="34" charset="0"/>
              </a:rPr>
              <a:t>font-size: 100px;</a:t>
            </a:r>
          </a:p>
          <a:p>
            <a:pPr marL="400050" lvl="1" indent="0">
              <a:buNone/>
            </a:pPr>
            <a:r>
              <a:rPr lang="en-US" sz="3100" b="1" dirty="0" smtClean="0">
                <a:latin typeface="Arial" panose="020B0604020202020204" pitchFamily="34" charset="0"/>
                <a:cs typeface="Arial" panose="020B0604020202020204" pitchFamily="34" charset="0"/>
              </a:rPr>
              <a:t>	color: blue;</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endParaRPr lang="en-US" sz="3900" b="1"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90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CSS Attributes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85000" lnSpcReduction="20000"/>
          </a:bodyPr>
          <a:lstStyle/>
          <a:p>
            <a:pPr marL="0" indent="0">
              <a:buNone/>
            </a:pPr>
            <a:r>
              <a:rPr lang="en-US" sz="2200" b="1" u="sng" dirty="0" smtClean="0">
                <a:latin typeface="Arial" panose="020B0604020202020204" pitchFamily="34" charset="0"/>
                <a:cs typeface="Arial" panose="020B0604020202020204" pitchFamily="34" charset="0"/>
              </a:rPr>
              <a:t>Font / Color:</a:t>
            </a:r>
          </a:p>
          <a:p>
            <a:r>
              <a:rPr lang="en-US" sz="2200" b="1" dirty="0" smtClean="0">
                <a:latin typeface="Arial" panose="020B0604020202020204" pitchFamily="34" charset="0"/>
                <a:cs typeface="Arial" panose="020B0604020202020204" pitchFamily="34" charset="0"/>
              </a:rPr>
              <a:t>color: Sets color of text</a:t>
            </a:r>
          </a:p>
          <a:p>
            <a:r>
              <a:rPr lang="en-US" sz="2200" b="1" dirty="0" smtClean="0">
                <a:latin typeface="Arial" panose="020B0604020202020204" pitchFamily="34" charset="0"/>
                <a:cs typeface="Arial" panose="020B0604020202020204" pitchFamily="34" charset="0"/>
              </a:rPr>
              <a:t>font-size: Sets size of the font</a:t>
            </a:r>
          </a:p>
          <a:p>
            <a:r>
              <a:rPr lang="en-US" sz="2200" b="1" dirty="0" smtClean="0">
                <a:latin typeface="Arial" panose="020B0604020202020204" pitchFamily="34" charset="0"/>
                <a:cs typeface="Arial" panose="020B0604020202020204" pitchFamily="34" charset="0"/>
              </a:rPr>
              <a:t>font-style: Sets italics</a:t>
            </a:r>
          </a:p>
          <a:p>
            <a:r>
              <a:rPr lang="en-US" sz="2200" b="1" dirty="0">
                <a:latin typeface="Arial" panose="020B0604020202020204" pitchFamily="34" charset="0"/>
                <a:cs typeface="Arial" panose="020B0604020202020204" pitchFamily="34" charset="0"/>
              </a:rPr>
              <a:t>f</a:t>
            </a:r>
            <a:r>
              <a:rPr lang="en-US" sz="2200" b="1" dirty="0" smtClean="0">
                <a:latin typeface="Arial" panose="020B0604020202020204" pitchFamily="34" charset="0"/>
                <a:cs typeface="Arial" panose="020B0604020202020204" pitchFamily="34" charset="0"/>
              </a:rPr>
              <a:t>ont-weight: Sets bold </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Alignment / Spacing:</a:t>
            </a:r>
          </a:p>
          <a:p>
            <a:r>
              <a:rPr lang="en-US" sz="2200" b="1" dirty="0" smtClean="0">
                <a:latin typeface="Arial" panose="020B0604020202020204" pitchFamily="34" charset="0"/>
                <a:cs typeface="Arial" panose="020B0604020202020204" pitchFamily="34" charset="0"/>
              </a:rPr>
              <a:t>margin-top(bottom/left/right): Adds space between element and its own border.</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margin-top (bottom/left/right): Adds space between element and surrounding elements.</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float: Forces elements to the sides, centers, or tops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Background: </a:t>
            </a:r>
          </a:p>
          <a:p>
            <a:r>
              <a:rPr lang="en-US" sz="2200" b="1" dirty="0" smtClean="0">
                <a:latin typeface="Arial" panose="020B0604020202020204" pitchFamily="34" charset="0"/>
                <a:cs typeface="Arial" panose="020B0604020202020204" pitchFamily="34" charset="0"/>
              </a:rPr>
              <a:t>background-color: sets background color</a:t>
            </a:r>
          </a:p>
          <a:p>
            <a:r>
              <a:rPr lang="en-US" sz="2200" b="1" dirty="0">
                <a:latin typeface="Arial" panose="020B0604020202020204" pitchFamily="34" charset="0"/>
                <a:cs typeface="Arial" panose="020B0604020202020204" pitchFamily="34" charset="0"/>
              </a:rPr>
              <a:t>b</a:t>
            </a:r>
            <a:r>
              <a:rPr lang="en-US" sz="2200" b="1" dirty="0" smtClean="0">
                <a:latin typeface="Arial" panose="020B0604020202020204" pitchFamily="34" charset="0"/>
                <a:cs typeface="Arial" panose="020B0604020202020204" pitchFamily="34" charset="0"/>
              </a:rPr>
              <a:t>ackground-image: sets background image</a:t>
            </a:r>
          </a:p>
          <a:p>
            <a:endParaRPr lang="en-US" sz="2200" b="1" dirty="0">
              <a:latin typeface="Arial" panose="020B0604020202020204" pitchFamily="34" charset="0"/>
              <a:cs typeface="Arial" panose="020B0604020202020204" pitchFamily="34" charset="0"/>
            </a:endParaRPr>
          </a:p>
          <a:p>
            <a:pPr marL="0" indent="0">
              <a:buNone/>
            </a:pPr>
            <a:endParaRPr lang="en-US" sz="2200" b="1" u="sng"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595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Enter CSS!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7938"/>
          <a:stretch/>
        </p:blipFill>
        <p:spPr bwMode="auto">
          <a:xfrm>
            <a:off x="152400" y="990600"/>
            <a:ext cx="4253345"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52062"/>
          <a:stretch/>
        </p:blipFill>
        <p:spPr bwMode="auto">
          <a:xfrm>
            <a:off x="4405745" y="990600"/>
            <a:ext cx="4619251"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71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7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958513" y="3007655"/>
            <a:ext cx="3185487" cy="1200329"/>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Still boring… </a:t>
            </a:r>
          </a:p>
          <a:p>
            <a:r>
              <a:rPr lang="en-US" sz="3600" b="1" dirty="0" smtClean="0">
                <a:latin typeface="Arial" panose="020B0604020202020204" pitchFamily="34" charset="0"/>
                <a:cs typeface="Arial" panose="020B0604020202020204" pitchFamily="34" charset="0"/>
              </a:rPr>
              <a:t>but better!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677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Introduction</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8664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05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a:p>
            <a:pPr marL="0" indent="0" algn="ctr">
              <a:buNone/>
            </a:pPr>
            <a:r>
              <a:rPr lang="en-US" sz="2800" b="1" dirty="0" smtClean="0">
                <a:latin typeface="Arial" panose="020B0604020202020204" pitchFamily="34" charset="0"/>
                <a:cs typeface="Arial" panose="020B0604020202020204" pitchFamily="34" charset="0"/>
              </a:rPr>
              <a:t>But this would totally suck.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70737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Behold! Bootstrap</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765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Definition</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400" b="1" dirty="0" smtClean="0">
                <a:latin typeface="Arial" panose="020B0604020202020204" pitchFamily="34" charset="0"/>
                <a:cs typeface="Arial" panose="020B0604020202020204" pitchFamily="34" charset="0"/>
              </a:rPr>
              <a:t>Twitter Bootstrap </a:t>
            </a:r>
            <a:r>
              <a:rPr lang="en-US" sz="2400" dirty="0" smtClean="0">
                <a:latin typeface="Arial" panose="020B0604020202020204" pitchFamily="34" charset="0"/>
                <a:cs typeface="Arial" panose="020B0604020202020204" pitchFamily="34" charset="0"/>
              </a:rPr>
              <a:t>is a free collection of tools for creating websites and web applications.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It comes with a pre-built design template for typography, forms, buttons, navigation, UI elements, and </a:t>
            </a:r>
            <a:r>
              <a:rPr lang="en-US" sz="2400" dirty="0" err="1" smtClean="0">
                <a:latin typeface="Arial" panose="020B0604020202020204" pitchFamily="34" charset="0"/>
                <a:cs typeface="Arial" panose="020B0604020202020204" pitchFamily="34" charset="0"/>
              </a:rPr>
              <a:t>javascript</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Documentation here: </a:t>
            </a:r>
            <a:r>
              <a:rPr lang="en-US" sz="2400" dirty="0" smtClean="0">
                <a:latin typeface="Arial" panose="020B0604020202020204" pitchFamily="34" charset="0"/>
                <a:cs typeface="Arial" panose="020B0604020202020204" pitchFamily="34" charset="0"/>
                <a:hlinkClick r:id="rId2"/>
              </a:rPr>
              <a:t>http://getbootstrap.com/</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4" name="Picture 2" descr="http://media02.hongkiat.com/twitter-bootstrap/twitter-bootstra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95800"/>
            <a:ext cx="2833255" cy="15866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ample of a webpage using Bootstrap frame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0" y="4501051"/>
            <a:ext cx="3069589" cy="158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901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Why Use Bootstrap? (#1)</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2" name="Picture 2" descr="http://i0.wp.com/fribly.com/wp-content/uploads/2014/01/Bootstrap-3-Vector-UI-Kit.png?resize=1054%2C1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0316"/>
            <a:ext cx="5467057" cy="5456684"/>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a:spLocks noGrp="1"/>
          </p:cNvSpPr>
          <p:nvPr>
            <p:ph idx="1"/>
          </p:nvPr>
        </p:nvSpPr>
        <p:spPr>
          <a:xfrm>
            <a:off x="5695656" y="1143000"/>
            <a:ext cx="3295944" cy="4659630"/>
          </a:xfrm>
        </p:spPr>
        <p:txBody>
          <a:bodyPr>
            <a:normAutofit fontScale="92500" lnSpcReduction="10000"/>
          </a:bodyPr>
          <a:lstStyle/>
          <a:p>
            <a:r>
              <a:rPr lang="en-US" sz="2400" b="1" u="sng" dirty="0" smtClean="0">
                <a:latin typeface="Arial" panose="020B0604020202020204" pitchFamily="34" charset="0"/>
                <a:cs typeface="Arial" panose="020B0604020202020204" pitchFamily="34" charset="0"/>
              </a:rPr>
              <a:t>Reason #1: UI Kit</a:t>
            </a:r>
          </a:p>
          <a:p>
            <a:endParaRPr lang="en-US" sz="2400" b="1"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Familiarize yourself with the UI features it offers via the documentation.</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Once Bootstrap is active, you can simply copy snippets from the documentation to save yourself major time of creating elements yourself.</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982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Why Use Bootstrap? (#2)</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8" name="Picture 4" descr="http://julienrenaux.fr/wp-content/uploads/2013/03/responsive-templates-860x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67200"/>
            <a:ext cx="8191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457200" y="1143001"/>
            <a:ext cx="8077200" cy="3047999"/>
          </a:xfrm>
        </p:spPr>
        <p:txBody>
          <a:bodyPr>
            <a:normAutofit/>
          </a:bodyPr>
          <a:lstStyle/>
          <a:p>
            <a:pPr marL="0" indent="0">
              <a:buNone/>
            </a:pPr>
            <a:r>
              <a:rPr lang="en-US" sz="2200" b="1" dirty="0" smtClean="0">
                <a:latin typeface="Arial" panose="020B0604020202020204" pitchFamily="34" charset="0"/>
                <a:cs typeface="Arial" panose="020B0604020202020204" pitchFamily="34" charset="0"/>
              </a:rPr>
              <a:t>Reason #2: Mobile Responsiveness</a:t>
            </a: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One of the most compelling reasons to use Bootstrap is the default </a:t>
            </a:r>
            <a:r>
              <a:rPr lang="en-US" sz="2200" b="1" u="sng" dirty="0" smtClean="0">
                <a:latin typeface="Arial" panose="020B0604020202020204" pitchFamily="34" charset="0"/>
                <a:cs typeface="Arial" panose="020B0604020202020204" pitchFamily="34" charset="0"/>
              </a:rPr>
              <a:t>mobile-responsive </a:t>
            </a:r>
            <a:r>
              <a:rPr lang="en-US" sz="2200" dirty="0" smtClean="0">
                <a:latin typeface="Arial" panose="020B0604020202020204" pitchFamily="34" charset="0"/>
                <a:cs typeface="Arial" panose="020B0604020202020204" pitchFamily="34" charset="0"/>
              </a:rPr>
              <a:t>quality it provides.</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This means that your website will look “good” automatically when viewed on screens ranging from monitors to tablets to phones. Visit </a:t>
            </a:r>
            <a:r>
              <a:rPr lang="en-US" sz="2200" dirty="0" smtClean="0">
                <a:latin typeface="Arial" panose="020B0604020202020204" pitchFamily="34" charset="0"/>
                <a:cs typeface="Arial" panose="020B0604020202020204" pitchFamily="34" charset="0"/>
                <a:hlinkClick r:id="rId4"/>
              </a:rPr>
              <a:t>www.ricedevchats.org</a:t>
            </a:r>
            <a:r>
              <a:rPr lang="en-US" sz="2200" dirty="0" smtClean="0">
                <a:latin typeface="Arial" panose="020B0604020202020204" pitchFamily="34" charset="0"/>
                <a:cs typeface="Arial" panose="020B0604020202020204" pitchFamily="34" charset="0"/>
              </a:rPr>
              <a:t> for an example.</a:t>
            </a:r>
          </a:p>
          <a:p>
            <a:pPr marL="0" indent="0">
              <a:buNone/>
            </a:pPr>
            <a:endParaRPr lang="en-US"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888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 Bootstrap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55" y="1093560"/>
            <a:ext cx="3134325" cy="34591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Like writing papers in “Notepad”. </a:t>
            </a:r>
          </a:p>
          <a:p>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2833255" y="1093560"/>
            <a:ext cx="32627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Like writing papers in Microsoft Word.</a:t>
            </a:r>
          </a:p>
          <a:p>
            <a:endParaRPr lang="en-US" sz="1800" b="1" u="sng"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Can format text, page settings, alignment, etc. based on “highlighting” and menu options.   </a:t>
            </a:r>
            <a:r>
              <a:rPr lang="en-US" sz="1800" b="1" u="sng" dirty="0" smtClean="0">
                <a:latin typeface="Arial" panose="020B0604020202020204" pitchFamily="34" charset="0"/>
                <a:cs typeface="Arial" panose="020B0604020202020204" pitchFamily="34" charset="0"/>
              </a:rPr>
              <a:t> </a:t>
            </a:r>
            <a:endParaRPr lang="en-US" sz="18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4572000"/>
            <a:ext cx="1281261" cy="128126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745" y="4738380"/>
            <a:ext cx="1135526" cy="111488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5954485" y="1096279"/>
            <a:ext cx="3200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lvl="1" indent="0">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 &amp; Bootstrap </a:t>
            </a:r>
            <a:endParaRPr lang="en-US" b="1" u="sng" dirty="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Like writing papers in Microsoft Word with a </a:t>
            </a:r>
            <a:r>
              <a:rPr lang="en-US" sz="1900" b="1" u="sng" dirty="0" smtClean="0">
                <a:latin typeface="Arial" panose="020B0604020202020204" pitchFamily="34" charset="0"/>
                <a:cs typeface="Arial" panose="020B0604020202020204" pitchFamily="34" charset="0"/>
              </a:rPr>
              <a:t>prebuilt template.</a:t>
            </a:r>
          </a:p>
          <a:p>
            <a:endParaRPr lang="en-US" sz="1900" b="1" u="sng" dirty="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You can still customize, but now have a pre-built style and aesthetic look.</a:t>
            </a:r>
            <a:endParaRPr lang="en-US" sz="1900" b="1" u="sng" dirty="0">
              <a:latin typeface="Arial" panose="020B0604020202020204" pitchFamily="34" charset="0"/>
              <a:cs typeface="Arial" panose="020B0604020202020204" pitchFamily="34" charset="0"/>
            </a:endParaRPr>
          </a:p>
        </p:txBody>
      </p:sp>
      <p:pic>
        <p:nvPicPr>
          <p:cNvPr id="11"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793" y="4703608"/>
            <a:ext cx="1145572" cy="11247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r7.com/wp-content/uploads/2014/11/free-report-cover-page-template-download-hrkr8daj.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4784192"/>
            <a:ext cx="685800" cy="88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77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with Bootstrap…</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TextBox 8"/>
          <p:cNvSpPr txBox="1"/>
          <p:nvPr/>
        </p:nvSpPr>
        <p:spPr>
          <a:xfrm>
            <a:off x="7374092" y="2921144"/>
            <a:ext cx="1620957" cy="1200329"/>
          </a:xfrm>
          <a:prstGeom prst="rect">
            <a:avLst/>
          </a:prstGeom>
          <a:noFill/>
        </p:spPr>
        <p:txBody>
          <a:bodyPr wrap="none" rtlCol="0">
            <a:spAutoFit/>
          </a:bodyPr>
          <a:lstStyle/>
          <a:p>
            <a:pPr algn="ctr"/>
            <a:r>
              <a:rPr lang="en-US" sz="3600" b="1" dirty="0" smtClean="0">
                <a:latin typeface="Arial" panose="020B0604020202020204" pitchFamily="34" charset="0"/>
                <a:cs typeface="Arial" panose="020B0604020202020204" pitchFamily="34" charset="0"/>
              </a:rPr>
              <a:t>Hot</a:t>
            </a:r>
          </a:p>
          <a:p>
            <a:pPr algn="ctr"/>
            <a:r>
              <a:rPr lang="en-US" sz="3600" b="1" dirty="0" smtClean="0">
                <a:latin typeface="Arial" panose="020B0604020202020204" pitchFamily="34" charset="0"/>
                <a:cs typeface="Arial" panose="020B0604020202020204" pitchFamily="34" charset="0"/>
              </a:rPr>
              <a:t>Damn</a:t>
            </a:r>
            <a:r>
              <a:rPr lang="en-US" sz="3600" b="1" dirty="0" smtClean="0">
                <a:latin typeface="Arial" panose="020B0604020202020204" pitchFamily="34" charset="0"/>
                <a:cs typeface="Arial" panose="020B0604020202020204" pitchFamily="34" charset="0"/>
              </a:rPr>
              <a:t>!</a:t>
            </a:r>
            <a:endParaRPr lang="en-US" sz="3600" b="1" dirty="0">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7010399" cy="5306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380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fontScale="90000"/>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Sketching / Grid Layouts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2632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Importance of Sketches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1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Learning is Frustrating</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143000"/>
            <a:ext cx="8229600" cy="4525963"/>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“You </a:t>
            </a:r>
            <a:r>
              <a:rPr lang="en-US" sz="2400" dirty="0">
                <a:latin typeface="Arial" panose="020B0604020202020204" pitchFamily="34" charset="0"/>
                <a:cs typeface="Arial" panose="020B0604020202020204" pitchFamily="34" charset="0"/>
              </a:rPr>
              <a:t>can’t tell whether you’re learning something when you’re learning it—in fact, </a:t>
            </a:r>
            <a:r>
              <a:rPr lang="en-US" sz="2400" b="1" u="sng" dirty="0">
                <a:latin typeface="Arial" panose="020B0604020202020204" pitchFamily="34" charset="0"/>
                <a:cs typeface="Arial" panose="020B0604020202020204" pitchFamily="34" charset="0"/>
              </a:rPr>
              <a:t>learning feels a lot more like frustration</a:t>
            </a:r>
            <a:r>
              <a:rPr lang="en-US" sz="2400" b="1" u="sng"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I’ve learned is that during this period of frustration is actually when people improve the most, and their improvements are usually obvious to an outsider. If you feel frustrated while trying to understand </a:t>
            </a:r>
            <a:r>
              <a:rPr lang="en-US" sz="2400" dirty="0" smtClean="0">
                <a:latin typeface="Arial" panose="020B0604020202020204" pitchFamily="34" charset="0"/>
                <a:cs typeface="Arial" panose="020B0604020202020204" pitchFamily="34" charset="0"/>
              </a:rPr>
              <a:t>new </a:t>
            </a:r>
            <a:r>
              <a:rPr lang="en-US" sz="2400" dirty="0">
                <a:latin typeface="Arial" panose="020B0604020202020204" pitchFamily="34" charset="0"/>
                <a:cs typeface="Arial" panose="020B0604020202020204" pitchFamily="34" charset="0"/>
              </a:rPr>
              <a:t>concepts, try to remember that it might not feel like it, but you’re probably rapidly expanding your knowledge</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1800" i="1" dirty="0" smtClean="0">
                <a:latin typeface="Arial" panose="020B0604020202020204" pitchFamily="34" charset="0"/>
                <a:cs typeface="Arial" panose="020B0604020202020204" pitchFamily="34" charset="0"/>
              </a:rPr>
              <a:t>Phillip Dickey, Author of Write Modern Web Apps with the MEAN Stack: Mongo, Express, </a:t>
            </a:r>
            <a:r>
              <a:rPr lang="en-US" sz="1800" i="1" dirty="0" err="1" smtClean="0">
                <a:latin typeface="Arial" panose="020B0604020202020204" pitchFamily="34" charset="0"/>
                <a:cs typeface="Arial" panose="020B0604020202020204" pitchFamily="34" charset="0"/>
              </a:rPr>
              <a:t>AngularJS</a:t>
            </a:r>
            <a:r>
              <a:rPr lang="en-US" sz="1800" i="1" dirty="0" smtClean="0">
                <a:latin typeface="Arial" panose="020B0604020202020204" pitchFamily="34" charset="0"/>
                <a:cs typeface="Arial" panose="020B0604020202020204" pitchFamily="34" charset="0"/>
              </a:rPr>
              <a:t>, and Node.JS</a:t>
            </a:r>
            <a:endParaRPr lang="en-US" sz="18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3513591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Designing with a Grid in Mind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2" name="Picture 4" descr="https://cdn.tutsplus.com/webdesign/uploads/legacy/tuts/341_wf/wireframe-b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6827519"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457200" y="5867400"/>
            <a:ext cx="8229600" cy="762000"/>
          </a:xfrm>
        </p:spPr>
        <p:txBody>
          <a:bodyPr>
            <a:normAutofit/>
          </a:bodyPr>
          <a:lstStyle/>
          <a:p>
            <a:r>
              <a:rPr lang="en-US" sz="2400" dirty="0" smtClean="0">
                <a:latin typeface="Arial" panose="020B0604020202020204" pitchFamily="34" charset="0"/>
                <a:cs typeface="Arial" panose="020B0604020202020204" pitchFamily="34" charset="0"/>
              </a:rPr>
              <a:t>Grids serve to align elements aesthetically.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454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Facebook’s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27720"/>
            <a:ext cx="6110120" cy="561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6491120" y="1295400"/>
            <a:ext cx="2500480" cy="4525963"/>
          </a:xfrm>
        </p:spPr>
        <p:txBody>
          <a:bodyPr>
            <a:normAutofit/>
          </a:bodyPr>
          <a:lstStyle/>
          <a:p>
            <a:pPr marL="0" indent="0">
              <a:buNone/>
            </a:pPr>
            <a:r>
              <a:rPr lang="en-US" sz="2200" dirty="0" smtClean="0">
                <a:latin typeface="Arial" panose="020B0604020202020204" pitchFamily="34" charset="0"/>
                <a:cs typeface="Arial" panose="020B0604020202020204" pitchFamily="34" charset="0"/>
              </a:rPr>
              <a:t>Facebook is a perfect example of a website where the “grid-layout” is obvious.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Grids make it easy to have content (text, images, and regions) align aesthetically.</a:t>
            </a:r>
          </a:p>
        </p:txBody>
      </p:sp>
    </p:spTree>
    <p:extLst>
      <p:ext uri="{BB962C8B-B14F-4D97-AF65-F5344CB8AC3E}">
        <p14:creationId xmlns:p14="http://schemas.microsoft.com/office/powerpoint/2010/main" val="197420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 More Complex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9465" name="Picture 9" descr="http://eyelearn.org/ma-stu-gallery/gridEssay-2013/aimee/images/gu-gr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0693" r="10674"/>
          <a:stretch/>
        </p:blipFill>
        <p:spPr bwMode="auto">
          <a:xfrm>
            <a:off x="779766" y="914400"/>
            <a:ext cx="7578529"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19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 More Complex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1.bp.blogspot.com/-MApmsFuowRg/U4b9KpiOLbI/AAAAAAAAAh4/pDVukrQsJ_Y/s1600/cnn.png"/>
          <p:cNvPicPr>
            <a:picLocks noChangeAspect="1" noChangeArrowheads="1"/>
          </p:cNvPicPr>
          <p:nvPr/>
        </p:nvPicPr>
        <p:blipFill rotWithShape="1">
          <a:blip r:embed="rId4">
            <a:extLst>
              <a:ext uri="{28A0092B-C50C-407E-A947-70E740481C1C}">
                <a14:useLocalDpi xmlns:a14="http://schemas.microsoft.com/office/drawing/2010/main" val="0"/>
              </a:ext>
            </a:extLst>
          </a:blip>
          <a:srcRect l="10542" r="10523"/>
          <a:stretch/>
        </p:blipFill>
        <p:spPr bwMode="auto">
          <a:xfrm>
            <a:off x="305254" y="990600"/>
            <a:ext cx="8610146" cy="52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43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Tools for Sketch / Grid Creation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marL="0" indent="0">
              <a:buNone/>
            </a:pPr>
            <a:r>
              <a:rPr lang="en-US" b="1" u="sng" dirty="0" err="1" smtClean="0">
                <a:latin typeface="Arial" panose="020B0604020202020204" pitchFamily="34" charset="0"/>
                <a:cs typeface="Arial" panose="020B0604020202020204" pitchFamily="34" charset="0"/>
              </a:rPr>
              <a:t>Wireframing</a:t>
            </a:r>
            <a:r>
              <a:rPr lang="en-US" b="1" u="sng" dirty="0" smtClean="0">
                <a:latin typeface="Arial" panose="020B0604020202020204" pitchFamily="34" charset="0"/>
                <a:cs typeface="Arial" panose="020B0604020202020204" pitchFamily="34" charset="0"/>
              </a:rPr>
              <a:t> Tools:</a:t>
            </a:r>
          </a:p>
          <a:p>
            <a:r>
              <a:rPr lang="en-US" sz="2800" dirty="0" err="1" smtClean="0">
                <a:latin typeface="Arial" panose="020B0604020202020204" pitchFamily="34" charset="0"/>
                <a:cs typeface="Arial" panose="020B0604020202020204" pitchFamily="34" charset="0"/>
              </a:rPr>
              <a:t>Balsamiq</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2"/>
              </a:rPr>
              <a:t>https://balsamiq.com/</a:t>
            </a:r>
            <a:r>
              <a:rPr lang="en-US" sz="2800" dirty="0" smtClean="0">
                <a:latin typeface="Arial" panose="020B0604020202020204" pitchFamily="34" charset="0"/>
                <a:cs typeface="Arial" panose="020B0604020202020204" pitchFamily="34" charset="0"/>
              </a:rPr>
              <a:t> </a:t>
            </a:r>
          </a:p>
          <a:p>
            <a:r>
              <a:rPr lang="en-US" sz="2800" dirty="0" err="1" smtClean="0">
                <a:latin typeface="Arial" panose="020B0604020202020204" pitchFamily="34" charset="0"/>
                <a:cs typeface="Arial" panose="020B0604020202020204" pitchFamily="34" charset="0"/>
              </a:rPr>
              <a:t>Framebox</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Pen and Paper: Your notebook</a:t>
            </a:r>
          </a:p>
          <a:p>
            <a:endParaRPr lang="en-US" b="1"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Grids for Photoshop / Illustrator:</a:t>
            </a:r>
          </a:p>
          <a:p>
            <a:r>
              <a:rPr lang="en-US" sz="2800" dirty="0" smtClean="0">
                <a:latin typeface="Arial" panose="020B0604020202020204" pitchFamily="34" charset="0"/>
                <a:cs typeface="Arial" panose="020B0604020202020204" pitchFamily="34" charset="0"/>
              </a:rPr>
              <a:t>960 GS: </a:t>
            </a:r>
            <a:r>
              <a:rPr lang="en-US" sz="2800" dirty="0" smtClean="0">
                <a:latin typeface="Arial" panose="020B0604020202020204" pitchFamily="34" charset="0"/>
                <a:cs typeface="Arial" panose="020B0604020202020204" pitchFamily="34" charset="0"/>
                <a:hlinkClick r:id="rId4"/>
              </a:rPr>
              <a:t>http://960.gs/</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GuideGuide</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Designing with Grids Guides: </a:t>
            </a:r>
          </a:p>
          <a:p>
            <a:r>
              <a:rPr lang="en-US" sz="2400" dirty="0" smtClean="0">
                <a:latin typeface="Arial" panose="020B0604020202020204" pitchFamily="34" charset="0"/>
                <a:cs typeface="Arial" panose="020B0604020202020204" pitchFamily="34" charset="0"/>
              </a:rPr>
              <a:t>960 Grid System Made Easy: </a:t>
            </a:r>
            <a:r>
              <a:rPr lang="en-US" sz="2400" dirty="0" smtClean="0">
                <a:latin typeface="Arial" panose="020B0604020202020204" pitchFamily="34" charset="0"/>
                <a:cs typeface="Arial" panose="020B0604020202020204" pitchFamily="34" charset="0"/>
                <a:hlinkClick r:id="rId5"/>
              </a:rPr>
              <a:t>http://bit.ly/1sjYaFC</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Design by Grid: </a:t>
            </a:r>
            <a:r>
              <a:rPr lang="en-US" sz="2400" dirty="0" smtClean="0">
                <a:latin typeface="Arial" panose="020B0604020202020204" pitchFamily="34" charset="0"/>
                <a:cs typeface="Arial" panose="020B0604020202020204" pitchFamily="34" charset="0"/>
                <a:hlinkClick r:id="rId6"/>
              </a:rPr>
              <a:t>http://www.designbygrid.com/</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Designing with Grid-Based Approach: </a:t>
            </a:r>
            <a:r>
              <a:rPr lang="en-US" sz="2400" dirty="0" smtClean="0">
                <a:latin typeface="Arial" panose="020B0604020202020204" pitchFamily="34" charset="0"/>
                <a:cs typeface="Arial" panose="020B0604020202020204" pitchFamily="34" charset="0"/>
                <a:hlinkClick r:id="rId7"/>
              </a:rPr>
              <a:t>http://bit.ly/1CM4Hzo</a:t>
            </a:r>
            <a:r>
              <a:rPr lang="en-US" sz="2400"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843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0656" y="1219200"/>
            <a:ext cx="266614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019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Key Bootstrap Parts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531195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smtClean="0">
                <a:solidFill>
                  <a:schemeClr val="bg1"/>
                </a:solidFill>
                <a:latin typeface="Arial" panose="020B0604020202020204" pitchFamily="34" charset="0"/>
                <a:cs typeface="Arial" panose="020B0604020202020204" pitchFamily="34" charset="0"/>
              </a:rPr>
              <a:t>Guide</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23" y="949194"/>
            <a:ext cx="6501244" cy="415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idx="1"/>
          </p:nvPr>
        </p:nvSpPr>
        <p:spPr>
          <a:xfrm>
            <a:off x="367145" y="5334000"/>
            <a:ext cx="8382000" cy="2087563"/>
          </a:xfrm>
        </p:spPr>
        <p:txBody>
          <a:bodyPr>
            <a:noAutofit/>
          </a:bodyPr>
          <a:lstStyle/>
          <a:p>
            <a:r>
              <a:rPr lang="en-US" sz="2000" dirty="0" smtClean="0">
                <a:latin typeface="Arial" panose="020B0604020202020204" pitchFamily="34" charset="0"/>
                <a:cs typeface="Arial" panose="020B0604020202020204" pitchFamily="34" charset="0"/>
              </a:rPr>
              <a:t>Bootstrap offers a wide range of components for inclusion in your next web project. Best way to use them is to simply flip through the documentation and incorporate elements as necessary. </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31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Incorporating Bootstrap</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10" name="Content Placeholder 2"/>
          <p:cNvSpPr>
            <a:spLocks noGrp="1"/>
          </p:cNvSpPr>
          <p:nvPr>
            <p:ph idx="1"/>
          </p:nvPr>
        </p:nvSpPr>
        <p:spPr>
          <a:xfrm>
            <a:off x="367145" y="3352800"/>
            <a:ext cx="8382000" cy="2087563"/>
          </a:xfrm>
        </p:spPr>
        <p:txBody>
          <a:bodyPr>
            <a:noAutofit/>
          </a:bodyPr>
          <a:lstStyle/>
          <a:p>
            <a:pPr marL="0" indent="0">
              <a:buNone/>
            </a:pPr>
            <a:r>
              <a:rPr lang="en-US" sz="2000" dirty="0" smtClean="0">
                <a:latin typeface="Arial" panose="020B0604020202020204" pitchFamily="34" charset="0"/>
                <a:cs typeface="Arial" panose="020B0604020202020204" pitchFamily="34" charset="0"/>
              </a:rPr>
              <a:t>To </a:t>
            </a:r>
            <a:r>
              <a:rPr lang="en-US" sz="2000" dirty="0" smtClean="0">
                <a:latin typeface="Arial" panose="020B0604020202020204" pitchFamily="34" charset="0"/>
                <a:cs typeface="Arial" panose="020B0604020202020204" pitchFamily="34" charset="0"/>
              </a:rPr>
              <a:t>add Bootstrap styling to your web project simply incorporate the CDN reference in the header section of your HTML.</a:t>
            </a:r>
          </a:p>
          <a:p>
            <a:endParaRPr lang="en-US" sz="2000"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Example:</a:t>
            </a:r>
          </a:p>
          <a:p>
            <a:pPr marL="0" indent="0">
              <a:buNone/>
            </a:pPr>
            <a:r>
              <a:rPr lang="en-US" sz="1800" dirty="0" smtClean="0">
                <a:latin typeface="Arial" panose="020B0604020202020204" pitchFamily="34" charset="0"/>
                <a:cs typeface="Arial" panose="020B0604020202020204" pitchFamily="34" charset="0"/>
              </a:rPr>
              <a:t>&lt;</a:t>
            </a:r>
            <a:r>
              <a:rPr lang="en-US" sz="1800" dirty="0">
                <a:latin typeface="Arial" panose="020B0604020202020204" pitchFamily="34" charset="0"/>
                <a:cs typeface="Arial" panose="020B0604020202020204" pitchFamily="34" charset="0"/>
              </a:rPr>
              <a:t>link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rel</a:t>
            </a:r>
            <a:r>
              <a:rPr lang="en-US" sz="1800" dirty="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stylesheet“ </a:t>
            </a:r>
            <a:r>
              <a:rPr lang="en-US" sz="1800" dirty="0" err="1" smtClean="0">
                <a:latin typeface="Arial" panose="020B0604020202020204" pitchFamily="34" charset="0"/>
                <a:cs typeface="Arial" panose="020B0604020202020204" pitchFamily="34" charset="0"/>
              </a:rPr>
              <a:t>href</a:t>
            </a:r>
            <a:r>
              <a:rPr lang="en-US" sz="1800" dirty="0">
                <a:latin typeface="Arial" panose="020B0604020202020204" pitchFamily="34" charset="0"/>
                <a:cs typeface="Arial" panose="020B0604020202020204" pitchFamily="34" charset="0"/>
              </a:rPr>
              <a:t>="https://</a:t>
            </a:r>
            <a:r>
              <a:rPr lang="en-US" sz="1800" dirty="0" smtClean="0">
                <a:latin typeface="Arial" panose="020B0604020202020204" pitchFamily="34" charset="0"/>
                <a:cs typeface="Arial" panose="020B0604020202020204" pitchFamily="34" charset="0"/>
              </a:rPr>
              <a:t>maxcdn.bootstrapcdn.com/bootstrap/3.3.2/</a:t>
            </a:r>
            <a:r>
              <a:rPr lang="en-US" sz="1800" dirty="0" err="1" smtClean="0">
                <a:latin typeface="Arial" panose="020B0604020202020204" pitchFamily="34" charset="0"/>
                <a:cs typeface="Arial" panose="020B0604020202020204" pitchFamily="34" charset="0"/>
              </a:rPr>
              <a:t>css</a:t>
            </a:r>
            <a:r>
              <a:rPr lang="en-US" sz="1800" dirty="0" smtClean="0">
                <a:latin typeface="Arial" panose="020B0604020202020204" pitchFamily="34" charset="0"/>
                <a:cs typeface="Arial" panose="020B0604020202020204" pitchFamily="34" charset="0"/>
              </a:rPr>
              <a:t>/bootstrap.min.css "&gt; </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1" dirty="0" smtClean="0">
              <a:latin typeface="Arial" panose="020B0604020202020204" pitchFamily="34" charset="0"/>
              <a:cs typeface="Arial" panose="020B0604020202020204"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30144"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708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Grid System</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8" name="Picture 2" descr="http://dab1nmslvvntp.cloudfront.net/wp-content/uploads/2013/05/960-12-col-gr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50257"/>
            <a:ext cx="5395685" cy="494042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5548085" y="1524000"/>
            <a:ext cx="3443515" cy="4343400"/>
          </a:xfrm>
        </p:spPr>
        <p:txBody>
          <a:bodyPr>
            <a:normAutofit lnSpcReduction="10000"/>
          </a:bodyPr>
          <a:lstStyle/>
          <a:p>
            <a:pPr marL="0" indent="0">
              <a:buNone/>
            </a:pPr>
            <a:r>
              <a:rPr lang="en-US" sz="2200" dirty="0" smtClean="0">
                <a:latin typeface="Arial" panose="020B0604020202020204" pitchFamily="34" charset="0"/>
                <a:cs typeface="Arial" panose="020B0604020202020204" pitchFamily="34" charset="0"/>
              </a:rPr>
              <a:t>Bootstrap lets you organize content based on the “number of columns” a div spans – out of a total 12 columns.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Example:</a:t>
            </a:r>
          </a:p>
          <a:p>
            <a:pPr marL="0" indent="0">
              <a:buNone/>
            </a:pPr>
            <a:r>
              <a:rPr lang="en-US" sz="2200" dirty="0">
                <a:latin typeface="Arial" panose="020B0604020202020204" pitchFamily="34" charset="0"/>
                <a:cs typeface="Arial" panose="020B0604020202020204" pitchFamily="34" charset="0"/>
              </a:rPr>
              <a:t>&lt;div class="col-md-12</a:t>
            </a:r>
            <a:r>
              <a:rPr lang="en-US" sz="2200" dirty="0" smtClean="0">
                <a:latin typeface="Arial" panose="020B0604020202020204" pitchFamily="34" charset="0"/>
                <a:cs typeface="Arial" panose="020B0604020202020204" pitchFamily="34" charset="0"/>
              </a:rPr>
              <a:t>"&gt;</a:t>
            </a:r>
          </a:p>
          <a:p>
            <a:pPr marL="0" indent="0">
              <a:buNone/>
            </a:pPr>
            <a:r>
              <a:rPr lang="en-US" sz="2200" dirty="0" smtClean="0">
                <a:latin typeface="Arial" panose="020B0604020202020204" pitchFamily="34" charset="0"/>
                <a:cs typeface="Arial" panose="020B0604020202020204" pitchFamily="34" charset="0"/>
              </a:rPr>
              <a:t>(Spans full width)</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&lt;div class="</a:t>
            </a:r>
            <a:r>
              <a:rPr lang="en-US" sz="2200" dirty="0" smtClean="0">
                <a:latin typeface="Arial" panose="020B0604020202020204" pitchFamily="34" charset="0"/>
                <a:cs typeface="Arial" panose="020B0604020202020204" pitchFamily="34" charset="0"/>
              </a:rPr>
              <a:t>col-md-4"&gt;</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(Spans </a:t>
            </a:r>
            <a:r>
              <a:rPr lang="en-US" sz="2200" dirty="0" smtClean="0">
                <a:latin typeface="Arial" panose="020B0604020202020204" pitchFamily="34" charset="0"/>
                <a:cs typeface="Arial" panose="020B0604020202020204" pitchFamily="34" charset="0"/>
              </a:rPr>
              <a:t>1/3 of full width)</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smtClean="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202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smtClean="0">
                <a:solidFill>
                  <a:schemeClr val="bg1"/>
                </a:solidFill>
                <a:latin typeface="Arial" panose="020B0604020202020204" pitchFamily="34" charset="0"/>
                <a:cs typeface="Arial" panose="020B0604020202020204" pitchFamily="34" charset="0"/>
              </a:rPr>
              <a:t>Typography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10" name="Content Placeholder 2"/>
          <p:cNvSpPr>
            <a:spLocks noGrp="1"/>
          </p:cNvSpPr>
          <p:nvPr>
            <p:ph idx="1"/>
          </p:nvPr>
        </p:nvSpPr>
        <p:spPr>
          <a:xfrm>
            <a:off x="367145" y="4953000"/>
            <a:ext cx="8382000" cy="2087563"/>
          </a:xfrm>
        </p:spPr>
        <p:txBody>
          <a:bodyPr>
            <a:noAutofit/>
          </a:bodyPr>
          <a:lstStyle/>
          <a:p>
            <a:r>
              <a:rPr lang="en-US" sz="2000" dirty="0" smtClean="0">
                <a:latin typeface="Arial" panose="020B0604020202020204" pitchFamily="34" charset="0"/>
                <a:cs typeface="Arial" panose="020B0604020202020204" pitchFamily="34" charset="0"/>
              </a:rPr>
              <a:t>By default, Bootstrap offers nice looking fonts / size ratios of headers and paragraphs. </a:t>
            </a:r>
            <a:r>
              <a:rPr lang="en-US" sz="2000" dirty="0" smtClean="0">
                <a:latin typeface="Arial" panose="020B0604020202020204" pitchFamily="34" charset="0"/>
                <a:cs typeface="Arial" panose="020B0604020202020204" pitchFamily="34" charset="0"/>
              </a:rPr>
              <a:t>These come without you needing to do anything!</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&lt;p&gt;&lt;/p&gt;, &lt;h1</a:t>
            </a:r>
            <a:r>
              <a:rPr lang="en-US" sz="2000" dirty="0" smtClean="0">
                <a:latin typeface="Arial" panose="020B0604020202020204" pitchFamily="34" charset="0"/>
                <a:cs typeface="Arial" panose="020B0604020202020204" pitchFamily="34" charset="0"/>
              </a:rPr>
              <a:t>&gt;&lt;/h1&gt;, &lt;h2&gt;&lt;/h2, </a:t>
            </a:r>
            <a:r>
              <a:rPr lang="en-US" sz="2000" dirty="0" err="1" smtClean="0">
                <a:latin typeface="Arial" panose="020B0604020202020204" pitchFamily="34" charset="0"/>
                <a:cs typeface="Arial" panose="020B0604020202020204" pitchFamily="34" charset="0"/>
              </a:rPr>
              <a:t>etc</a:t>
            </a:r>
            <a:endParaRPr lang="en-US" sz="2000" dirty="0" smtClean="0">
              <a:latin typeface="Arial" panose="020B0604020202020204" pitchFamily="34" charset="0"/>
              <a:cs typeface="Arial" panose="020B0604020202020204" pitchFamily="34" charset="0"/>
            </a:endParaRPr>
          </a:p>
        </p:txBody>
      </p:sp>
      <p:pic>
        <p:nvPicPr>
          <p:cNvPr id="6146" name="Picture 2" descr="http://cdn.appstorm.net/web.appstorm.net/files/2011/08/Bootstrap-620x3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6" y="914400"/>
            <a:ext cx="6815944" cy="396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744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Agenda</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5151884"/>
          </a:xfrm>
        </p:spPr>
        <p:txBody>
          <a:bodyPr>
            <a:normAutofit fontScale="55000" lnSpcReduction="20000"/>
          </a:bodyPr>
          <a:lstStyle/>
          <a:p>
            <a:pPr marL="571500" indent="-571500">
              <a:buFont typeface="+mj-lt"/>
              <a:buAutoNum type="romanUcPeriod"/>
            </a:pPr>
            <a:r>
              <a:rPr lang="en-US" dirty="0" smtClean="0">
                <a:latin typeface="Arial" panose="020B0604020202020204" pitchFamily="34" charset="0"/>
                <a:cs typeface="Arial" panose="020B0604020202020204" pitchFamily="34" charset="0"/>
              </a:rPr>
              <a:t>Introduction</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A Primer on HTML / CSS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Behold! Bootstrap</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Sketching / Grid Layouts</a:t>
            </a:r>
          </a:p>
          <a:p>
            <a:pPr marL="571500" indent="-571500">
              <a:buFont typeface="+mj-lt"/>
              <a:buAutoNum type="romanUcPeriod"/>
            </a:pPr>
            <a:endParaRPr lang="en-US" dirty="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Key Bootstrap Parts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Time to Build</a:t>
            </a:r>
            <a:r>
              <a:rPr lang="en-US" dirty="0" smtClean="0">
                <a:latin typeface="Arial" panose="020B0604020202020204" pitchFamily="34" charset="0"/>
                <a:cs typeface="Arial" panose="020B0604020202020204" pitchFamily="34" charset="0"/>
              </a:rPr>
              <a:t>!</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Translating Sketch into “Rows, Columns, and Containers” </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Initializing Project</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Building a </a:t>
            </a:r>
            <a:r>
              <a:rPr lang="en-US" dirty="0" err="1" smtClean="0">
                <a:latin typeface="Arial" panose="020B0604020202020204" pitchFamily="34" charset="0"/>
                <a:cs typeface="Arial" panose="020B0604020202020204" pitchFamily="34" charset="0"/>
              </a:rPr>
              <a:t>Navbar</a:t>
            </a: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Images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Tables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Forms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Formatting the Look </a:t>
            </a:r>
            <a:endParaRPr lang="en-US"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380872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Buttons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7172" name="Picture 4" descr="http://www.bitrepository.com/wp-content/gallery/bootstrap-3/bootstrap-3-buttons.jpg"/>
          <p:cNvPicPr>
            <a:picLocks noChangeAspect="1" noChangeArrowheads="1"/>
          </p:cNvPicPr>
          <p:nvPr/>
        </p:nvPicPr>
        <p:blipFill rotWithShape="1">
          <a:blip r:embed="rId3">
            <a:extLst>
              <a:ext uri="{28A0092B-C50C-407E-A947-70E740481C1C}">
                <a14:useLocalDpi xmlns:a14="http://schemas.microsoft.com/office/drawing/2010/main" val="0"/>
              </a:ext>
            </a:extLst>
          </a:blip>
          <a:srcRect t="17270" b="-3746"/>
          <a:stretch/>
        </p:blipFill>
        <p:spPr bwMode="auto">
          <a:xfrm>
            <a:off x="430645" y="979714"/>
            <a:ext cx="8255000" cy="329474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367145" y="4419600"/>
            <a:ext cx="8382000" cy="1676400"/>
          </a:xfrm>
        </p:spPr>
        <p:txBody>
          <a:bodyPr>
            <a:noAutofit/>
          </a:bodyPr>
          <a:lstStyle/>
          <a:p>
            <a:pPr marL="0" indent="0">
              <a:buNone/>
            </a:pPr>
            <a:r>
              <a:rPr lang="en-US" sz="2000" dirty="0" smtClean="0">
                <a:latin typeface="Arial" panose="020B0604020202020204" pitchFamily="34" charset="0"/>
                <a:cs typeface="Arial" panose="020B0604020202020204" pitchFamily="34" charset="0"/>
              </a:rPr>
              <a:t>Bootstrap also helps yo</a:t>
            </a:r>
            <a:r>
              <a:rPr lang="en-US" sz="2000" dirty="0" smtClean="0">
                <a:latin typeface="Arial" panose="020B0604020202020204" pitchFamily="34" charset="0"/>
                <a:cs typeface="Arial" panose="020B0604020202020204" pitchFamily="34" charset="0"/>
              </a:rPr>
              <a:t>u quickly create buttons of various size/colors</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Example: </a:t>
            </a:r>
          </a:p>
          <a:p>
            <a:pPr marL="0" indent="0">
              <a:buNone/>
            </a:pPr>
            <a:r>
              <a:rPr lang="en-US" sz="2000" dirty="0" smtClean="0">
                <a:latin typeface="Arial" panose="020B0604020202020204" pitchFamily="34" charset="0"/>
                <a:cs typeface="Arial" panose="020B0604020202020204" pitchFamily="34" charset="0"/>
              </a:rPr>
              <a:t> &lt;button class="</a:t>
            </a:r>
            <a:r>
              <a:rPr lang="en-US" sz="2000" dirty="0" err="1" smtClean="0">
                <a:latin typeface="Arial" panose="020B0604020202020204" pitchFamily="34" charset="0"/>
                <a:cs typeface="Arial" panose="020B0604020202020204" pitchFamily="34" charset="0"/>
              </a:rPr>
              <a:t>btn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btn</a:t>
            </a:r>
            <a:r>
              <a:rPr lang="en-US" sz="2000" dirty="0" smtClean="0">
                <a:latin typeface="Arial" panose="020B0604020202020204" pitchFamily="34" charset="0"/>
                <a:cs typeface="Arial" panose="020B0604020202020204" pitchFamily="34" charset="0"/>
              </a:rPr>
              <a:t>-default" type="submit"&gt;Button&lt;/button&gt; </a:t>
            </a:r>
          </a:p>
        </p:txBody>
      </p:sp>
    </p:spTree>
    <p:extLst>
      <p:ext uri="{BB962C8B-B14F-4D97-AF65-F5344CB8AC3E}">
        <p14:creationId xmlns:p14="http://schemas.microsoft.com/office/powerpoint/2010/main" val="23658298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Navbar</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51" y="1830724"/>
            <a:ext cx="8205788" cy="434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19124"/>
          <a:stretch/>
        </p:blipFill>
        <p:spPr bwMode="auto">
          <a:xfrm>
            <a:off x="0" y="1066800"/>
            <a:ext cx="9130144"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287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Jumbotron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770"/>
          <a:stretch/>
        </p:blipFill>
        <p:spPr bwMode="auto">
          <a:xfrm>
            <a:off x="57150" y="1066800"/>
            <a:ext cx="9029700" cy="365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768176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7675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Glyphicons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594" y="1038225"/>
            <a:ext cx="6465806"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1000" y="5392489"/>
            <a:ext cx="7010400"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Example: </a:t>
            </a:r>
          </a:p>
          <a:p>
            <a:r>
              <a:rPr lang="en-US" dirty="0">
                <a:latin typeface="Arial" panose="020B0604020202020204" pitchFamily="34" charset="0"/>
                <a:cs typeface="Arial" panose="020B0604020202020204" pitchFamily="34" charset="0"/>
              </a:rPr>
              <a:t>&lt;span class="</a:t>
            </a:r>
            <a:r>
              <a:rPr lang="en-US" dirty="0" err="1">
                <a:latin typeface="Arial" panose="020B0604020202020204" pitchFamily="34" charset="0"/>
                <a:cs typeface="Arial" panose="020B0604020202020204" pitchFamily="34" charset="0"/>
              </a:rPr>
              <a:t>glyphicon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glyphicon</a:t>
            </a:r>
            <a:r>
              <a:rPr lang="en-US" dirty="0">
                <a:latin typeface="Arial" panose="020B0604020202020204" pitchFamily="34" charset="0"/>
                <a:cs typeface="Arial" panose="020B0604020202020204" pitchFamily="34" charset="0"/>
              </a:rPr>
              <a:t>-certificate"&gt;&lt;/span&gt;</a:t>
            </a:r>
          </a:p>
        </p:txBody>
      </p:sp>
    </p:spTree>
    <p:extLst>
      <p:ext uri="{BB962C8B-B14F-4D97-AF65-F5344CB8AC3E}">
        <p14:creationId xmlns:p14="http://schemas.microsoft.com/office/powerpoint/2010/main" val="2046804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smtClean="0">
                <a:solidFill>
                  <a:schemeClr val="bg1"/>
                </a:solidFill>
                <a:latin typeface="Arial" panose="020B0604020202020204" pitchFamily="34" charset="0"/>
                <a:cs typeface="Arial" panose="020B0604020202020204" pitchFamily="34" charset="0"/>
              </a:rPr>
              <a:t>Tables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4" name="Rectangle 3"/>
          <p:cNvSpPr/>
          <p:nvPr/>
        </p:nvSpPr>
        <p:spPr>
          <a:xfrm>
            <a:off x="609600" y="2667000"/>
            <a:ext cx="7010400" cy="3970318"/>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Example: </a:t>
            </a:r>
          </a:p>
          <a:p>
            <a:r>
              <a:rPr lang="en-US" dirty="0"/>
              <a:t>&lt;table</a:t>
            </a:r>
            <a:r>
              <a:rPr lang="en-US" dirty="0"/>
              <a:t> </a:t>
            </a:r>
            <a:r>
              <a:rPr lang="en-US" dirty="0"/>
              <a:t>class="table table-striped</a:t>
            </a:r>
            <a:r>
              <a:rPr lang="en-US" dirty="0" smtClean="0"/>
              <a:t>"&gt;</a:t>
            </a:r>
          </a:p>
          <a:p>
            <a:r>
              <a:rPr lang="en-US" dirty="0"/>
              <a:t>	</a:t>
            </a:r>
            <a:r>
              <a:rPr lang="en-US" dirty="0" smtClean="0"/>
              <a:t>&lt;</a:t>
            </a:r>
            <a:r>
              <a:rPr lang="en-US" dirty="0" err="1" smtClean="0"/>
              <a:t>tr</a:t>
            </a:r>
            <a:r>
              <a:rPr lang="en-US" dirty="0" smtClean="0"/>
              <a:t>&gt; </a:t>
            </a:r>
          </a:p>
          <a:p>
            <a:r>
              <a:rPr lang="en-US" dirty="0" smtClean="0"/>
              <a:t>		&lt;</a:t>
            </a:r>
            <a:r>
              <a:rPr lang="en-US" dirty="0" err="1" smtClean="0"/>
              <a:t>th</a:t>
            </a:r>
            <a:r>
              <a:rPr lang="en-US" dirty="0" smtClean="0"/>
              <a:t>&gt;First Name&lt;/</a:t>
            </a:r>
            <a:r>
              <a:rPr lang="en-US" dirty="0" err="1" smtClean="0"/>
              <a:t>th</a:t>
            </a:r>
            <a:r>
              <a:rPr lang="en-US" dirty="0" smtClean="0"/>
              <a:t>&gt;</a:t>
            </a:r>
          </a:p>
          <a:p>
            <a:r>
              <a:rPr lang="en-US" dirty="0"/>
              <a:t>	</a:t>
            </a:r>
            <a:r>
              <a:rPr lang="en-US" dirty="0" smtClean="0"/>
              <a:t>	&lt;</a:t>
            </a:r>
            <a:r>
              <a:rPr lang="en-US" dirty="0" err="1" smtClean="0"/>
              <a:t>th</a:t>
            </a:r>
            <a:r>
              <a:rPr lang="en-US" dirty="0" smtClean="0"/>
              <a:t>&gt;Last </a:t>
            </a:r>
            <a:r>
              <a:rPr lang="en-US" dirty="0"/>
              <a:t>Name&lt;/</a:t>
            </a:r>
            <a:r>
              <a:rPr lang="en-US" dirty="0" err="1"/>
              <a:t>th</a:t>
            </a:r>
            <a:r>
              <a:rPr lang="en-US" dirty="0"/>
              <a:t>&gt;</a:t>
            </a:r>
          </a:p>
          <a:p>
            <a:r>
              <a:rPr lang="en-US" dirty="0"/>
              <a:t>	</a:t>
            </a:r>
            <a:r>
              <a:rPr lang="en-US" dirty="0" smtClean="0"/>
              <a:t>	&lt;</a:t>
            </a:r>
            <a:r>
              <a:rPr lang="en-US" dirty="0" err="1" smtClean="0"/>
              <a:t>th</a:t>
            </a:r>
            <a:r>
              <a:rPr lang="en-US" dirty="0" smtClean="0"/>
              <a:t>&gt;Username&lt;/</a:t>
            </a:r>
            <a:r>
              <a:rPr lang="en-US" dirty="0" err="1"/>
              <a:t>th</a:t>
            </a:r>
            <a:r>
              <a:rPr lang="en-US" dirty="0" smtClean="0"/>
              <a:t>&gt;</a:t>
            </a:r>
            <a:endParaRPr lang="en-US" dirty="0"/>
          </a:p>
          <a:p>
            <a:r>
              <a:rPr lang="en-US" dirty="0" smtClean="0"/>
              <a:t>	&lt;/</a:t>
            </a:r>
            <a:r>
              <a:rPr lang="en-US" dirty="0" err="1" smtClean="0"/>
              <a:t>tr</a:t>
            </a:r>
            <a:r>
              <a:rPr lang="en-US" dirty="0" smtClean="0"/>
              <a:t>&gt;</a:t>
            </a:r>
          </a:p>
          <a:p>
            <a:r>
              <a:rPr lang="en-US" dirty="0"/>
              <a:t>	</a:t>
            </a:r>
            <a:r>
              <a:rPr lang="en-US" dirty="0" smtClean="0"/>
              <a:t>&lt;</a:t>
            </a:r>
            <a:r>
              <a:rPr lang="en-US" dirty="0" err="1" smtClean="0"/>
              <a:t>tr</a:t>
            </a:r>
            <a:r>
              <a:rPr lang="en-US" dirty="0" smtClean="0"/>
              <a:t>&gt;</a:t>
            </a:r>
          </a:p>
          <a:p>
            <a:r>
              <a:rPr lang="en-US" dirty="0"/>
              <a:t>	</a:t>
            </a:r>
            <a:r>
              <a:rPr lang="en-US" dirty="0" smtClean="0"/>
              <a:t>	&lt;td&gt;Mark&lt;/td&gt;</a:t>
            </a:r>
          </a:p>
          <a:p>
            <a:r>
              <a:rPr lang="en-US" dirty="0" smtClean="0"/>
              <a:t>		&lt;td&gt;Otto&lt;/td&gt;</a:t>
            </a:r>
          </a:p>
          <a:p>
            <a:r>
              <a:rPr lang="en-US" dirty="0"/>
              <a:t>	</a:t>
            </a:r>
            <a:r>
              <a:rPr lang="en-US" dirty="0" smtClean="0"/>
              <a:t>	&lt;/td&gt;@</a:t>
            </a:r>
            <a:r>
              <a:rPr lang="en-US" dirty="0" err="1" smtClean="0"/>
              <a:t>mdo</a:t>
            </a:r>
            <a:r>
              <a:rPr lang="en-US" dirty="0" smtClean="0"/>
              <a:t>&lt;/td&gt;</a:t>
            </a:r>
          </a:p>
          <a:p>
            <a:r>
              <a:rPr lang="en-US" dirty="0"/>
              <a:t>	</a:t>
            </a:r>
            <a:r>
              <a:rPr lang="en-US" dirty="0" smtClean="0"/>
              <a:t>&lt;/</a:t>
            </a:r>
            <a:r>
              <a:rPr lang="en-US" dirty="0" err="1" smtClean="0"/>
              <a:t>tr</a:t>
            </a:r>
            <a:r>
              <a:rPr lang="en-US" dirty="0" smtClean="0"/>
              <a:t>&gt;</a:t>
            </a:r>
          </a:p>
          <a:p>
            <a:r>
              <a:rPr lang="en-US" dirty="0" smtClean="0"/>
              <a:t>	…	</a:t>
            </a:r>
          </a:p>
          <a:p>
            <a:r>
              <a:rPr lang="en-US" dirty="0" smtClean="0"/>
              <a:t>&lt;/</a:t>
            </a:r>
            <a:r>
              <a:rPr lang="en-US" dirty="0"/>
              <a:t>table&gt;</a:t>
            </a:r>
            <a:endParaRPr lang="en-US" dirty="0">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990600"/>
            <a:ext cx="79819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715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smtClean="0">
                <a:solidFill>
                  <a:schemeClr val="bg1"/>
                </a:solidFill>
                <a:latin typeface="Arial" panose="020B0604020202020204" pitchFamily="34" charset="0"/>
                <a:cs typeface="Arial" panose="020B0604020202020204" pitchFamily="34" charset="0"/>
              </a:rPr>
              <a:t>Forms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855" y="3436945"/>
            <a:ext cx="5826772" cy="304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198" y="1077905"/>
            <a:ext cx="6034087" cy="2283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18682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13870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167446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Time to Build!</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
          <p:cNvSpPr txBox="1">
            <a:spLocks/>
          </p:cNvSpPr>
          <p:nvPr/>
        </p:nvSpPr>
        <p:spPr>
          <a:xfrm>
            <a:off x="381000" y="3370175"/>
            <a:ext cx="8458200" cy="188762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See Code Base:</a:t>
            </a:r>
          </a:p>
          <a:p>
            <a:pPr algn="l"/>
            <a:endPar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2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https://github.com/afhaque/Rice-DevChats-Bootstrap</a:t>
            </a:r>
          </a:p>
          <a:p>
            <a:pPr algn="l"/>
            <a:endParaRPr lang="en-US" sz="2000" b="1"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14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Start at </a:t>
            </a:r>
            <a:r>
              <a:rPr lang="en-US" sz="1400" b="1" i="1" dirty="0">
                <a:solidFill>
                  <a:schemeClr val="bg1"/>
                </a:solidFill>
                <a:latin typeface="Arial" panose="020B0604020202020204" pitchFamily="34" charset="0"/>
                <a:ea typeface="Roboto" panose="02000000000000000000" pitchFamily="2" charset="0"/>
                <a:cs typeface="Arial" panose="020B0604020202020204" pitchFamily="34" charset="0"/>
              </a:rPr>
              <a:t>Commit: </a:t>
            </a:r>
            <a:r>
              <a:rPr lang="en-US" sz="14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4342549ace9f99684b4192ea5c983b11624c6277</a:t>
            </a:r>
          </a:p>
          <a:p>
            <a:pPr algn="l"/>
            <a:endParaRPr lang="en-US" sz="1400" b="1"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14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Go to Commit</a:t>
            </a:r>
            <a:r>
              <a:rPr lang="en-US" sz="1400" b="1" i="1" dirty="0">
                <a:solidFill>
                  <a:schemeClr val="bg1"/>
                </a:solidFill>
                <a:latin typeface="Arial" panose="020B0604020202020204" pitchFamily="34" charset="0"/>
                <a:ea typeface="Roboto" panose="02000000000000000000" pitchFamily="2" charset="0"/>
                <a:cs typeface="Arial" panose="020B0604020202020204" pitchFamily="34" charset="0"/>
              </a:rPr>
              <a:t>: 62a29269d29d264536ccff4ab707d44493480da7</a:t>
            </a:r>
          </a:p>
        </p:txBody>
      </p:sp>
    </p:spTree>
    <p:extLst>
      <p:ext uri="{BB962C8B-B14F-4D97-AF65-F5344CB8AC3E}">
        <p14:creationId xmlns:p14="http://schemas.microsoft.com/office/powerpoint/2010/main" val="35421982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Questions?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20731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4409" y="3991429"/>
            <a:ext cx="86106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000" b="1" dirty="0">
              <a:solidFill>
                <a:schemeClr val="bg1"/>
              </a:solidFill>
              <a:latin typeface="Arial" panose="020B0604020202020204" pitchFamily="34" charset="0"/>
              <a:ea typeface="Roboto" panose="02000000000000000000" pitchFamily="2" charset="0"/>
              <a:cs typeface="Arial" panose="020B0604020202020204" pitchFamily="34" charset="0"/>
            </a:endParaRPr>
          </a:p>
          <a:p>
            <a:r>
              <a:rPr lang="en-US" sz="3000" b="1" dirty="0" smtClean="0">
                <a:solidFill>
                  <a:schemeClr val="bg1"/>
                </a:solidFill>
                <a:latin typeface="Arial" panose="020B0604020202020204" pitchFamily="34" charset="0"/>
                <a:ea typeface="Roboto" panose="02000000000000000000" pitchFamily="2" charset="0"/>
                <a:cs typeface="Arial" panose="020B0604020202020204" pitchFamily="34" charset="0"/>
              </a:rPr>
              <a:t>Liked it? Hated it? Let us know:</a:t>
            </a:r>
          </a:p>
          <a:p>
            <a:r>
              <a:rPr lang="en-US" sz="3000" dirty="0">
                <a:solidFill>
                  <a:schemeClr val="bg1"/>
                </a:solidFill>
                <a:latin typeface="Arial" panose="020B0604020202020204" pitchFamily="34" charset="0"/>
                <a:ea typeface="Roboto" panose="02000000000000000000" pitchFamily="2" charset="0"/>
                <a:cs typeface="Arial" panose="020B0604020202020204" pitchFamily="34" charset="0"/>
              </a:rPr>
              <a:t>r</a:t>
            </a:r>
            <a:r>
              <a:rPr lang="en-US" sz="3000" dirty="0" smtClean="0">
                <a:solidFill>
                  <a:schemeClr val="bg1"/>
                </a:solidFill>
                <a:latin typeface="Arial" panose="020B0604020202020204" pitchFamily="34" charset="0"/>
                <a:ea typeface="Roboto" panose="02000000000000000000" pitchFamily="2" charset="0"/>
                <a:cs typeface="Arial" panose="020B0604020202020204" pitchFamily="34" charset="0"/>
              </a:rPr>
              <a:t>icedevchats.org/reviews</a:t>
            </a:r>
          </a:p>
        </p:txBody>
      </p:sp>
      <p:sp>
        <p:nvSpPr>
          <p:cNvPr id="9" name="Flowchart: Process 8"/>
          <p:cNvSpPr/>
          <p:nvPr/>
        </p:nvSpPr>
        <p:spPr>
          <a:xfrm>
            <a:off x="375804" y="3573055"/>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91" y="2027355"/>
            <a:ext cx="8831236" cy="1452071"/>
          </a:xfrm>
          <a:prstGeom prst="rect">
            <a:avLst/>
          </a:prstGeom>
        </p:spPr>
      </p:pic>
      <p:sp>
        <p:nvSpPr>
          <p:cNvPr id="14" name="Rectangle 13"/>
          <p:cNvSpPr/>
          <p:nvPr/>
        </p:nvSpPr>
        <p:spPr>
          <a:xfrm>
            <a:off x="2083636" y="1143000"/>
            <a:ext cx="5032147" cy="646331"/>
          </a:xfrm>
          <a:prstGeom prst="rect">
            <a:avLst/>
          </a:prstGeom>
        </p:spPr>
        <p:txBody>
          <a:bodyPr wrap="none">
            <a:spAutoFit/>
          </a:bodyPr>
          <a:lstStyle/>
          <a:p>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Thanks for attending! </a:t>
            </a:r>
          </a:p>
        </p:txBody>
      </p:sp>
    </p:spTree>
    <p:extLst>
      <p:ext uri="{BB962C8B-B14F-4D97-AF65-F5344CB8AC3E}">
        <p14:creationId xmlns:p14="http://schemas.microsoft.com/office/powerpoint/2010/main" val="8516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What to Takeaway!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055370"/>
            <a:ext cx="8229600" cy="5280660"/>
          </a:xfrm>
        </p:spPr>
        <p:txBody>
          <a:bodyPr>
            <a:normAutofit fontScale="85000" lnSpcReduction="20000"/>
          </a:bodyPr>
          <a:lstStyle/>
          <a:p>
            <a:pPr marL="0" indent="0">
              <a:buNone/>
            </a:pPr>
            <a:r>
              <a:rPr lang="en-US" sz="2800" dirty="0" smtClean="0">
                <a:latin typeface="Arial" panose="020B0604020202020204" pitchFamily="34" charset="0"/>
                <a:cs typeface="Arial" panose="020B0604020202020204" pitchFamily="34" charset="0"/>
              </a:rPr>
              <a:t>If you’re a…</a:t>
            </a:r>
          </a:p>
          <a:p>
            <a:pPr marL="0" indent="0">
              <a:buNone/>
            </a:pPr>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Total Beginner to Coding: </a:t>
            </a:r>
          </a:p>
          <a:p>
            <a:pPr lvl="1"/>
            <a:r>
              <a:rPr lang="en-US" sz="2400" dirty="0" smtClean="0">
                <a:latin typeface="Arial" panose="020B0604020202020204" pitchFamily="34" charset="0"/>
                <a:cs typeface="Arial" panose="020B0604020202020204" pitchFamily="34" charset="0"/>
              </a:rPr>
              <a:t>Walk away with an understanding of what HTML/CSS is, how it works, and where Bootstrap fits in. </a:t>
            </a:r>
          </a:p>
          <a:p>
            <a:pPr lvl="1"/>
            <a:r>
              <a:rPr lang="en-US" sz="2400" dirty="0" smtClean="0">
                <a:latin typeface="Arial" panose="020B0604020202020204" pitchFamily="34" charset="0"/>
                <a:cs typeface="Arial" panose="020B0604020202020204" pitchFamily="34" charset="0"/>
              </a:rPr>
              <a:t>Understanding grid layouts would be good too!</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Coded Before, New to Web:</a:t>
            </a:r>
          </a:p>
          <a:p>
            <a:pPr lvl="1"/>
            <a:r>
              <a:rPr lang="en-US" sz="2400" dirty="0" smtClean="0">
                <a:latin typeface="Arial" panose="020B0604020202020204" pitchFamily="34" charset="0"/>
                <a:cs typeface="Arial" panose="020B0604020202020204" pitchFamily="34" charset="0"/>
              </a:rPr>
              <a:t>Walk away understanding how to translate a grid layout into HTML/CSS using Bootstrap “rows, columns, and containers ”.</a:t>
            </a:r>
          </a:p>
          <a:p>
            <a:pPr lvl="1"/>
            <a:r>
              <a:rPr lang="en-US" sz="2400" dirty="0" smtClean="0">
                <a:latin typeface="Arial" panose="020B0604020202020204" pitchFamily="34" charset="0"/>
                <a:cs typeface="Arial" panose="020B0604020202020204" pitchFamily="34" charset="0"/>
              </a:rPr>
              <a:t>Also, understand how to use the Bootstrap documentation to “pick and place” resources as necessary.</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HTML/CSS Fiddler:</a:t>
            </a:r>
          </a:p>
          <a:p>
            <a:pPr lvl="1"/>
            <a:r>
              <a:rPr lang="en-US" sz="2400" dirty="0" smtClean="0">
                <a:latin typeface="Arial" panose="020B0604020202020204" pitchFamily="34" charset="0"/>
                <a:cs typeface="Arial" panose="020B0604020202020204" pitchFamily="34" charset="0"/>
              </a:rPr>
              <a:t>Learn tricks to develop more systematically</a:t>
            </a:r>
          </a:p>
          <a:p>
            <a:pPr lvl="1"/>
            <a:r>
              <a:rPr lang="en-US" sz="2400" dirty="0" smtClean="0">
                <a:latin typeface="Arial" panose="020B0604020202020204" pitchFamily="34" charset="0"/>
                <a:cs typeface="Arial" panose="020B0604020202020204" pitchFamily="34" charset="0"/>
              </a:rPr>
              <a:t>Gain the confidence to build your own site from scratch!</a:t>
            </a:r>
          </a:p>
          <a:p>
            <a:endParaRPr lang="en-US" sz="2800" b="1" dirty="0" smtClean="0">
              <a:latin typeface="Arial" panose="020B0604020202020204" pitchFamily="34" charset="0"/>
              <a:cs typeface="Arial" panose="020B0604020202020204" pitchFamily="34" charset="0"/>
            </a:endParaRPr>
          </a:p>
          <a:p>
            <a:endParaRPr lang="en-US" sz="28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1916021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How to Keep Up!</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828800"/>
            <a:ext cx="8229600" cy="3429000"/>
          </a:xfrm>
        </p:spPr>
        <p:txBody>
          <a:bodyPr>
            <a:normAutofit fontScale="92500" lnSpcReduction="20000"/>
          </a:bodyPr>
          <a:lstStyle/>
          <a:p>
            <a:pPr marL="0" indent="0">
              <a:buNone/>
            </a:pPr>
            <a:r>
              <a:rPr lang="en-US" sz="2800" b="1" dirty="0" smtClean="0">
                <a:latin typeface="Arial" panose="020B0604020202020204" pitchFamily="34" charset="0"/>
                <a:cs typeface="Arial" panose="020B0604020202020204" pitchFamily="34" charset="0"/>
              </a:rPr>
              <a:t>As we go through this workshop… </a:t>
            </a:r>
          </a:p>
          <a:p>
            <a:pPr marL="0" indent="0">
              <a:buNone/>
            </a:pPr>
            <a:endParaRPr lang="en-US" sz="2800" b="1"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Feel encouraged to ask your neighbors for help. It’s the fastest way to get help</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If no one around you knows the answer – feel free to stop me and ask!</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(We can Google it together </a:t>
            </a:r>
            <a:r>
              <a:rPr lang="en-US" sz="2200" dirty="0" smtClean="0">
                <a:latin typeface="Arial" panose="020B0604020202020204" pitchFamily="34" charset="0"/>
                <a:cs typeface="Arial" panose="020B0604020202020204" pitchFamily="34" charset="0"/>
                <a:sym typeface="Wingdings" panose="05000000000000000000" pitchFamily="2" charset="2"/>
              </a:rPr>
              <a:t>)</a:t>
            </a:r>
            <a:endParaRPr lang="en-US" sz="22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404752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Primer on HTML/CSS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7867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Definitions </a:t>
            </a:r>
            <a:r>
              <a:rPr lang="en-US" sz="1800" b="1" dirty="0" smtClean="0">
                <a:solidFill>
                  <a:schemeClr val="bg1"/>
                </a:solidFill>
                <a:latin typeface="Arial" panose="020B0604020202020204" pitchFamily="34" charset="0"/>
                <a:cs typeface="Arial" panose="020B0604020202020204" pitchFamily="34" charset="0"/>
              </a:rPr>
              <a:t>(*yawn* unimportant)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200" b="1" dirty="0" smtClean="0">
                <a:latin typeface="Arial" panose="020B0604020202020204" pitchFamily="34" charset="0"/>
                <a:cs typeface="Arial" panose="020B0604020202020204" pitchFamily="34" charset="0"/>
              </a:rPr>
              <a:t>HTML:</a:t>
            </a:r>
            <a:r>
              <a:rPr lang="en-US" sz="2200" dirty="0" smtClean="0">
                <a:latin typeface="Arial" panose="020B0604020202020204" pitchFamily="34" charset="0"/>
                <a:cs typeface="Arial" panose="020B0604020202020204" pitchFamily="34" charset="0"/>
              </a:rPr>
              <a:t> Hypertext Markup Language – (Content)</a:t>
            </a:r>
          </a:p>
          <a:p>
            <a:endParaRPr lang="en-US" sz="2200"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CSS: </a:t>
            </a:r>
            <a:r>
              <a:rPr lang="en-US" sz="2200" dirty="0" smtClean="0">
                <a:latin typeface="Arial" panose="020B0604020202020204" pitchFamily="34" charset="0"/>
                <a:cs typeface="Arial" panose="020B0604020202020204" pitchFamily="34" charset="0"/>
              </a:rPr>
              <a:t>Cascading Style Sheets – (Appearance)</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HTML/CSS are the “languages of the web”. </a:t>
            </a:r>
            <a:r>
              <a:rPr lang="en-US" sz="2200" dirty="0" smtClean="0">
                <a:latin typeface="Arial" panose="020B0604020202020204" pitchFamily="34" charset="0"/>
                <a:cs typeface="Arial" panose="020B0604020202020204" pitchFamily="34" charset="0"/>
              </a:rPr>
              <a:t>Together they define both the content and the aesthetics of a webpage – handling everything from the layouts, colors, fonts, and content placement.  </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Javascript</a:t>
            </a:r>
            <a:r>
              <a:rPr lang="en-US" sz="1400" dirty="0" smtClean="0">
                <a:latin typeface="Arial" panose="020B0604020202020204" pitchFamily="34" charset="0"/>
                <a:cs typeface="Arial" panose="020B0604020202020204" pitchFamily="34" charset="0"/>
              </a:rPr>
              <a:t> is the third – handling logic, animation, etc.)</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286" y="4631588"/>
            <a:ext cx="1873914" cy="149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971799" cy="149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34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HTML Tags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4659630"/>
          </a:xfrm>
        </p:spPr>
        <p:txBody>
          <a:bodyPr>
            <a:normAutofit fontScale="92500" lnSpcReduction="20000"/>
          </a:bodyPr>
          <a:lstStyle/>
          <a:p>
            <a:pPr marL="0" indent="0">
              <a:buNone/>
            </a:pPr>
            <a:r>
              <a:rPr lang="en-US" sz="2200" b="1" u="sng" dirty="0" smtClean="0">
                <a:latin typeface="Arial" panose="020B0604020202020204" pitchFamily="34" charset="0"/>
                <a:cs typeface="Arial" panose="020B0604020202020204" pitchFamily="34" charset="0"/>
              </a:rPr>
              <a:t>Headers:</a:t>
            </a:r>
          </a:p>
          <a:p>
            <a:r>
              <a:rPr lang="en-US" sz="2200" b="1" dirty="0" smtClean="0">
                <a:latin typeface="Arial" panose="020B0604020202020204" pitchFamily="34" charset="0"/>
                <a:cs typeface="Arial" panose="020B0604020202020204" pitchFamily="34" charset="0"/>
              </a:rPr>
              <a:t>&lt;h1&gt; &lt;/h1&gt; - Header 1 (Largest Header)</a:t>
            </a:r>
          </a:p>
          <a:p>
            <a:r>
              <a:rPr lang="en-US" sz="2200" b="1" dirty="0" smtClean="0">
                <a:latin typeface="Arial" panose="020B0604020202020204" pitchFamily="34" charset="0"/>
                <a:cs typeface="Arial" panose="020B0604020202020204" pitchFamily="34" charset="0"/>
              </a:rPr>
              <a:t>&lt;h2&gt; &lt;/h2&gt; - Header 2 (Next Largest Header)</a:t>
            </a:r>
          </a:p>
          <a:p>
            <a:r>
              <a:rPr lang="en-US" sz="2200" b="1" dirty="0" smtClean="0">
                <a:latin typeface="Arial" panose="020B0604020202020204" pitchFamily="34" charset="0"/>
                <a:cs typeface="Arial" panose="020B0604020202020204" pitchFamily="34" charset="0"/>
              </a:rPr>
              <a:t>&lt;h3&gt; &lt;/h3&gt; - Header 3 </a:t>
            </a:r>
          </a:p>
          <a:p>
            <a:r>
              <a:rPr lang="en-US" sz="2200" b="1" dirty="0" smtClean="0">
                <a:latin typeface="Arial" panose="020B0604020202020204" pitchFamily="34" charset="0"/>
                <a:cs typeface="Arial" panose="020B0604020202020204" pitchFamily="34" charset="0"/>
              </a:rPr>
              <a:t>…</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Containers:</a:t>
            </a:r>
          </a:p>
          <a:p>
            <a:r>
              <a:rPr lang="en-US" sz="2200" b="1" dirty="0" smtClean="0">
                <a:latin typeface="Arial" panose="020B0604020202020204" pitchFamily="34" charset="0"/>
                <a:cs typeface="Arial" panose="020B0604020202020204" pitchFamily="34" charset="0"/>
              </a:rPr>
              <a:t>&lt;html&gt; &lt;/html&gt; - Wraps the entire page</a:t>
            </a:r>
          </a:p>
          <a:p>
            <a:r>
              <a:rPr lang="en-US" sz="2200" b="1" dirty="0" smtClean="0">
                <a:latin typeface="Arial" panose="020B0604020202020204" pitchFamily="34" charset="0"/>
                <a:cs typeface="Arial" panose="020B0604020202020204" pitchFamily="34" charset="0"/>
              </a:rPr>
              <a:t>&lt;body&gt; &lt;/body&gt; - Wraps the main content </a:t>
            </a:r>
          </a:p>
          <a:p>
            <a:r>
              <a:rPr lang="en-US" sz="2200" b="1" dirty="0" smtClean="0">
                <a:latin typeface="Arial" panose="020B0604020202020204" pitchFamily="34" charset="0"/>
                <a:cs typeface="Arial" panose="020B0604020202020204" pitchFamily="34" charset="0"/>
              </a:rPr>
              <a:t>&lt;div&gt; &lt;/div&gt; - Logical Container *** </a:t>
            </a:r>
          </a:p>
          <a:p>
            <a:r>
              <a:rPr lang="en-US" sz="2200" b="1" dirty="0" smtClean="0">
                <a:latin typeface="Arial" panose="020B0604020202020204" pitchFamily="34" charset="0"/>
                <a:cs typeface="Arial" panose="020B0604020202020204" pitchFamily="34" charset="0"/>
              </a:rPr>
              <a:t>&lt;p&gt; &lt;/p&gt; - Wraps individual Paragraphs </a:t>
            </a:r>
          </a:p>
          <a:p>
            <a:endParaRPr lang="en-US" sz="2200" b="1" dirty="0">
              <a:latin typeface="Arial" panose="020B0604020202020204" pitchFamily="34" charset="0"/>
              <a:cs typeface="Arial" panose="020B0604020202020204" pitchFamily="34" charset="0"/>
            </a:endParaRPr>
          </a:p>
          <a:p>
            <a:r>
              <a:rPr lang="en-US" sz="2200" b="1" u="sng" dirty="0" smtClean="0">
                <a:latin typeface="Arial" panose="020B0604020202020204" pitchFamily="34" charset="0"/>
                <a:cs typeface="Arial" panose="020B0604020202020204" pitchFamily="34" charset="0"/>
              </a:rPr>
              <a:t>Others:</a:t>
            </a:r>
          </a:p>
          <a:p>
            <a:r>
              <a:rPr lang="en-US" sz="2200" b="1" dirty="0" smtClean="0">
                <a:latin typeface="Arial" panose="020B0604020202020204" pitchFamily="34" charset="0"/>
                <a:cs typeface="Arial" panose="020B0604020202020204" pitchFamily="34" charset="0"/>
              </a:rPr>
              <a:t>&lt;</a:t>
            </a:r>
            <a:r>
              <a:rPr lang="en-US" sz="2200" b="1" dirty="0" err="1" smtClean="0">
                <a:latin typeface="Arial" panose="020B0604020202020204" pitchFamily="34" charset="0"/>
                <a:cs typeface="Arial" panose="020B0604020202020204" pitchFamily="34" charset="0"/>
              </a:rPr>
              <a:t>img</a:t>
            </a:r>
            <a:r>
              <a:rPr lang="en-US" sz="2200" b="1" dirty="0" smtClean="0">
                <a:latin typeface="Arial" panose="020B0604020202020204" pitchFamily="34" charset="0"/>
                <a:cs typeface="Arial" panose="020B0604020202020204" pitchFamily="34" charset="0"/>
              </a:rPr>
              <a:t>&gt; (images), &lt;a </a:t>
            </a:r>
            <a:r>
              <a:rPr lang="en-US" sz="2200" b="1" dirty="0" err="1" smtClean="0">
                <a:latin typeface="Arial" panose="020B0604020202020204" pitchFamily="34" charset="0"/>
                <a:cs typeface="Arial" panose="020B0604020202020204" pitchFamily="34" charset="0"/>
              </a:rPr>
              <a:t>href</a:t>
            </a:r>
            <a:r>
              <a:rPr lang="en-US" sz="2200" b="1" dirty="0" smtClean="0">
                <a:latin typeface="Arial" panose="020B0604020202020204" pitchFamily="34" charset="0"/>
                <a:cs typeface="Arial" panose="020B0604020202020204" pitchFamily="34" charset="0"/>
              </a:rPr>
              <a:t>&gt; (links), &lt;li&gt; (list items) , &lt;head&gt; (top content), &lt;script&gt; (</a:t>
            </a:r>
            <a:r>
              <a:rPr lang="en-US" sz="2200" b="1" dirty="0" err="1" smtClean="0">
                <a:latin typeface="Arial" panose="020B0604020202020204" pitchFamily="34" charset="0"/>
                <a:cs typeface="Arial" panose="020B0604020202020204" pitchFamily="34" charset="0"/>
              </a:rPr>
              <a:t>javascript</a:t>
            </a:r>
            <a:r>
              <a:rPr lang="en-US" sz="2200" b="1" dirty="0" smtClean="0">
                <a:latin typeface="Arial" panose="020B0604020202020204" pitchFamily="34" charset="0"/>
                <a:cs typeface="Arial" panose="020B0604020202020204" pitchFamily="34" charset="0"/>
              </a:rPr>
              <a:t>), etc…  </a:t>
            </a: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57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1519</Words>
  <Application>Microsoft Office PowerPoint</Application>
  <PresentationFormat>On-screen Show (4:3)</PresentationFormat>
  <Paragraphs>272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DevChat #1 Intro to Twitter Bootstrap:  A Crash Course on Web Development for Noobs</vt:lpstr>
      <vt:lpstr>Introduction</vt:lpstr>
      <vt:lpstr>Learning is Frustrating</vt:lpstr>
      <vt:lpstr>Agenda</vt:lpstr>
      <vt:lpstr>What to Takeaway!</vt:lpstr>
      <vt:lpstr>How to Keep Up!</vt:lpstr>
      <vt:lpstr>A Primer on HTML/CSS</vt:lpstr>
      <vt:lpstr>HTML / CSS Definitions (*yawn* unimportant)</vt:lpstr>
      <vt:lpstr>Key HTML Tags</vt:lpstr>
      <vt:lpstr>Basic HTML Example </vt:lpstr>
      <vt:lpstr>Basic HTML Example </vt:lpstr>
      <vt:lpstr>Basic HTML Example </vt:lpstr>
      <vt:lpstr>CSS Selectors: “Classes” and “IDs”</vt:lpstr>
      <vt:lpstr>CSS Selector Example</vt:lpstr>
      <vt:lpstr>Key CSS Attributes</vt:lpstr>
      <vt:lpstr>Enter CSS!</vt:lpstr>
      <vt:lpstr>Our basic website after css…</vt:lpstr>
      <vt:lpstr>Our basic website after css…</vt:lpstr>
      <vt:lpstr>HTML / CSS Analogy</vt:lpstr>
      <vt:lpstr>Powerful Duo</vt:lpstr>
      <vt:lpstr>Powerful Duo</vt:lpstr>
      <vt:lpstr>Behold! Bootstrap</vt:lpstr>
      <vt:lpstr>Bootstrap Definition</vt:lpstr>
      <vt:lpstr>Why Use Bootstrap? (#1)</vt:lpstr>
      <vt:lpstr>Why Use Bootstrap? (#2)</vt:lpstr>
      <vt:lpstr>HTML / CSS / Bootstrap Analogy</vt:lpstr>
      <vt:lpstr>Our basic website with Bootstrap…</vt:lpstr>
      <vt:lpstr>Sketching / Grid Layouts</vt:lpstr>
      <vt:lpstr>Importance of Sketches</vt:lpstr>
      <vt:lpstr>Designing with a Grid in Mind</vt:lpstr>
      <vt:lpstr>Facebook’s Grid</vt:lpstr>
      <vt:lpstr>A More Complex Grid…</vt:lpstr>
      <vt:lpstr>A More Complex Grid…</vt:lpstr>
      <vt:lpstr>Tools for Sketch / Grid Creation</vt:lpstr>
      <vt:lpstr>Key Bootstrap Parts</vt:lpstr>
      <vt:lpstr>Bootstrap Guide</vt:lpstr>
      <vt:lpstr>Incorporating Bootstrap</vt:lpstr>
      <vt:lpstr>Bootstrap Grid System</vt:lpstr>
      <vt:lpstr>Bootstrap Typography</vt:lpstr>
      <vt:lpstr>Bootstrap Buttons</vt:lpstr>
      <vt:lpstr>Bootstrap Navbar</vt:lpstr>
      <vt:lpstr>Bootstrap Jumbotron</vt:lpstr>
      <vt:lpstr>Bootstrap Glyphicons</vt:lpstr>
      <vt:lpstr>Bootstrap Tables</vt:lpstr>
      <vt:lpstr>Bootstrap Forms</vt:lpstr>
      <vt:lpstr>Time to Build!</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ahaque89</cp:lastModifiedBy>
  <cp:revision>219</cp:revision>
  <dcterms:created xsi:type="dcterms:W3CDTF">2015-01-20T17:19:00Z</dcterms:created>
  <dcterms:modified xsi:type="dcterms:W3CDTF">2015-01-21T06:23:08Z</dcterms:modified>
</cp:coreProperties>
</file>