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40"/>
  </p:notesMasterIdLst>
  <p:handoutMasterIdLst>
    <p:handoutMasterId r:id="rId41"/>
  </p:handoutMasterIdLst>
  <p:sldIdLst>
    <p:sldId id="265" r:id="rId5"/>
    <p:sldId id="767" r:id="rId6"/>
    <p:sldId id="778" r:id="rId7"/>
    <p:sldId id="774" r:id="rId8"/>
    <p:sldId id="775" r:id="rId9"/>
    <p:sldId id="777" r:id="rId10"/>
    <p:sldId id="809" r:id="rId11"/>
    <p:sldId id="779" r:id="rId12"/>
    <p:sldId id="810" r:id="rId13"/>
    <p:sldId id="780" r:id="rId14"/>
    <p:sldId id="785" r:id="rId15"/>
    <p:sldId id="786" r:id="rId16"/>
    <p:sldId id="781" r:id="rId17"/>
    <p:sldId id="782" r:id="rId18"/>
    <p:sldId id="783" r:id="rId19"/>
    <p:sldId id="784" r:id="rId20"/>
    <p:sldId id="815" r:id="rId21"/>
    <p:sldId id="816" r:id="rId22"/>
    <p:sldId id="817" r:id="rId23"/>
    <p:sldId id="787" r:id="rId24"/>
    <p:sldId id="798" r:id="rId25"/>
    <p:sldId id="799" r:id="rId26"/>
    <p:sldId id="800" r:id="rId27"/>
    <p:sldId id="770" r:id="rId28"/>
    <p:sldId id="801" r:id="rId29"/>
    <p:sldId id="802" r:id="rId30"/>
    <p:sldId id="803" r:id="rId31"/>
    <p:sldId id="804" r:id="rId32"/>
    <p:sldId id="788" r:id="rId33"/>
    <p:sldId id="805" r:id="rId34"/>
    <p:sldId id="806" r:id="rId35"/>
    <p:sldId id="807" r:id="rId36"/>
    <p:sldId id="808" r:id="rId37"/>
    <p:sldId id="814" r:id="rId38"/>
    <p:sldId id="771" r:id="rId39"/>
  </p:sldIdLst>
  <p:sldSz cx="9144000" cy="6858000" type="screen4x3"/>
  <p:notesSz cx="7315200" cy="9601200"/>
  <p:embeddedFontLst>
    <p:embeddedFont>
      <p:font typeface="Roboto" pitchFamily="2" charset="0"/>
      <p:regular r:id="rId42"/>
      <p:bold r:id="rId43"/>
      <p:italic r:id="rId44"/>
      <p:boldItalic r:id="rId45"/>
    </p:embeddedFont>
    <p:embeddedFont>
      <p:font typeface="Calibri Light" panose="020F0302020204030204" pitchFamily="34" charset="0"/>
      <p:regular r:id="rId46"/>
      <p: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84255" autoAdjust="0"/>
  </p:normalViewPr>
  <p:slideViewPr>
    <p:cSldViewPr>
      <p:cViewPr>
        <p:scale>
          <a:sx n="50" d="100"/>
          <a:sy n="50" d="100"/>
        </p:scale>
        <p:origin x="715" y="586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4.xml"/><Relationship Id="rId51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5.fntdata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9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03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2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67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71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6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4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0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8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2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78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08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8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6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70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1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6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84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8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25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79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17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7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0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50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4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6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1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7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95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Rickety, Rackety, React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58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June 6,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ReactDOM.render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()*</a:t>
            </a:r>
          </a:p>
          <a:p>
            <a:pPr indent="0" algn="ctr">
              <a:spcBef>
                <a:spcPts val="0"/>
              </a:spcBef>
              <a:buNone/>
            </a:pP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</a:t>
            </a: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Note that you will only be rendering a single component into the DOM. Every other component will be a child to that component.</a:t>
            </a:r>
            <a:endParaRPr lang="en-US" sz="1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sz="14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01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Every component </a:t>
            </a:r>
            <a:r>
              <a:rPr lang="en-US" sz="24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must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contain which method?</a:t>
            </a:r>
            <a:endParaRPr lang="en-US" sz="24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352800"/>
            <a:ext cx="8583814" cy="533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render: function() { }*</a:t>
            </a:r>
          </a:p>
          <a:p>
            <a:pPr indent="0" algn="ctr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Our render function will define what our component will look like. It will be in JSX syntax</a:t>
            </a:r>
            <a:endParaRPr lang="en-US" sz="2400" i="1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1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2860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do we deploy a component in our JSX?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4290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  <a:endParaRPr lang="en-US" sz="36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9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371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Question: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How would we deploy a component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inside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of another component?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7924800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  <a:endParaRPr lang="en-US" sz="3600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			&lt;</a:t>
            </a:r>
            <a:r>
              <a:rPr lang="en-US" sz="3600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ComponentName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/&gt;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36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&lt;/</a:t>
            </a:r>
            <a:r>
              <a:rPr lang="en-US" sz="3600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ParentComponent</a:t>
            </a: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</a:t>
            </a:r>
            <a:endParaRPr lang="en-US" sz="3600" i="1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</a:t>
            </a:r>
            <a:r>
              <a:rPr lang="en-US" dirty="0" err="1" smtClean="0"/>
              <a:t>Gotcha’s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Classes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classes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call them “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is because “class” is a reserved keyword in Javascript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314" y="4343400"/>
            <a:ext cx="3619500" cy="188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6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Styles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90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also turns out…</a:t>
            </a:r>
          </a:p>
          <a:p>
            <a:pPr indent="0">
              <a:spcBef>
                <a:spcPts val="0"/>
              </a:spcBef>
              <a:buNone/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can incorporate CSS styles into JSX</a:t>
            </a:r>
          </a:p>
          <a:p>
            <a:pPr marL="685800" indent="-457200">
              <a:spcBef>
                <a:spcPts val="0"/>
              </a:spcBef>
            </a:pPr>
            <a:endParaRPr lang="en-US" sz="32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just need to </a:t>
            </a:r>
            <a:r>
              <a:rPr lang="en-US" sz="32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ditch the hyphen and 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camelcase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property.</a:t>
            </a:r>
          </a:p>
          <a:p>
            <a:pPr marL="685800" indent="-457200">
              <a:spcBef>
                <a:spcPts val="0"/>
              </a:spcBef>
            </a:pPr>
            <a:endParaRPr lang="en-US" sz="32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Ex: font-size </a:t>
            </a:r>
            <a:r>
              <a:rPr lang="en-US" sz="32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3200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  <a:sym typeface="Wingdings" panose="05000000000000000000" pitchFamily="2" charset="2"/>
              </a:rPr>
              <a:t>fontSize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5105400"/>
            <a:ext cx="88677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Refresher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Architecting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8732" y="1383924"/>
            <a:ext cx="3330735" cy="5835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0965" y="1465032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Header.js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29026" y="778856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App.js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79782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09889" y="2158769"/>
            <a:ext cx="1626162" cy="805649"/>
            <a:chOff x="6553200" y="946951"/>
            <a:chExt cx="2062658" cy="805649"/>
          </a:xfrm>
        </p:grpSpPr>
        <p:sp>
          <p:nvSpPr>
            <p:cNvPr id="30" name="Rectangle 29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60797" y="1149721"/>
              <a:ext cx="1955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Header.js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30657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091261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5385062" y="167689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7339174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7920979" y="298512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6620800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4446668" y="5103151"/>
            <a:ext cx="4544932" cy="12214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2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First step in building React applications is determining the component hierarchy.</a:t>
            </a:r>
          </a:p>
        </p:txBody>
      </p:sp>
    </p:spTree>
    <p:extLst>
      <p:ext uri="{BB962C8B-B14F-4D97-AF65-F5344CB8AC3E}">
        <p14:creationId xmlns:p14="http://schemas.microsoft.com/office/powerpoint/2010/main" val="350393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05520"/>
            <a:ext cx="381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8732" y="2165916"/>
            <a:ext cx="3330735" cy="328089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414174"/>
            <a:ext cx="2971800" cy="1295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11012"/>
            <a:ext cx="2971800" cy="1295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477847" y="3468024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0965" y="2861819"/>
            <a:ext cx="1189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1366" y="4411958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38020" y="1413169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Main.js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592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Main.js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51151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2026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62630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6610543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973706" y="300400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5892169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07561" y="52044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Sometimes, you can then simplify it by realizing certain components are static elements.</a:t>
            </a:r>
            <a:endParaRPr lang="en-US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53001" y="981099"/>
            <a:ext cx="3383448" cy="805649"/>
            <a:chOff x="6553200" y="946951"/>
            <a:chExt cx="1905000" cy="805649"/>
          </a:xfrm>
        </p:grpSpPr>
        <p:sp>
          <p:nvSpPr>
            <p:cNvPr id="13" name="Rectangle 12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600" y="1178966"/>
              <a:ext cx="592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Main.js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751151" y="2179472"/>
            <a:ext cx="1718784" cy="805649"/>
            <a:chOff x="6553200" y="946951"/>
            <a:chExt cx="2062280" cy="805649"/>
          </a:xfrm>
        </p:grpSpPr>
        <p:sp>
          <p:nvSpPr>
            <p:cNvPr id="27" name="Rectangle 2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0797" y="1149721"/>
              <a:ext cx="19546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Search.js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2026" y="3429018"/>
            <a:ext cx="1587701" cy="805649"/>
            <a:chOff x="6553200" y="946951"/>
            <a:chExt cx="1905000" cy="805649"/>
          </a:xfrm>
        </p:grpSpPr>
        <p:sp>
          <p:nvSpPr>
            <p:cNvPr id="34" name="Rectangle 33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98" y="1149721"/>
              <a:ext cx="1427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Query.js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62630" y="3426844"/>
            <a:ext cx="1587701" cy="805649"/>
            <a:chOff x="6553200" y="946951"/>
            <a:chExt cx="1905000" cy="805649"/>
          </a:xfrm>
        </p:grpSpPr>
        <p:sp>
          <p:nvSpPr>
            <p:cNvPr id="37" name="Rectangle 36"/>
            <p:cNvSpPr/>
            <p:nvPr/>
          </p:nvSpPr>
          <p:spPr>
            <a:xfrm>
              <a:off x="6553200" y="946951"/>
              <a:ext cx="1905000" cy="8056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60798" y="1149721"/>
              <a:ext cx="1673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Results.js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Down Arrow 42"/>
          <p:cNvSpPr/>
          <p:nvPr/>
        </p:nvSpPr>
        <p:spPr>
          <a:xfrm>
            <a:off x="6610543" y="1705646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973706" y="3004001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5892169" y="2964418"/>
            <a:ext cx="320674" cy="49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11" y="1110128"/>
            <a:ext cx="3879596" cy="2944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2210" y="4773404"/>
            <a:ext cx="8386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spcBef>
                <a:spcPts val="0"/>
              </a:spcBef>
              <a:buNone/>
            </a:pPr>
            <a:r>
              <a:rPr lang="en-US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then code out your components to match the same hierarchy. </a:t>
            </a:r>
            <a:endParaRPr lang="en-US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and 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State from Parent to Child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66800"/>
            <a:ext cx="8858250" cy="2286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52210" y="36576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can pass data </a:t>
            </a: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(states and props) or </a:t>
            </a: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 to </a:t>
            </a: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children.</a:t>
            </a:r>
            <a: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32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32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4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It’s a bit trickier to send it to parents).</a:t>
            </a:r>
          </a:p>
        </p:txBody>
      </p:sp>
    </p:spTree>
    <p:extLst>
      <p:ext uri="{BB962C8B-B14F-4D97-AF65-F5344CB8AC3E}">
        <p14:creationId xmlns:p14="http://schemas.microsoft.com/office/powerpoint/2010/main" val="2671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 Inherit Props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2210" y="2743200"/>
            <a:ext cx="83869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When children inherit the data or method it 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ALWAYS comes in the form of a </a:t>
            </a: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</a:t>
            </a:r>
            <a:r>
              <a:rPr lang="en-US" sz="2400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can be specifically referenced using </a:t>
            </a:r>
            <a:r>
              <a:rPr lang="en-US" sz="2400" b="1" i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this.props.propName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syntax</a:t>
            </a: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066800"/>
            <a:ext cx="8407400" cy="14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1722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Props vs States: What’s the Difference?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2210" y="2439412"/>
            <a:ext cx="36625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Mutable (i.e. changeable with UI). </a:t>
            </a:r>
            <a:b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States can be changed using </a:t>
            </a:r>
            <a:r>
              <a:rPr lang="en-US" sz="24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this.setState</a:t>
            </a: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({})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2439412"/>
            <a:ext cx="3662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Immutable (i.e. unchangeable). </a:t>
            </a:r>
            <a:b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24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Props are static elements. They may be static properties or static methods.</a:t>
            </a:r>
            <a:endParaRPr lang="en-US" sz="24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216151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799440">
            <a:off x="1712004" y="1397565"/>
            <a:ext cx="838200" cy="685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2728048" y="1266951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484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2578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7239000" y="1255270"/>
            <a:ext cx="8382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945328"/>
            <a:ext cx="8583814" cy="2819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passing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state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from parents to children…</a:t>
            </a:r>
          </a:p>
          <a:p>
            <a:pPr indent="0">
              <a:spcBef>
                <a:spcPts val="0"/>
              </a:spcBef>
              <a:buNone/>
            </a:pPr>
            <a:endParaRPr lang="en-US" sz="32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32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is the implication of this?</a:t>
            </a:r>
          </a:p>
        </p:txBody>
      </p:sp>
      <p:pic>
        <p:nvPicPr>
          <p:cNvPr id="1026" name="Picture 2" descr="http://img11.deviantart.net/2200/i/2012/143/8/6/brain_explosion_by_thesmall-d50tz4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739" y="3352800"/>
            <a:ext cx="3851635" cy="28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3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React.JS has a strong preference for </a:t>
            </a:r>
            <a:r>
              <a:rPr lang="en-US" sz="24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unidirectional data flow.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b="1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means that the variables that get manipulated are controlled by parents.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Parents are then responsible for </a:t>
            </a:r>
            <a:r>
              <a:rPr lang="en-US" sz="24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divvying the data (and state changes) to the children</a:t>
            </a:r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32047" y="4669554"/>
            <a:ext cx="463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“Oh Hey! My </a:t>
            </a:r>
            <a:r>
              <a:rPr lang="en-US" dirty="0" err="1" smtClean="0"/>
              <a:t>GrandChild</a:t>
            </a:r>
            <a:r>
              <a:rPr lang="en-US" dirty="0" smtClean="0"/>
              <a:t> A just changed colors”</a:t>
            </a:r>
            <a:endParaRPr lang="en-US" dirty="0"/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2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15814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13716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1143000"/>
            <a:ext cx="609600" cy="457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1143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21113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10022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7615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7508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7361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26636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26529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26382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555" y="4062060"/>
            <a:ext cx="5948588" cy="179685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24584" y="4686235"/>
            <a:ext cx="362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“I’ll let the others know if needed….”</a:t>
            </a:r>
            <a:endParaRPr lang="en-US" dirty="0"/>
          </a:p>
        </p:txBody>
      </p:sp>
      <p:cxnSp>
        <p:nvCxnSpPr>
          <p:cNvPr id="7" name="Curved Connector 6"/>
          <p:cNvCxnSpPr>
            <a:stCxn id="5" idx="2"/>
            <a:endCxn id="3" idx="2"/>
          </p:cNvCxnSpPr>
          <p:nvPr/>
        </p:nvCxnSpPr>
        <p:spPr>
          <a:xfrm rot="5400000">
            <a:off x="-168539" y="2963147"/>
            <a:ext cx="2445887" cy="1548793"/>
          </a:xfrm>
          <a:prstGeom prst="curvedConnector4">
            <a:avLst>
              <a:gd name="adj1" fmla="val 31634"/>
              <a:gd name="adj2" fmla="val 114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>
            <a:off x="2669494" y="4781858"/>
            <a:ext cx="5181600" cy="5603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Unidirectional Data Flow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200" y="914400"/>
            <a:ext cx="83869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This approach is meant to create a level of </a:t>
            </a:r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manageability</a:t>
            </a:r>
            <a:r>
              <a:rPr lang="en-US" sz="36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when it comes to data flow and UI changes.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3000" y="4572000"/>
            <a:ext cx="1371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50694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948588" y="4343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52800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650694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8588" y="5311756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94797" y="4202668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Parent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35849" y="396191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Child 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2713" y="3951272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54322" y="3936516"/>
            <a:ext cx="199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902486" y="5864036"/>
            <a:ext cx="8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B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79350" y="5853392"/>
            <a:ext cx="143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520959" y="5838636"/>
            <a:ext cx="2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</a:t>
            </a:r>
            <a:r>
              <a:rPr lang="en-US" dirty="0" err="1" smtClean="0"/>
              <a:t>GrandChild</a:t>
            </a:r>
            <a:r>
              <a:rPr lang="en-US" dirty="0" smtClean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7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4773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Instead of separating “layout and logic”, 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 JS uses what </a:t>
            </a: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alternative paradigm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048000"/>
            <a:ext cx="8583814" cy="21488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72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Components*!</a:t>
            </a:r>
            <a:endParaRPr lang="en-US" sz="7200" b="1" i="1" u="sng" dirty="0" smtClean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544576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14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If you only learn one thing from our lessons on React it should be this. </a:t>
            </a:r>
            <a:endParaRPr lang="en-US" sz="14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25908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</a:t>
            </a:r>
            <a:r>
              <a:rPr lang="en-US" sz="32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exactly</a:t>
            </a: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are components again?</a:t>
            </a:r>
            <a:endParaRPr lang="en-US" sz="3200" i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Components!</a:t>
            </a:r>
          </a:p>
        </p:txBody>
      </p:sp>
      <p:pic>
        <p:nvPicPr>
          <p:cNvPr id="3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002" y="91440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imock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45" y="3495670"/>
            <a:ext cx="353761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9722" y="762000"/>
            <a:ext cx="51304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By separating elements out into components...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Layout and Logic are kept bundled together in a self-contained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can easily be re-used in various points in the application without needing to be re-coded.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can be more easily tested. (i.e. having one re-usable component means only one UI element needs to be tested).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For complex applications each of these can be critical in finding bugs and saving time.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397672" y="3244334"/>
            <a:ext cx="2348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of Components!</a:t>
            </a:r>
          </a:p>
        </p:txBody>
      </p:sp>
    </p:spTree>
    <p:extLst>
      <p:ext uri="{BB962C8B-B14F-4D97-AF65-F5344CB8AC3E}">
        <p14:creationId xmlns:p14="http://schemas.microsoft.com/office/powerpoint/2010/main" val="37442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new component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971800"/>
            <a:ext cx="8583814" cy="132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ClassName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=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React.createClass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()</a:t>
            </a:r>
          </a:p>
          <a:p>
            <a:pPr indent="0" algn="ctr">
              <a:spcBef>
                <a:spcPts val="0"/>
              </a:spcBef>
              <a:buNone/>
            </a:pPr>
            <a:endParaRPr lang="en-US" i="1" u="sng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 algn="ctr">
              <a:spcBef>
                <a:spcPts val="0"/>
              </a:spcBef>
              <a:buNone/>
            </a:pPr>
            <a:r>
              <a:rPr lang="en-US" sz="1400" i="1" dirty="0" smtClean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* Remember that React components must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427185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Moment to Ponder…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9560" y="1752600"/>
            <a:ext cx="8583814" cy="1447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spcBef>
                <a:spcPts val="0"/>
              </a:spcBef>
              <a:buNone/>
            </a:pPr>
            <a:r>
              <a:rPr lang="en-US" sz="32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method do we use to create a 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32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render our components</a:t>
            </a:r>
            <a:r>
              <a:rPr lang="en-US" sz="32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to the DOM?</a:t>
            </a:r>
            <a:endParaRPr lang="en-US" sz="3200" b="1" i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5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11985</TotalTime>
  <Words>849</Words>
  <Application>Microsoft Office PowerPoint</Application>
  <PresentationFormat>On-screen Show (4:3)</PresentationFormat>
  <Paragraphs>210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Roboto</vt:lpstr>
      <vt:lpstr>Calibri Light</vt:lpstr>
      <vt:lpstr>Calibri</vt:lpstr>
      <vt:lpstr>Wingdings</vt:lpstr>
      <vt:lpstr>UCF - Theme</vt:lpstr>
      <vt:lpstr>Rutgers - Theme</vt:lpstr>
      <vt:lpstr>Unbranded</vt:lpstr>
      <vt:lpstr>UTAustin</vt:lpstr>
      <vt:lpstr>Rickety, Rackety, React</vt:lpstr>
      <vt:lpstr>Component Refresher</vt:lpstr>
      <vt:lpstr>A Moment to Ponder…</vt:lpstr>
      <vt:lpstr>A Moment to Ponder…</vt:lpstr>
      <vt:lpstr>A Moment to Ponder…</vt:lpstr>
      <vt:lpstr>Power of Components!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A Moment to Ponder…</vt:lpstr>
      <vt:lpstr>JSX Gotcha’s</vt:lpstr>
      <vt:lpstr>Incorporating Classes</vt:lpstr>
      <vt:lpstr>Incorporating Styles</vt:lpstr>
      <vt:lpstr>Component Architecting</vt:lpstr>
      <vt:lpstr>Parent-Child Relationships</vt:lpstr>
      <vt:lpstr>Parent-Child Relationships</vt:lpstr>
      <vt:lpstr>Parent-Child Relationships</vt:lpstr>
      <vt:lpstr>States and Props</vt:lpstr>
      <vt:lpstr>Passing State from Parent to Child</vt:lpstr>
      <vt:lpstr>Children Inherit Props</vt:lpstr>
      <vt:lpstr>Props vs States: What’s the Difference?</vt:lpstr>
      <vt:lpstr>A Moment to Ponder…</vt:lpstr>
      <vt:lpstr>Unidirectional Data Flow</vt:lpstr>
      <vt:lpstr>Unidirectional Data Flow</vt:lpstr>
      <vt:lpstr>Unidirectional Data Flow</vt:lpstr>
      <vt:lpstr>Unidirectional Data Flow</vt:lpstr>
      <vt:lpstr>Unidirectional Data Flow</vt:lpstr>
      <vt:lpstr>Time to Code!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Ahmed Haque</cp:lastModifiedBy>
  <cp:revision>1576</cp:revision>
  <cp:lastPrinted>2016-01-30T16:23:56Z</cp:lastPrinted>
  <dcterms:created xsi:type="dcterms:W3CDTF">2015-01-20T17:19:00Z</dcterms:created>
  <dcterms:modified xsi:type="dcterms:W3CDTF">2016-06-13T10:16:11Z</dcterms:modified>
</cp:coreProperties>
</file>