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tags/tag25.xml" ContentType="application/vnd.openxmlformats-officedocument.presentationml.tags+xml"/>
  <Override PartName="/ppt/notesSlides/notesSlide26.xml" ContentType="application/vnd.openxmlformats-officedocument.presentationml.notesSlide+xml"/>
  <Override PartName="/ppt/tags/tag26.xml" ContentType="application/vnd.openxmlformats-officedocument.presentationml.tags+xml"/>
  <Override PartName="/ppt/notesSlides/notesSlide27.xml" ContentType="application/vnd.openxmlformats-officedocument.presentationml.notesSlide+xml"/>
  <Override PartName="/ppt/tags/tag27.xml" ContentType="application/vnd.openxmlformats-officedocument.presentationml.tags+xml"/>
  <Override PartName="/ppt/notesSlides/notesSlide28.xml" ContentType="application/vnd.openxmlformats-officedocument.presentationml.notesSlide+xml"/>
  <Override PartName="/ppt/tags/tag28.xml" ContentType="application/vnd.openxmlformats-officedocument.presentationml.tags+xml"/>
  <Override PartName="/ppt/notesSlides/notesSlide29.xml" ContentType="application/vnd.openxmlformats-officedocument.presentationml.notesSlide+xml"/>
  <Override PartName="/ppt/tags/tag29.xml" ContentType="application/vnd.openxmlformats-officedocument.presentationml.tags+xml"/>
  <Override PartName="/ppt/notesSlides/notesSlide30.xml" ContentType="application/vnd.openxmlformats-officedocument.presentationml.notesSlide+xml"/>
  <Override PartName="/ppt/tags/tag30.xml" ContentType="application/vnd.openxmlformats-officedocument.presentationml.tags+xml"/>
  <Override PartName="/ppt/notesSlides/notesSlide31.xml" ContentType="application/vnd.openxmlformats-officedocument.presentationml.notesSlide+xml"/>
  <Override PartName="/ppt/tags/tag31.xml" ContentType="application/vnd.openxmlformats-officedocument.presentationml.tags+xml"/>
  <Override PartName="/ppt/notesSlides/notesSlide32.xml" ContentType="application/vnd.openxmlformats-officedocument.presentationml.notesSlide+xml"/>
  <Override PartName="/ppt/tags/tag32.xml" ContentType="application/vnd.openxmlformats-officedocument.presentationml.tags+xml"/>
  <Override PartName="/ppt/notesSlides/notesSlide33.xml" ContentType="application/vnd.openxmlformats-officedocument.presentationml.notesSlide+xml"/>
  <Override PartName="/ppt/tags/tag33.xml" ContentType="application/vnd.openxmlformats-officedocument.presentationml.tags+xml"/>
  <Override PartName="/ppt/notesSlides/notesSlide34.xml" ContentType="application/vnd.openxmlformats-officedocument.presentationml.notesSlide+xml"/>
  <Override PartName="/ppt/tags/tag34.xml" ContentType="application/vnd.openxmlformats-officedocument.presentationml.tags+xml"/>
  <Override PartName="/ppt/notesSlides/notesSlide35.xml" ContentType="application/vnd.openxmlformats-officedocument.presentationml.notesSlide+xml"/>
  <Override PartName="/ppt/tags/tag3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57" r:id="rId2"/>
    <p:sldMasterId id="2147483661" r:id="rId3"/>
    <p:sldMasterId id="2147483665" r:id="rId4"/>
    <p:sldMasterId id="2147483670" r:id="rId5"/>
  </p:sldMasterIdLst>
  <p:notesMasterIdLst>
    <p:notesMasterId r:id="rId41"/>
  </p:notesMasterIdLst>
  <p:handoutMasterIdLst>
    <p:handoutMasterId r:id="rId42"/>
  </p:handoutMasterIdLst>
  <p:sldIdLst>
    <p:sldId id="265" r:id="rId6"/>
    <p:sldId id="767" r:id="rId7"/>
    <p:sldId id="778" r:id="rId8"/>
    <p:sldId id="774" r:id="rId9"/>
    <p:sldId id="775" r:id="rId10"/>
    <p:sldId id="777" r:id="rId11"/>
    <p:sldId id="809" r:id="rId12"/>
    <p:sldId id="779" r:id="rId13"/>
    <p:sldId id="810" r:id="rId14"/>
    <p:sldId id="780" r:id="rId15"/>
    <p:sldId id="785" r:id="rId16"/>
    <p:sldId id="786" r:id="rId17"/>
    <p:sldId id="781" r:id="rId18"/>
    <p:sldId id="782" r:id="rId19"/>
    <p:sldId id="783" r:id="rId20"/>
    <p:sldId id="784" r:id="rId21"/>
    <p:sldId id="815" r:id="rId22"/>
    <p:sldId id="816" r:id="rId23"/>
    <p:sldId id="817" r:id="rId24"/>
    <p:sldId id="787" r:id="rId25"/>
    <p:sldId id="798" r:id="rId26"/>
    <p:sldId id="799" r:id="rId27"/>
    <p:sldId id="800" r:id="rId28"/>
    <p:sldId id="770" r:id="rId29"/>
    <p:sldId id="801" r:id="rId30"/>
    <p:sldId id="802" r:id="rId31"/>
    <p:sldId id="803" r:id="rId32"/>
    <p:sldId id="804" r:id="rId33"/>
    <p:sldId id="788" r:id="rId34"/>
    <p:sldId id="805" r:id="rId35"/>
    <p:sldId id="806" r:id="rId36"/>
    <p:sldId id="807" r:id="rId37"/>
    <p:sldId id="808" r:id="rId38"/>
    <p:sldId id="814" r:id="rId39"/>
    <p:sldId id="771" r:id="rId40"/>
  </p:sldIdLst>
  <p:sldSz cx="9144000" cy="6858000" type="screen4x3"/>
  <p:notesSz cx="7315200" cy="9601200"/>
  <p:embeddedFontLst>
    <p:embeddedFont>
      <p:font typeface="Roboto" pitchFamily="2" charset="0"/>
      <p:regular r:id="rId43"/>
      <p:bold r:id="rId44"/>
      <p:italic r:id="rId45"/>
      <p:boldItalic r:id="rId46"/>
    </p:embeddedFont>
    <p:embeddedFont>
      <p:font typeface="Calibri Light" panose="020F0302020204030204" pitchFamily="34" charset="0"/>
      <p:regular r:id="rId47"/>
      <p:italic r:id="rId48"/>
    </p:embeddedFont>
    <p:embeddedFont>
      <p:font typeface="Calibri" panose="020F0502020204030204" pitchFamily="34" charset="0"/>
      <p:regular r:id="rId49"/>
      <p:bold r:id="rId50"/>
      <p:italic r:id="rId51"/>
      <p:boldItalic r:id="rId5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6" autoAdjust="0"/>
    <p:restoredTop sz="84255" autoAdjust="0"/>
  </p:normalViewPr>
  <p:slideViewPr>
    <p:cSldViewPr>
      <p:cViewPr>
        <p:scale>
          <a:sx n="50" d="100"/>
          <a:sy n="50" d="100"/>
        </p:scale>
        <p:origin x="715" y="586"/>
      </p:cViewPr>
      <p:guideLst>
        <p:guide orient="horz" pos="2160"/>
        <p:guide pos="2880"/>
      </p:guideLst>
    </p:cSldViewPr>
  </p:slid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handoutMaster" Target="handoutMasters/handout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font" Target="fonts/font3.fntdata"/><Relationship Id="rId53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tableStyles" Target="tableStyles.xml"/><Relationship Id="rId8" Type="http://schemas.openxmlformats.org/officeDocument/2006/relationships/slide" Target="slides/slide3.xml"/><Relationship Id="rId51" Type="http://schemas.openxmlformats.org/officeDocument/2006/relationships/font" Target="fonts/font9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font" Target="fonts/font4.fntdata"/><Relationship Id="rId20" Type="http://schemas.openxmlformats.org/officeDocument/2006/relationships/slide" Target="slides/slide15.xml"/><Relationship Id="rId41" Type="http://schemas.openxmlformats.org/officeDocument/2006/relationships/notesMaster" Target="notesMasters/notesMaster1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font" Target="fonts/font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5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7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8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9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0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2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3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4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5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6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7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8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9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0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2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3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4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5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9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399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038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323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71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676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2714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063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44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8609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84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9829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781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087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389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767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707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218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765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843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988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9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625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179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9177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57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000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509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46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62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88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312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17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95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93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1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9568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0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1E4B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UCLA Extension 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00041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7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225480"/>
            <a:ext cx="9144000" cy="480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29400" y="236355"/>
            <a:ext cx="2256037" cy="4234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0606" y="266411"/>
            <a:ext cx="2565400" cy="36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31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1E4B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770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2514600" y="6410337"/>
            <a:ext cx="6635269" cy="457748"/>
          </a:xfrm>
          <a:prstGeom prst="flowChartProcess">
            <a:avLst/>
          </a:prstGeom>
          <a:solidFill>
            <a:srgbClr val="1E4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" y="6387213"/>
            <a:ext cx="2256037" cy="42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788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45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3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12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Rickety, Rackety, React</a:t>
            </a:r>
            <a:endParaRPr 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June 6, </a:t>
            </a:r>
            <a:r>
              <a:rPr lang="en-US" dirty="0"/>
              <a:t>2016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Day 58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17526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method do we use to create a </a:t>
            </a:r>
          </a:p>
          <a:p>
            <a:pPr indent="0" algn="ctr">
              <a:spcBef>
                <a:spcPts val="0"/>
              </a:spcBef>
              <a:buNone/>
            </a:pPr>
            <a:r>
              <a:rPr lang="en-US" sz="3200" b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render our components</a:t>
            </a: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to the DOM?</a:t>
            </a:r>
            <a:endParaRPr lang="en-US" sz="3200" b="1" i="1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2971800"/>
            <a:ext cx="8583814" cy="5334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ReactDOM.render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()*</a:t>
            </a:r>
          </a:p>
          <a:p>
            <a:pPr indent="0" algn="ctr">
              <a:spcBef>
                <a:spcPts val="0"/>
              </a:spcBef>
              <a:buNone/>
            </a:pPr>
            <a:endParaRPr lang="en-US" sz="1400" i="1" dirty="0">
              <a:solidFill>
                <a:srgbClr val="FF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 algn="ctr">
              <a:spcBef>
                <a:spcPts val="0"/>
              </a:spcBef>
              <a:buNone/>
            </a:pPr>
            <a:r>
              <a:rPr lang="en-US" sz="1400" i="1" dirty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* </a:t>
            </a:r>
            <a:r>
              <a:rPr lang="en-US" sz="1400" i="1" dirty="0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Note that you will only be rendering a single component into the DOM. Every other component will be a child to that component.</a:t>
            </a:r>
            <a:endParaRPr lang="en-US" sz="1400" i="1" dirty="0">
              <a:solidFill>
                <a:srgbClr val="FF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 algn="ctr">
              <a:spcBef>
                <a:spcPts val="0"/>
              </a:spcBef>
              <a:buNone/>
            </a:pPr>
            <a:endParaRPr lang="en-US" sz="1400" i="1" dirty="0" smtClean="0">
              <a:solidFill>
                <a:srgbClr val="FF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01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22860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New Question:</a:t>
            </a:r>
          </a:p>
          <a:p>
            <a:pPr indent="0" algn="ctr">
              <a:spcBef>
                <a:spcPts val="0"/>
              </a:spcBef>
              <a:buNone/>
            </a:pP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Every component </a:t>
            </a:r>
            <a:r>
              <a:rPr lang="en-US" sz="2400" b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must</a:t>
            </a: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contain which method?</a:t>
            </a:r>
            <a:endParaRPr lang="en-US" sz="2400" b="1" i="1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62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22860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New Question:</a:t>
            </a:r>
          </a:p>
          <a:p>
            <a:pPr indent="0" algn="ctr">
              <a:spcBef>
                <a:spcPts val="0"/>
              </a:spcBef>
              <a:buNone/>
            </a:pP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Every component </a:t>
            </a:r>
            <a:r>
              <a:rPr lang="en-US" sz="2400" b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must</a:t>
            </a: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contain which method?</a:t>
            </a:r>
            <a:endParaRPr lang="en-US" sz="2400" b="1" i="1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3352800"/>
            <a:ext cx="8583814" cy="5334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render: function() { }*</a:t>
            </a:r>
          </a:p>
          <a:p>
            <a:pPr indent="0" algn="ctr">
              <a:spcBef>
                <a:spcPts val="0"/>
              </a:spcBef>
              <a:buNone/>
            </a:pPr>
            <a:endParaRPr lang="en-US" dirty="0">
              <a:solidFill>
                <a:srgbClr val="FF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 algn="ctr">
              <a:spcBef>
                <a:spcPts val="0"/>
              </a:spcBef>
              <a:buNone/>
            </a:pPr>
            <a:endParaRPr lang="en-US" dirty="0" smtClean="0">
              <a:solidFill>
                <a:srgbClr val="FF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 algn="ctr">
              <a:spcBef>
                <a:spcPts val="0"/>
              </a:spcBef>
              <a:buNone/>
            </a:pPr>
            <a:r>
              <a:rPr lang="en-US" sz="2400" i="1" dirty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* </a:t>
            </a:r>
            <a:r>
              <a:rPr lang="en-US" sz="2400" i="1" dirty="0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Our render function will define what our component will look like. It will be in JSX syntax</a:t>
            </a:r>
            <a:endParaRPr lang="en-US" sz="2400" i="1" dirty="0">
              <a:solidFill>
                <a:srgbClr val="FF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 algn="ctr">
              <a:spcBef>
                <a:spcPts val="0"/>
              </a:spcBef>
              <a:buNone/>
            </a:pPr>
            <a:endParaRPr lang="en-US" dirty="0" smtClean="0">
              <a:solidFill>
                <a:srgbClr val="FF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60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22860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New Question:</a:t>
            </a:r>
          </a:p>
          <a:p>
            <a:pPr indent="0" algn="ctr">
              <a:spcBef>
                <a:spcPts val="0"/>
              </a:spcBef>
              <a:buNone/>
            </a:pP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How do we deploy a component in our JSX?</a:t>
            </a:r>
            <a:endParaRPr lang="en-US" sz="3200" b="1" i="1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31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22860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New Question:</a:t>
            </a:r>
          </a:p>
          <a:p>
            <a:pPr indent="0" algn="ctr">
              <a:spcBef>
                <a:spcPts val="0"/>
              </a:spcBef>
              <a:buNone/>
            </a:pP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How do we deploy a component in our JSX?</a:t>
            </a:r>
            <a:endParaRPr lang="en-US" sz="3200" b="1" i="1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3429000"/>
            <a:ext cx="8583814" cy="132734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600" dirty="0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&lt;</a:t>
            </a:r>
            <a:r>
              <a:rPr lang="en-US" sz="3600" dirty="0" err="1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ComponentName</a:t>
            </a:r>
            <a:r>
              <a:rPr lang="en-US" sz="3600" dirty="0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/&gt;</a:t>
            </a:r>
            <a:endParaRPr lang="en-US" sz="3600" i="1" dirty="0" smtClean="0">
              <a:solidFill>
                <a:srgbClr val="FF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09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13716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New Question: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How would we deploy a component </a:t>
            </a:r>
            <a:r>
              <a:rPr lang="en-US" sz="3200" i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inside</a:t>
            </a: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of another component?</a:t>
            </a:r>
            <a:endParaRPr lang="en-US" sz="3200" b="1" i="1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85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13716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New Question: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How would we deploy a component </a:t>
            </a:r>
            <a:r>
              <a:rPr lang="en-US" sz="3200" i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inside</a:t>
            </a: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of another component?</a:t>
            </a:r>
            <a:endParaRPr lang="en-US" sz="3200" b="1" i="1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2971800"/>
            <a:ext cx="7924800" cy="132734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3600" dirty="0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&lt;</a:t>
            </a:r>
            <a:r>
              <a:rPr lang="en-US" sz="3600" dirty="0" err="1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ParentComponent</a:t>
            </a:r>
            <a:r>
              <a:rPr lang="en-US" sz="3600" dirty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&gt;</a:t>
            </a:r>
            <a:endParaRPr lang="en-US" sz="3600" dirty="0" smtClean="0">
              <a:solidFill>
                <a:srgbClr val="FF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sz="36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			&lt;</a:t>
            </a:r>
            <a:r>
              <a:rPr lang="en-US" sz="3600" dirty="0" err="1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ComponentName</a:t>
            </a:r>
            <a:r>
              <a:rPr lang="en-US" sz="36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/&gt;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3600" i="1" dirty="0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&lt;/</a:t>
            </a:r>
            <a:r>
              <a:rPr lang="en-US" sz="3600" dirty="0" err="1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ParentComponent</a:t>
            </a:r>
            <a:r>
              <a:rPr lang="en-US" sz="3600" dirty="0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&gt;</a:t>
            </a:r>
            <a:endParaRPr lang="en-US" sz="3600" i="1" dirty="0" smtClean="0">
              <a:solidFill>
                <a:srgbClr val="FF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28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JSX </a:t>
            </a:r>
            <a:r>
              <a:rPr lang="en-US" dirty="0" err="1" smtClean="0"/>
              <a:t>Gotcha’s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12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Incorporating Classes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9906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It turns out…</a:t>
            </a:r>
          </a:p>
          <a:p>
            <a:pPr indent="0">
              <a:spcBef>
                <a:spcPts val="0"/>
              </a:spcBef>
              <a:buNone/>
            </a:pPr>
            <a:endParaRPr lang="en-US" sz="3200" i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32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You can incorporate classes into JSX</a:t>
            </a:r>
          </a:p>
          <a:p>
            <a:pPr marL="685800" indent="-457200">
              <a:spcBef>
                <a:spcPts val="0"/>
              </a:spcBef>
            </a:pPr>
            <a:endParaRPr lang="en-US" sz="3200" i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32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You just need to call them “</a:t>
            </a:r>
            <a:r>
              <a:rPr lang="en-US" sz="3200" i="1" u="sng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className</a:t>
            </a:r>
            <a:r>
              <a:rPr lang="en-US" sz="32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</a:p>
          <a:p>
            <a:pPr marL="685800" indent="-457200">
              <a:spcBef>
                <a:spcPts val="0"/>
              </a:spcBef>
            </a:pPr>
            <a:endParaRPr lang="en-US" sz="32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32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This is because “class” is a reserved keyword in Javascript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314" y="4343400"/>
            <a:ext cx="3619500" cy="188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46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Incorporating Styles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9906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It also turns out…</a:t>
            </a:r>
          </a:p>
          <a:p>
            <a:pPr indent="0">
              <a:spcBef>
                <a:spcPts val="0"/>
              </a:spcBef>
              <a:buNone/>
            </a:pPr>
            <a:endParaRPr lang="en-US" sz="3200" i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32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You can incorporate CSS styles into JSX</a:t>
            </a:r>
          </a:p>
          <a:p>
            <a:pPr marL="685800" indent="-457200">
              <a:spcBef>
                <a:spcPts val="0"/>
              </a:spcBef>
            </a:pPr>
            <a:endParaRPr lang="en-US" sz="3200" i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32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You just need to </a:t>
            </a:r>
            <a:r>
              <a:rPr lang="en-US" sz="3200" i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ditch the hyphen and </a:t>
            </a:r>
            <a:r>
              <a:rPr lang="en-US" sz="3200" i="1" u="sng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camelcase</a:t>
            </a:r>
            <a:r>
              <a:rPr lang="en-US" sz="32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the property.</a:t>
            </a:r>
          </a:p>
          <a:p>
            <a:pPr marL="685800" indent="-457200">
              <a:spcBef>
                <a:spcPts val="0"/>
              </a:spcBef>
            </a:pPr>
            <a:endParaRPr lang="en-US" sz="32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32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Ex: font-size </a:t>
            </a:r>
            <a:r>
              <a:rPr lang="en-US" sz="32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3200" i="1" u="sng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sym typeface="Wingdings" panose="05000000000000000000" pitchFamily="2" charset="2"/>
              </a:rPr>
              <a:t>fontSize</a:t>
            </a:r>
            <a:endParaRPr lang="en-US" sz="3200" i="1" u="sng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12" y="5105400"/>
            <a:ext cx="886777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54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Refresher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59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Architecting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64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Parent-Child Relationships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205520"/>
            <a:ext cx="3810000" cy="449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58732" y="1383924"/>
            <a:ext cx="3330735" cy="5835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58732" y="2165916"/>
            <a:ext cx="3330735" cy="328089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2414174"/>
            <a:ext cx="2971800" cy="12954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3911012"/>
            <a:ext cx="2971800" cy="1295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5400000">
            <a:off x="3477847" y="3468024"/>
            <a:ext cx="132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Search.js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50965" y="1465032"/>
            <a:ext cx="13246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Header.js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50965" y="2861819"/>
            <a:ext cx="1189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Query.js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91366" y="4411958"/>
            <a:ext cx="1394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Results.js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29026" y="778856"/>
            <a:ext cx="968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953001" y="981099"/>
            <a:ext cx="3383448" cy="805649"/>
            <a:chOff x="6553200" y="946951"/>
            <a:chExt cx="1905000" cy="805649"/>
          </a:xfrm>
        </p:grpSpPr>
        <p:sp>
          <p:nvSpPr>
            <p:cNvPr id="13" name="Rectangle 12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086600" y="1178966"/>
              <a:ext cx="9685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App.js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479782" y="2179472"/>
            <a:ext cx="1718784" cy="805649"/>
            <a:chOff x="6553200" y="946951"/>
            <a:chExt cx="2062280" cy="805649"/>
          </a:xfrm>
        </p:grpSpPr>
        <p:sp>
          <p:nvSpPr>
            <p:cNvPr id="27" name="Rectangle 26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60797" y="1149721"/>
              <a:ext cx="19546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Search.js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09889" y="2158769"/>
            <a:ext cx="1626162" cy="805649"/>
            <a:chOff x="6553200" y="946951"/>
            <a:chExt cx="2062658" cy="805649"/>
          </a:xfrm>
        </p:grpSpPr>
        <p:sp>
          <p:nvSpPr>
            <p:cNvPr id="30" name="Rectangle 29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660797" y="1149721"/>
              <a:ext cx="19550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Header.js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430657" y="3429018"/>
            <a:ext cx="1587701" cy="805649"/>
            <a:chOff x="6553200" y="946951"/>
            <a:chExt cx="1905000" cy="805649"/>
          </a:xfrm>
        </p:grpSpPr>
        <p:sp>
          <p:nvSpPr>
            <p:cNvPr id="34" name="Rectangle 33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660798" y="1149721"/>
              <a:ext cx="14277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Query.js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091261" y="3426844"/>
            <a:ext cx="1587701" cy="805649"/>
            <a:chOff x="6553200" y="946951"/>
            <a:chExt cx="1905000" cy="805649"/>
          </a:xfrm>
        </p:grpSpPr>
        <p:sp>
          <p:nvSpPr>
            <p:cNvPr id="37" name="Rectangle 36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660798" y="1149721"/>
              <a:ext cx="16737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Results.js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1" name="Down Arrow 40"/>
          <p:cNvSpPr/>
          <p:nvPr/>
        </p:nvSpPr>
        <p:spPr>
          <a:xfrm>
            <a:off x="5385062" y="1676891"/>
            <a:ext cx="320674" cy="498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/>
          <p:cNvSpPr/>
          <p:nvPr/>
        </p:nvSpPr>
        <p:spPr>
          <a:xfrm>
            <a:off x="7339174" y="1705646"/>
            <a:ext cx="320674" cy="498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/>
          <p:cNvSpPr/>
          <p:nvPr/>
        </p:nvSpPr>
        <p:spPr>
          <a:xfrm>
            <a:off x="7920979" y="2985121"/>
            <a:ext cx="320674" cy="498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>
            <a:off x="6620800" y="2964418"/>
            <a:ext cx="320674" cy="498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ontent Placeholder 2"/>
          <p:cNvSpPr txBox="1">
            <a:spLocks/>
          </p:cNvSpPr>
          <p:nvPr/>
        </p:nvSpPr>
        <p:spPr>
          <a:xfrm>
            <a:off x="4446668" y="5103151"/>
            <a:ext cx="4544932" cy="122144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20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First step in building React applications is determining the component hierarchy.</a:t>
            </a:r>
          </a:p>
        </p:txBody>
      </p:sp>
    </p:spTree>
    <p:extLst>
      <p:ext uri="{BB962C8B-B14F-4D97-AF65-F5344CB8AC3E}">
        <p14:creationId xmlns:p14="http://schemas.microsoft.com/office/powerpoint/2010/main" val="350393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Parent-Child Relationships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205520"/>
            <a:ext cx="3810000" cy="449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58732" y="2165916"/>
            <a:ext cx="3330735" cy="328089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2414174"/>
            <a:ext cx="2971800" cy="12954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3911012"/>
            <a:ext cx="2971800" cy="1295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5400000">
            <a:off x="3477847" y="3468024"/>
            <a:ext cx="132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Search.js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50965" y="2861819"/>
            <a:ext cx="1189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Query.js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91366" y="4411958"/>
            <a:ext cx="1394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Results.js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38020" y="1413169"/>
            <a:ext cx="1051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Main.js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953001" y="981099"/>
            <a:ext cx="3383448" cy="805649"/>
            <a:chOff x="6553200" y="946951"/>
            <a:chExt cx="1905000" cy="805649"/>
          </a:xfrm>
        </p:grpSpPr>
        <p:sp>
          <p:nvSpPr>
            <p:cNvPr id="13" name="Rectangle 12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086600" y="1178966"/>
              <a:ext cx="5922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Main.js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751151" y="2179472"/>
            <a:ext cx="1718784" cy="805649"/>
            <a:chOff x="6553200" y="946951"/>
            <a:chExt cx="2062280" cy="805649"/>
          </a:xfrm>
        </p:grpSpPr>
        <p:sp>
          <p:nvSpPr>
            <p:cNvPr id="27" name="Rectangle 26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60797" y="1149721"/>
              <a:ext cx="19546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Search.js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702026" y="3429018"/>
            <a:ext cx="1587701" cy="805649"/>
            <a:chOff x="6553200" y="946951"/>
            <a:chExt cx="1905000" cy="805649"/>
          </a:xfrm>
        </p:grpSpPr>
        <p:sp>
          <p:nvSpPr>
            <p:cNvPr id="34" name="Rectangle 33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660798" y="1149721"/>
              <a:ext cx="14277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Query.js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362630" y="3426844"/>
            <a:ext cx="1587701" cy="805649"/>
            <a:chOff x="6553200" y="946951"/>
            <a:chExt cx="1905000" cy="805649"/>
          </a:xfrm>
        </p:grpSpPr>
        <p:sp>
          <p:nvSpPr>
            <p:cNvPr id="37" name="Rectangle 36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660798" y="1149721"/>
              <a:ext cx="16737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Results.js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3" name="Down Arrow 42"/>
          <p:cNvSpPr/>
          <p:nvPr/>
        </p:nvSpPr>
        <p:spPr>
          <a:xfrm>
            <a:off x="6610543" y="1705646"/>
            <a:ext cx="320674" cy="498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/>
          <p:cNvSpPr/>
          <p:nvPr/>
        </p:nvSpPr>
        <p:spPr>
          <a:xfrm>
            <a:off x="6973706" y="3004001"/>
            <a:ext cx="320674" cy="498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>
            <a:off x="5892169" y="2964418"/>
            <a:ext cx="320674" cy="498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07561" y="520449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0">
              <a:spcBef>
                <a:spcPts val="0"/>
              </a:spcBef>
              <a:buNone/>
            </a:pPr>
            <a:r>
              <a:rPr lang="en-US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Sometimes, you can then simplify it by realizing certain components are static elements.</a:t>
            </a:r>
            <a:endParaRPr lang="en-US" b="1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9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Parent-Child Relationships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4953001" y="981099"/>
            <a:ext cx="3383448" cy="805649"/>
            <a:chOff x="6553200" y="946951"/>
            <a:chExt cx="1905000" cy="805649"/>
          </a:xfrm>
        </p:grpSpPr>
        <p:sp>
          <p:nvSpPr>
            <p:cNvPr id="13" name="Rectangle 12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086600" y="1178966"/>
              <a:ext cx="5922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Main.js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751151" y="2179472"/>
            <a:ext cx="1718784" cy="805649"/>
            <a:chOff x="6553200" y="946951"/>
            <a:chExt cx="2062280" cy="805649"/>
          </a:xfrm>
        </p:grpSpPr>
        <p:sp>
          <p:nvSpPr>
            <p:cNvPr id="27" name="Rectangle 26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60797" y="1149721"/>
              <a:ext cx="19546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Search.js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702026" y="3429018"/>
            <a:ext cx="1587701" cy="805649"/>
            <a:chOff x="6553200" y="946951"/>
            <a:chExt cx="1905000" cy="805649"/>
          </a:xfrm>
        </p:grpSpPr>
        <p:sp>
          <p:nvSpPr>
            <p:cNvPr id="34" name="Rectangle 33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660798" y="1149721"/>
              <a:ext cx="14277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Query.js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362630" y="3426844"/>
            <a:ext cx="1587701" cy="805649"/>
            <a:chOff x="6553200" y="946951"/>
            <a:chExt cx="1905000" cy="805649"/>
          </a:xfrm>
        </p:grpSpPr>
        <p:sp>
          <p:nvSpPr>
            <p:cNvPr id="37" name="Rectangle 36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660798" y="1149721"/>
              <a:ext cx="16737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Results.js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3" name="Down Arrow 42"/>
          <p:cNvSpPr/>
          <p:nvPr/>
        </p:nvSpPr>
        <p:spPr>
          <a:xfrm>
            <a:off x="6610543" y="1705646"/>
            <a:ext cx="320674" cy="498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/>
          <p:cNvSpPr/>
          <p:nvPr/>
        </p:nvSpPr>
        <p:spPr>
          <a:xfrm>
            <a:off x="6973706" y="3004001"/>
            <a:ext cx="320674" cy="498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>
            <a:off x="5892169" y="2964418"/>
            <a:ext cx="320674" cy="498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11" y="1110128"/>
            <a:ext cx="3879596" cy="294433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2210" y="4773404"/>
            <a:ext cx="83869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>
              <a:spcBef>
                <a:spcPts val="0"/>
              </a:spcBef>
              <a:buNone/>
            </a:pPr>
            <a:r>
              <a:rPr lang="en-US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You then code out your components to match the same hierarchy. </a:t>
            </a:r>
            <a:endParaRPr lang="en-US" b="1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88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States and Props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59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State from Parent to Child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066800"/>
            <a:ext cx="8858250" cy="228600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452210" y="3657600"/>
            <a:ext cx="838698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2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Parents can pass data </a:t>
            </a:r>
            <a:r>
              <a:rPr lang="en-US" sz="32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(states and props) or </a:t>
            </a:r>
            <a:r>
              <a:rPr lang="en-US" sz="32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methods to </a:t>
            </a:r>
            <a:r>
              <a:rPr lang="en-US" sz="32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children.</a:t>
            </a:r>
            <a:r>
              <a:rPr lang="en-US" sz="32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/>
            </a:r>
            <a:br>
              <a:rPr lang="en-US" sz="32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r>
              <a:rPr lang="en-US" sz="32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/>
            </a:r>
            <a:br>
              <a:rPr lang="en-US" sz="32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r>
              <a:rPr lang="en-US" sz="24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</a:t>
            </a:r>
            <a:r>
              <a:rPr lang="en-US" sz="24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It’s a bit trickier to send it to parents).</a:t>
            </a:r>
          </a:p>
        </p:txBody>
      </p:sp>
    </p:spTree>
    <p:extLst>
      <p:ext uri="{BB962C8B-B14F-4D97-AF65-F5344CB8AC3E}">
        <p14:creationId xmlns:p14="http://schemas.microsoft.com/office/powerpoint/2010/main" val="267161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Children Inherit Props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52210" y="2743200"/>
            <a:ext cx="838698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When children inherit the data or method it </a:t>
            </a:r>
            <a:r>
              <a:rPr lang="en-US" sz="24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ALWAYS comes in the form of a </a:t>
            </a:r>
            <a:r>
              <a:rPr lang="en-US" sz="2400" b="1" i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</a:t>
            </a:r>
            <a:r>
              <a:rPr lang="en-US" sz="2400" i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i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Props can be specifically referenced using </a:t>
            </a:r>
            <a:r>
              <a:rPr lang="en-US" sz="2400" b="1" i="1" u="sng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this.props.propName</a:t>
            </a:r>
            <a:r>
              <a:rPr lang="en-US" sz="24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syntax</a:t>
            </a:r>
            <a:r>
              <a:rPr lang="en-US" sz="24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  <a:endParaRPr lang="en-US" sz="24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00" y="1066800"/>
            <a:ext cx="8407400" cy="140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6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172200" cy="653854"/>
          </a:xfrm>
        </p:spPr>
        <p:txBody>
          <a:bodyPr>
            <a:normAutofit/>
          </a:bodyPr>
          <a:lstStyle/>
          <a:p>
            <a:r>
              <a:rPr lang="en-US" dirty="0" smtClean="0"/>
              <a:t>Props vs States: What’s the Difference?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52210" y="2439412"/>
            <a:ext cx="366258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2400" b="1" i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States: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Mutable (i.e. changeable with UI). </a:t>
            </a:r>
            <a:b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endParaRPr lang="en-US" sz="24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States can be changed using </a:t>
            </a:r>
            <a:r>
              <a:rPr lang="en-US" sz="2400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this.setState</a:t>
            </a: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({})</a:t>
            </a:r>
          </a:p>
          <a:p>
            <a:pPr>
              <a:spcBef>
                <a:spcPts val="0"/>
              </a:spcBef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76800" y="2439412"/>
            <a:ext cx="366258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2400" b="1" i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Props: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Immutable (i.e. unchangeable). </a:t>
            </a:r>
            <a:b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endParaRPr lang="en-US" sz="24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Props are static elements. They may be static properties or static methods.</a:t>
            </a: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1216151"/>
            <a:ext cx="838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799440">
            <a:off x="1712004" y="1397565"/>
            <a:ext cx="838200" cy="6858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2728048" y="1266951"/>
            <a:ext cx="838200" cy="685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6248400" y="1255270"/>
            <a:ext cx="838200" cy="685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5400000">
            <a:off x="5257800" y="1255270"/>
            <a:ext cx="838200" cy="685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5400000">
            <a:off x="7239000" y="1255270"/>
            <a:ext cx="838200" cy="685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9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945328"/>
            <a:ext cx="8583814" cy="28194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React.JS has a strong preference for passing </a:t>
            </a:r>
            <a:r>
              <a:rPr lang="en-US" sz="3200" b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state </a:t>
            </a: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from parents to children…</a:t>
            </a:r>
          </a:p>
          <a:p>
            <a:pPr indent="0">
              <a:spcBef>
                <a:spcPts val="0"/>
              </a:spcBef>
              <a:buNone/>
            </a:pPr>
            <a:endParaRPr lang="en-US" sz="3200" b="1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3200" b="1" i="1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sz="3200" b="1" i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is the implication of this?</a:t>
            </a:r>
          </a:p>
        </p:txBody>
      </p:sp>
      <p:pic>
        <p:nvPicPr>
          <p:cNvPr id="1026" name="Picture 2" descr="http://img11.deviantart.net/2200/i/2012/143/8/6/brain_explosion_by_thesmall-d50tz4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739" y="3352800"/>
            <a:ext cx="3851635" cy="289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73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Unidirectional Data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25908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Instead of separating “layout and logic”, </a:t>
            </a: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React JS uses what </a:t>
            </a:r>
            <a:r>
              <a:rPr lang="en-US" sz="3200" b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alternative paradigm</a:t>
            </a: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?</a:t>
            </a:r>
            <a:endParaRPr lang="en-US" sz="3200" i="1" u="sng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76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Arrow 7"/>
          <p:cNvSpPr/>
          <p:nvPr/>
        </p:nvSpPr>
        <p:spPr>
          <a:xfrm>
            <a:off x="2669494" y="4781858"/>
            <a:ext cx="5181600" cy="56037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Unidirectional Data Flow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57200" y="914400"/>
            <a:ext cx="838698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React.JS has a strong preference for </a:t>
            </a:r>
            <a:r>
              <a:rPr lang="en-US" sz="24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unidirectional data flow. 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b="1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This means that the variables that get manipulated are controlled by parents.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Parents are then responsible for </a:t>
            </a:r>
            <a:r>
              <a:rPr lang="en-US" sz="2400" b="1" i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divvying the data (and state changes) to the children</a:t>
            </a:r>
            <a:r>
              <a:rPr lang="en-US" sz="24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3000" y="4572000"/>
            <a:ext cx="1371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352800" y="43434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650694" y="43434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948588" y="43434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352800" y="53117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650694" y="53117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948588" y="53117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394797" y="4202668"/>
            <a:ext cx="79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Parent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235849" y="396191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Child A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412713" y="3951272"/>
            <a:ext cx="141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GrandChild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854322" y="3936516"/>
            <a:ext cx="1995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Great </a:t>
            </a:r>
            <a:r>
              <a:rPr lang="en-US" dirty="0" err="1" smtClean="0"/>
              <a:t>GrandChild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902486" y="5864036"/>
            <a:ext cx="85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Child B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079350" y="5853392"/>
            <a:ext cx="143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GrandChild</a:t>
            </a:r>
            <a:r>
              <a:rPr lang="en-US" dirty="0" smtClean="0"/>
              <a:t> B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520959" y="5838636"/>
            <a:ext cx="2022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Great </a:t>
            </a:r>
            <a:r>
              <a:rPr lang="en-US" dirty="0" err="1" smtClean="0"/>
              <a:t>GrandChild</a:t>
            </a:r>
            <a:r>
              <a:rPr lang="en-US" dirty="0" smtClean="0"/>
              <a:t>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74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Arrow 7"/>
          <p:cNvSpPr/>
          <p:nvPr/>
        </p:nvSpPr>
        <p:spPr>
          <a:xfrm>
            <a:off x="2669494" y="1581458"/>
            <a:ext cx="5181600" cy="56037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Unidirectional Data Flow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1371600"/>
            <a:ext cx="1371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352800" y="11430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650694" y="1143000"/>
            <a:ext cx="609600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948588" y="11430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352800" y="21113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650694" y="21113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948588" y="21113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394797" y="1002268"/>
            <a:ext cx="79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Parent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235849" y="76151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Child A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412713" y="750872"/>
            <a:ext cx="141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GrandChild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854322" y="736116"/>
            <a:ext cx="1995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Great </a:t>
            </a:r>
            <a:r>
              <a:rPr lang="en-US" dirty="0" err="1" smtClean="0"/>
              <a:t>GrandChild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902486" y="2663636"/>
            <a:ext cx="85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Child B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079350" y="2652992"/>
            <a:ext cx="143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GrandChild</a:t>
            </a:r>
            <a:r>
              <a:rPr lang="en-US" dirty="0" smtClean="0"/>
              <a:t> B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520959" y="2638236"/>
            <a:ext cx="2022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Great </a:t>
            </a:r>
            <a:r>
              <a:rPr lang="en-US" dirty="0" err="1" smtClean="0"/>
              <a:t>GrandChild</a:t>
            </a:r>
            <a:r>
              <a:rPr lang="en-US" dirty="0" smtClean="0"/>
              <a:t> B</a:t>
            </a:r>
            <a:endParaRPr lang="en-US" dirty="0"/>
          </a:p>
        </p:txBody>
      </p:sp>
      <p:sp>
        <p:nvSpPr>
          <p:cNvPr id="3" name="Cloud 2"/>
          <p:cNvSpPr/>
          <p:nvPr/>
        </p:nvSpPr>
        <p:spPr>
          <a:xfrm>
            <a:off x="261555" y="4062060"/>
            <a:ext cx="5948588" cy="179685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032047" y="4669554"/>
            <a:ext cx="4634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“Oh Hey! My </a:t>
            </a:r>
            <a:r>
              <a:rPr lang="en-US" dirty="0" err="1" smtClean="0"/>
              <a:t>GrandChild</a:t>
            </a:r>
            <a:r>
              <a:rPr lang="en-US" dirty="0" smtClean="0"/>
              <a:t> A just changed colors”</a:t>
            </a:r>
            <a:endParaRPr lang="en-US" dirty="0"/>
          </a:p>
        </p:txBody>
      </p:sp>
      <p:cxnSp>
        <p:nvCxnSpPr>
          <p:cNvPr id="7" name="Curved Connector 6"/>
          <p:cNvCxnSpPr>
            <a:stCxn id="5" idx="2"/>
            <a:endCxn id="3" idx="2"/>
          </p:cNvCxnSpPr>
          <p:nvPr/>
        </p:nvCxnSpPr>
        <p:spPr>
          <a:xfrm rot="5400000">
            <a:off x="-168539" y="2963147"/>
            <a:ext cx="2445887" cy="1548793"/>
          </a:xfrm>
          <a:prstGeom prst="curvedConnector4">
            <a:avLst>
              <a:gd name="adj1" fmla="val 31634"/>
              <a:gd name="adj2" fmla="val 1147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32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Arrow 7"/>
          <p:cNvSpPr/>
          <p:nvPr/>
        </p:nvSpPr>
        <p:spPr>
          <a:xfrm>
            <a:off x="2669494" y="1581458"/>
            <a:ext cx="5181600" cy="56037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Unidirectional Data Flow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1371600"/>
            <a:ext cx="1371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352800" y="11430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650694" y="1143000"/>
            <a:ext cx="609600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948588" y="11430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352800" y="21113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650694" y="21113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948588" y="21113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394797" y="1002268"/>
            <a:ext cx="79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Parent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235849" y="76151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Child A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412713" y="750872"/>
            <a:ext cx="141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GrandChild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854322" y="736116"/>
            <a:ext cx="1995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Great </a:t>
            </a:r>
            <a:r>
              <a:rPr lang="en-US" dirty="0" err="1" smtClean="0"/>
              <a:t>GrandChild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902486" y="2663636"/>
            <a:ext cx="85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Child B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079350" y="2652992"/>
            <a:ext cx="143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GrandChild</a:t>
            </a:r>
            <a:r>
              <a:rPr lang="en-US" dirty="0" smtClean="0"/>
              <a:t> B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520959" y="2638236"/>
            <a:ext cx="2022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Great </a:t>
            </a:r>
            <a:r>
              <a:rPr lang="en-US" dirty="0" err="1" smtClean="0"/>
              <a:t>GrandChild</a:t>
            </a:r>
            <a:r>
              <a:rPr lang="en-US" dirty="0" smtClean="0"/>
              <a:t> B</a:t>
            </a:r>
            <a:endParaRPr lang="en-US" dirty="0"/>
          </a:p>
        </p:txBody>
      </p:sp>
      <p:sp>
        <p:nvSpPr>
          <p:cNvPr id="3" name="Cloud 2"/>
          <p:cNvSpPr/>
          <p:nvPr/>
        </p:nvSpPr>
        <p:spPr>
          <a:xfrm>
            <a:off x="261555" y="4062060"/>
            <a:ext cx="5948588" cy="179685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424584" y="4686235"/>
            <a:ext cx="3622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“I’ll let the others know if needed….”</a:t>
            </a:r>
            <a:endParaRPr lang="en-US" dirty="0"/>
          </a:p>
        </p:txBody>
      </p:sp>
      <p:cxnSp>
        <p:nvCxnSpPr>
          <p:cNvPr id="7" name="Curved Connector 6"/>
          <p:cNvCxnSpPr>
            <a:stCxn id="5" idx="2"/>
            <a:endCxn id="3" idx="2"/>
          </p:cNvCxnSpPr>
          <p:nvPr/>
        </p:nvCxnSpPr>
        <p:spPr>
          <a:xfrm rot="5400000">
            <a:off x="-168539" y="2963147"/>
            <a:ext cx="2445887" cy="1548793"/>
          </a:xfrm>
          <a:prstGeom prst="curvedConnector4">
            <a:avLst>
              <a:gd name="adj1" fmla="val 31634"/>
              <a:gd name="adj2" fmla="val 1147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71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Arrow 7"/>
          <p:cNvSpPr/>
          <p:nvPr/>
        </p:nvSpPr>
        <p:spPr>
          <a:xfrm>
            <a:off x="2669494" y="4781858"/>
            <a:ext cx="5181600" cy="56037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Unidirectional Data Flow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57200" y="914400"/>
            <a:ext cx="838698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6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This approach is meant to create a level of </a:t>
            </a:r>
            <a:r>
              <a:rPr lang="en-US" sz="36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manageability</a:t>
            </a:r>
            <a:r>
              <a:rPr lang="en-US" sz="36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when it comes to data flow and UI changes. 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36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36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3000" y="4572000"/>
            <a:ext cx="1371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352800" y="43434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650694" y="43434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948588" y="43434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352800" y="53117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650694" y="53117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948588" y="53117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394797" y="4202668"/>
            <a:ext cx="79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Parent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235849" y="396191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Child A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412713" y="3951272"/>
            <a:ext cx="141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GrandChild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854322" y="3936516"/>
            <a:ext cx="1995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Great </a:t>
            </a:r>
            <a:r>
              <a:rPr lang="en-US" dirty="0" err="1" smtClean="0"/>
              <a:t>GrandChild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902486" y="5864036"/>
            <a:ext cx="85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Child B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079350" y="5853392"/>
            <a:ext cx="143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GrandChild</a:t>
            </a:r>
            <a:r>
              <a:rPr lang="en-US" dirty="0" smtClean="0"/>
              <a:t> B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520959" y="5838636"/>
            <a:ext cx="2022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Great </a:t>
            </a:r>
            <a:r>
              <a:rPr lang="en-US" dirty="0" err="1" smtClean="0"/>
              <a:t>GrandChild</a:t>
            </a:r>
            <a:r>
              <a:rPr lang="en-US" dirty="0" smtClean="0"/>
              <a:t>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674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Code!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37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94773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17526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Instead of separating “layout and logic”, </a:t>
            </a: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React JS uses what </a:t>
            </a:r>
            <a:r>
              <a:rPr lang="en-US" sz="3200" b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alternative paradigm</a:t>
            </a: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?</a:t>
            </a:r>
            <a:endParaRPr lang="en-US" sz="3200" i="1" u="sng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3048000"/>
            <a:ext cx="8583814" cy="214884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7200" b="1" u="sng" dirty="0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Components*!</a:t>
            </a:r>
            <a:endParaRPr lang="en-US" sz="7200" b="1" i="1" u="sng" dirty="0" smtClean="0">
              <a:solidFill>
                <a:srgbClr val="FF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544576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1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* If you only learn one thing from our lessons on React it should be this. </a:t>
            </a:r>
            <a:endParaRPr lang="en-US" sz="1400" i="1" u="sng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31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25908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</a:t>
            </a:r>
            <a:r>
              <a:rPr lang="en-US" sz="3200" b="1" i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exactly</a:t>
            </a: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are components again?</a:t>
            </a:r>
            <a:endParaRPr lang="en-US" sz="3200" i="1" u="sng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12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of Components!</a:t>
            </a:r>
          </a:p>
        </p:txBody>
      </p:sp>
      <p:pic>
        <p:nvPicPr>
          <p:cNvPr id="3" name="Picture 2" descr="uimockscri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002" y="914400"/>
            <a:ext cx="3537611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uimockscri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045" y="3495670"/>
            <a:ext cx="3537611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79722" y="762000"/>
            <a:ext cx="5130478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By separating elements out into components... 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Layout and Logic are kept bundled together in a self-contained package.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Components can easily be re-used in various points in the application without needing to be re-coded.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Components can be more easily tested. (i.e. having one re-usable component means only one UI element needs to be tested).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For complex applications each of these can be critical in finding bugs and saving time. </a:t>
            </a:r>
          </a:p>
        </p:txBody>
      </p:sp>
      <p:sp>
        <p:nvSpPr>
          <p:cNvPr id="6" name="Rectangle 5"/>
          <p:cNvSpPr/>
          <p:nvPr/>
        </p:nvSpPr>
        <p:spPr>
          <a:xfrm>
            <a:off x="3397672" y="3244334"/>
            <a:ext cx="2348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Power of Components!</a:t>
            </a:r>
          </a:p>
        </p:txBody>
      </p:sp>
    </p:spTree>
    <p:extLst>
      <p:ext uri="{BB962C8B-B14F-4D97-AF65-F5344CB8AC3E}">
        <p14:creationId xmlns:p14="http://schemas.microsoft.com/office/powerpoint/2010/main" val="374420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17526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method do we use to create a </a:t>
            </a:r>
          </a:p>
          <a:p>
            <a:pPr indent="0" algn="ctr">
              <a:spcBef>
                <a:spcPts val="0"/>
              </a:spcBef>
              <a:buNone/>
            </a:pPr>
            <a:r>
              <a:rPr lang="en-US" sz="3200" b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new component</a:t>
            </a: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?</a:t>
            </a:r>
            <a:endParaRPr lang="en-US" sz="3200" b="1" i="1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79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17526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method do we use to create a </a:t>
            </a:r>
          </a:p>
          <a:p>
            <a:pPr indent="0" algn="ctr">
              <a:spcBef>
                <a:spcPts val="0"/>
              </a:spcBef>
              <a:buNone/>
            </a:pPr>
            <a:r>
              <a:rPr lang="en-US" sz="3200" b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new component</a:t>
            </a: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?</a:t>
            </a:r>
            <a:endParaRPr lang="en-US" sz="3200" b="1" i="1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2971800"/>
            <a:ext cx="8583814" cy="132734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ClassName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* =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React.createClass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()</a:t>
            </a:r>
          </a:p>
          <a:p>
            <a:pPr indent="0" algn="ctr">
              <a:spcBef>
                <a:spcPts val="0"/>
              </a:spcBef>
              <a:buNone/>
            </a:pPr>
            <a:endParaRPr lang="en-US" i="1" u="sng" dirty="0">
              <a:solidFill>
                <a:srgbClr val="FF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 algn="ctr">
              <a:spcBef>
                <a:spcPts val="0"/>
              </a:spcBef>
              <a:buNone/>
            </a:pPr>
            <a:r>
              <a:rPr lang="en-US" sz="1400" i="1" dirty="0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* Remember that React components must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427185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17526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method do we use to create a </a:t>
            </a:r>
          </a:p>
          <a:p>
            <a:pPr indent="0" algn="ctr">
              <a:spcBef>
                <a:spcPts val="0"/>
              </a:spcBef>
              <a:buNone/>
            </a:pPr>
            <a:r>
              <a:rPr lang="en-US" sz="3200" b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render our components</a:t>
            </a: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to the DOM?</a:t>
            </a:r>
            <a:endParaRPr lang="en-US" sz="3200" b="1" i="1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95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UCL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11986</TotalTime>
  <Words>849</Words>
  <Application>Microsoft Office PowerPoint</Application>
  <PresentationFormat>On-screen Show (4:3)</PresentationFormat>
  <Paragraphs>210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</vt:lpstr>
      <vt:lpstr>Roboto</vt:lpstr>
      <vt:lpstr>Calibri Light</vt:lpstr>
      <vt:lpstr>Calibri</vt:lpstr>
      <vt:lpstr>Wingdings</vt:lpstr>
      <vt:lpstr>UCF - Theme</vt:lpstr>
      <vt:lpstr>Rutgers - Theme</vt:lpstr>
      <vt:lpstr>Unbranded</vt:lpstr>
      <vt:lpstr>UTAustin</vt:lpstr>
      <vt:lpstr>UCLA</vt:lpstr>
      <vt:lpstr>Rickety, Rackety, React</vt:lpstr>
      <vt:lpstr>Component Refresher</vt:lpstr>
      <vt:lpstr>A Moment to Ponder…</vt:lpstr>
      <vt:lpstr>A Moment to Ponder…</vt:lpstr>
      <vt:lpstr>A Moment to Ponder…</vt:lpstr>
      <vt:lpstr>Power of Components!</vt:lpstr>
      <vt:lpstr>A Moment to Ponder…</vt:lpstr>
      <vt:lpstr>A Moment to Ponder…</vt:lpstr>
      <vt:lpstr>A Moment to Ponder…</vt:lpstr>
      <vt:lpstr>A Moment to Ponder…</vt:lpstr>
      <vt:lpstr>A Moment to Ponder…</vt:lpstr>
      <vt:lpstr>A Moment to Ponder…</vt:lpstr>
      <vt:lpstr>A Moment to Ponder…</vt:lpstr>
      <vt:lpstr>A Moment to Ponder…</vt:lpstr>
      <vt:lpstr>A Moment to Ponder…</vt:lpstr>
      <vt:lpstr>A Moment to Ponder…</vt:lpstr>
      <vt:lpstr>JSX Gotcha’s</vt:lpstr>
      <vt:lpstr>Incorporating Classes</vt:lpstr>
      <vt:lpstr>Incorporating Styles</vt:lpstr>
      <vt:lpstr>Component Architecting</vt:lpstr>
      <vt:lpstr>Parent-Child Relationships</vt:lpstr>
      <vt:lpstr>Parent-Child Relationships</vt:lpstr>
      <vt:lpstr>Parent-Child Relationships</vt:lpstr>
      <vt:lpstr>States and Props</vt:lpstr>
      <vt:lpstr>Passing State from Parent to Child</vt:lpstr>
      <vt:lpstr>Children Inherit Props</vt:lpstr>
      <vt:lpstr>Props vs States: What’s the Difference?</vt:lpstr>
      <vt:lpstr>A Moment to Ponder…</vt:lpstr>
      <vt:lpstr>Unidirectional Data Flow</vt:lpstr>
      <vt:lpstr>Unidirectional Data Flow</vt:lpstr>
      <vt:lpstr>Unidirectional Data Flow</vt:lpstr>
      <vt:lpstr>Unidirectional Data Flow</vt:lpstr>
      <vt:lpstr>Unidirectional Data Flow</vt:lpstr>
      <vt:lpstr>Time to Code!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Ahmed Haque</cp:lastModifiedBy>
  <cp:revision>1579</cp:revision>
  <cp:lastPrinted>2016-01-30T16:23:56Z</cp:lastPrinted>
  <dcterms:created xsi:type="dcterms:W3CDTF">2015-01-20T17:19:00Z</dcterms:created>
  <dcterms:modified xsi:type="dcterms:W3CDTF">2016-06-13T10:16:56Z</dcterms:modified>
</cp:coreProperties>
</file>