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ppt/notesSlides/notesSlide36.xml" ContentType="application/vnd.openxmlformats-officedocument.presentationml.notesSlide+xml"/>
  <Override PartName="/ppt/tags/tag36.xml" ContentType="application/vnd.openxmlformats-officedocument.presentationml.tags+xml"/>
  <Override PartName="/ppt/notesSlides/notesSlide37.xml" ContentType="application/vnd.openxmlformats-officedocument.presentationml.notesSlide+xml"/>
  <Override PartName="/ppt/tags/tag37.xml" ContentType="application/vnd.openxmlformats-officedocument.presentationml.tags+xml"/>
  <Override PartName="/ppt/notesSlides/notesSlide38.xml" ContentType="application/vnd.openxmlformats-officedocument.presentationml.notesSlide+xml"/>
  <Override PartName="/ppt/tags/tag38.xml" ContentType="application/vnd.openxmlformats-officedocument.presentationml.tags+xml"/>
  <Override PartName="/ppt/notesSlides/notesSlide39.xml" ContentType="application/vnd.openxmlformats-officedocument.presentationml.notesSlide+xml"/>
  <Override PartName="/ppt/tags/tag39.xml" ContentType="application/vnd.openxmlformats-officedocument.presentationml.tags+xml"/>
  <Override PartName="/ppt/notesSlides/notesSlide40.xml" ContentType="application/vnd.openxmlformats-officedocument.presentationml.notesSlide+xml"/>
  <Override PartName="/ppt/tags/tag40.xml" ContentType="application/vnd.openxmlformats-officedocument.presentationml.tags+xml"/>
  <Override PartName="/ppt/notesSlides/notesSlide41.xml" ContentType="application/vnd.openxmlformats-officedocument.presentationml.notesSlide+xml"/>
  <Override PartName="/ppt/tags/tag41.xml" ContentType="application/vnd.openxmlformats-officedocument.presentationml.tags+xml"/>
  <Override PartName="/ppt/notesSlides/notesSlide42.xml" ContentType="application/vnd.openxmlformats-officedocument.presentationml.notesSlide+xml"/>
  <Override PartName="/ppt/tags/tag42.xml" ContentType="application/vnd.openxmlformats-officedocument.presentationml.tags+xml"/>
  <Override PartName="/ppt/notesSlides/notesSlide43.xml" ContentType="application/vnd.openxmlformats-officedocument.presentationml.notesSlide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48"/>
  </p:notesMasterIdLst>
  <p:handoutMasterIdLst>
    <p:handoutMasterId r:id="rId49"/>
  </p:handoutMasterIdLst>
  <p:sldIdLst>
    <p:sldId id="265" r:id="rId5"/>
    <p:sldId id="772" r:id="rId6"/>
    <p:sldId id="773" r:id="rId7"/>
    <p:sldId id="796" r:id="rId8"/>
    <p:sldId id="792" r:id="rId9"/>
    <p:sldId id="794" r:id="rId10"/>
    <p:sldId id="795" r:id="rId11"/>
    <p:sldId id="767" r:id="rId12"/>
    <p:sldId id="778" r:id="rId13"/>
    <p:sldId id="774" r:id="rId14"/>
    <p:sldId id="775" r:id="rId15"/>
    <p:sldId id="777" r:id="rId16"/>
    <p:sldId id="809" r:id="rId17"/>
    <p:sldId id="779" r:id="rId18"/>
    <p:sldId id="810" r:id="rId19"/>
    <p:sldId id="780" r:id="rId20"/>
    <p:sldId id="785" r:id="rId21"/>
    <p:sldId id="786" r:id="rId22"/>
    <p:sldId id="781" r:id="rId23"/>
    <p:sldId id="782" r:id="rId24"/>
    <p:sldId id="783" r:id="rId25"/>
    <p:sldId id="784" r:id="rId26"/>
    <p:sldId id="787" r:id="rId27"/>
    <p:sldId id="798" r:id="rId28"/>
    <p:sldId id="799" r:id="rId29"/>
    <p:sldId id="800" r:id="rId30"/>
    <p:sldId id="770" r:id="rId31"/>
    <p:sldId id="801" r:id="rId32"/>
    <p:sldId id="802" r:id="rId33"/>
    <p:sldId id="803" r:id="rId34"/>
    <p:sldId id="804" r:id="rId35"/>
    <p:sldId id="788" r:id="rId36"/>
    <p:sldId id="805" r:id="rId37"/>
    <p:sldId id="806" r:id="rId38"/>
    <p:sldId id="807" r:id="rId39"/>
    <p:sldId id="808" r:id="rId40"/>
    <p:sldId id="811" r:id="rId41"/>
    <p:sldId id="812" r:id="rId42"/>
    <p:sldId id="813" r:id="rId43"/>
    <p:sldId id="814" r:id="rId44"/>
    <p:sldId id="771" r:id="rId45"/>
    <p:sldId id="762" r:id="rId46"/>
    <p:sldId id="616" r:id="rId47"/>
  </p:sldIdLst>
  <p:sldSz cx="9144000" cy="6858000" type="screen4x3"/>
  <p:notesSz cx="7315200" cy="9601200"/>
  <p:embeddedFontLst>
    <p:embeddedFont>
      <p:font typeface="Roboto" pitchFamily="2" charset="0"/>
      <p:regular r:id="rId50"/>
      <p:bold r:id="rId51"/>
      <p:italic r:id="rId52"/>
      <p:boldItalic r:id="rId53"/>
    </p:embeddedFont>
    <p:embeddedFont>
      <p:font typeface="Calibri Light" panose="020F0302020204030204" pitchFamily="34" charset="0"/>
      <p:regular r:id="rId54"/>
      <p:italic r:id="rId55"/>
    </p:embeddedFont>
    <p:embeddedFont>
      <p:font typeface="Calibri" panose="020F0502020204030204" pitchFamily="34" charset="0"/>
      <p:regular r:id="rId56"/>
      <p:bold r:id="rId57"/>
      <p:italic r:id="rId58"/>
      <p:boldItalic r:id="rId5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84255" autoAdjust="0"/>
  </p:normalViewPr>
  <p:slideViewPr>
    <p:cSldViewPr>
      <p:cViewPr>
        <p:scale>
          <a:sx n="66" d="100"/>
          <a:sy n="66" d="100"/>
        </p:scale>
        <p:origin x="1733" y="250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7.fntdata"/><Relationship Id="rId8" Type="http://schemas.openxmlformats.org/officeDocument/2006/relationships/slide" Target="slides/slide4.xml"/><Relationship Id="rId51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5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Relationship Id="rId57" Type="http://schemas.openxmlformats.org/officeDocument/2006/relationships/font" Target="fonts/font8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3.fntdata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2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62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88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12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17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95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93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39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03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32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4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67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71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6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781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08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389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67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707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218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76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501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843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988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91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179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177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57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000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17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106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60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568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509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463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299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97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14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10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82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6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4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#</a:t>
            </a:r>
            <a:r>
              <a:rPr lang="en-US" i="1" dirty="0" err="1" smtClean="0"/>
              <a:t>LearnToMERN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June 6, </a:t>
            </a:r>
            <a:r>
              <a:rPr lang="en-US" dirty="0"/>
              <a:t>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Instead of separating “layout and logic”, 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 JS uses what </a:t>
            </a: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alternative paradigm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048000"/>
            <a:ext cx="8583814" cy="21488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72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Components*!</a:t>
            </a:r>
            <a:endParaRPr lang="en-US" sz="7200" b="1" i="1" u="sng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544576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1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If you only learn one thing from our lessons on React it should be this. </a:t>
            </a:r>
            <a:endParaRPr lang="en-US" sz="14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5908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</a:t>
            </a:r>
            <a:r>
              <a:rPr lang="en-US" sz="32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exactly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are components again?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12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Components!</a:t>
            </a:r>
          </a:p>
        </p:txBody>
      </p:sp>
      <p:pic>
        <p:nvPicPr>
          <p:cNvPr id="3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002" y="91440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045" y="349567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9722" y="762000"/>
            <a:ext cx="513047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By separating elements out into components... 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Layout and Logic are kept bundled together in a self-contained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 can easily be re-used in various points in the application without needing to be re-coded.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 can be more easily tested. (i.e. having one re-usable component means only one UI element needs to be tested).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For complex applications each of these can be critical in finding bugs and saving time.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397672" y="3244334"/>
            <a:ext cx="2348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 of Components!</a:t>
            </a:r>
          </a:p>
        </p:txBody>
      </p:sp>
    </p:spTree>
    <p:extLst>
      <p:ext uri="{BB962C8B-B14F-4D97-AF65-F5344CB8AC3E}">
        <p14:creationId xmlns:p14="http://schemas.microsoft.com/office/powerpoint/2010/main" val="374420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component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79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component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971800"/>
            <a:ext cx="8583814" cy="1327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ClassName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=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React.createClass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()</a:t>
            </a:r>
          </a:p>
          <a:p>
            <a:pPr indent="0" algn="ctr">
              <a:spcBef>
                <a:spcPts val="0"/>
              </a:spcBef>
              <a:buNone/>
            </a:pPr>
            <a:endParaRPr lang="en-US" i="1" u="sng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14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Remember that React components must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427185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render our components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to the DOM?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95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render our components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to the DOM?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971800"/>
            <a:ext cx="8583814" cy="533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ReactDOM.render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()*</a:t>
            </a:r>
          </a:p>
          <a:p>
            <a:pPr indent="0" algn="ctr">
              <a:spcBef>
                <a:spcPts val="0"/>
              </a:spcBef>
              <a:buNone/>
            </a:pPr>
            <a:endParaRPr lang="en-US" sz="1400" i="1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1400" i="1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</a:t>
            </a:r>
            <a:r>
              <a:rPr lang="en-US" sz="14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Note that you will only be rendering a single component into the DOM. Every other component will be a child to that component.</a:t>
            </a:r>
            <a:endParaRPr lang="en-US" sz="1400" i="1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sz="1400" i="1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1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 component </a:t>
            </a:r>
            <a:r>
              <a:rPr lang="en-US" sz="24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must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contain which method?</a:t>
            </a:r>
            <a:endParaRPr lang="en-US" sz="24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2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 component </a:t>
            </a:r>
            <a:r>
              <a:rPr lang="en-US" sz="24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must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contain which method?</a:t>
            </a:r>
            <a:endParaRPr lang="en-US" sz="24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352800"/>
            <a:ext cx="8583814" cy="533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render: function() { }*</a:t>
            </a:r>
          </a:p>
          <a:p>
            <a:pPr indent="0" algn="ctr"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</a:t>
            </a:r>
            <a:r>
              <a:rPr lang="en-US" sz="24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Our render function will define what our component will look like. It will be in JSX syntax</a:t>
            </a:r>
            <a:endParaRPr lang="en-US" sz="2400" i="1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60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do we deploy a component in our JSX?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31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from 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0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do we deploy a component in our JSX?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429000"/>
            <a:ext cx="8583814" cy="1327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&lt;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ComponentName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/&gt;</a:t>
            </a:r>
            <a:endParaRPr lang="en-US" sz="3600" i="1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9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371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would we deploy a component </a:t>
            </a:r>
            <a:r>
              <a:rPr lang="en-US" sz="32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inside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of another component?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5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371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would we deploy a component </a:t>
            </a:r>
            <a:r>
              <a:rPr lang="en-US" sz="32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inside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of another component?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971800"/>
            <a:ext cx="7924800" cy="1327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&lt;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ParentComponent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</a:t>
            </a:r>
            <a:endParaRPr lang="en-US" sz="3600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			&lt;</a:t>
            </a:r>
            <a:r>
              <a:rPr lang="en-US" sz="360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ComponentName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/&gt;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&lt;/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ParentComponent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</a:t>
            </a:r>
            <a:endParaRPr lang="en-US" sz="3600" i="1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8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Architecting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4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Parent-Child Relationships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205520"/>
            <a:ext cx="38100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8732" y="1383924"/>
            <a:ext cx="3330735" cy="5835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8732" y="2165916"/>
            <a:ext cx="3330735" cy="328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2414174"/>
            <a:ext cx="2971800" cy="1295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3911012"/>
            <a:ext cx="2971800" cy="1295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3477847" y="3468024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Search.js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0965" y="1465032"/>
            <a:ext cx="1324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Header.js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0965" y="2861819"/>
            <a:ext cx="118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Query.js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1366" y="4411958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29026" y="778856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53001" y="981099"/>
            <a:ext cx="3383448" cy="805649"/>
            <a:chOff x="6553200" y="946951"/>
            <a:chExt cx="1905000" cy="805649"/>
          </a:xfrm>
        </p:grpSpPr>
        <p:sp>
          <p:nvSpPr>
            <p:cNvPr id="13" name="Rectangle 12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6600" y="1178966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App.js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79782" y="2179472"/>
            <a:ext cx="1718784" cy="805649"/>
            <a:chOff x="6553200" y="946951"/>
            <a:chExt cx="2062280" cy="805649"/>
          </a:xfrm>
        </p:grpSpPr>
        <p:sp>
          <p:nvSpPr>
            <p:cNvPr id="27" name="Rectangle 2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0797" y="1149721"/>
              <a:ext cx="1954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Search.js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09889" y="2158769"/>
            <a:ext cx="1626162" cy="805649"/>
            <a:chOff x="6553200" y="946951"/>
            <a:chExt cx="2062658" cy="805649"/>
          </a:xfrm>
        </p:grpSpPr>
        <p:sp>
          <p:nvSpPr>
            <p:cNvPr id="30" name="Rectangle 29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60797" y="1149721"/>
              <a:ext cx="1955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Header.js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30657" y="3429018"/>
            <a:ext cx="1587701" cy="805649"/>
            <a:chOff x="6553200" y="946951"/>
            <a:chExt cx="1905000" cy="805649"/>
          </a:xfrm>
        </p:grpSpPr>
        <p:sp>
          <p:nvSpPr>
            <p:cNvPr id="34" name="Rectangle 33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60798" y="1149721"/>
              <a:ext cx="1427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Query.js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091261" y="3426844"/>
            <a:ext cx="1587701" cy="805649"/>
            <a:chOff x="6553200" y="946951"/>
            <a:chExt cx="1905000" cy="805649"/>
          </a:xfrm>
        </p:grpSpPr>
        <p:sp>
          <p:nvSpPr>
            <p:cNvPr id="37" name="Rectangle 3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60798" y="1149721"/>
              <a:ext cx="1673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Results.js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Down Arrow 40"/>
          <p:cNvSpPr/>
          <p:nvPr/>
        </p:nvSpPr>
        <p:spPr>
          <a:xfrm>
            <a:off x="5385062" y="167689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7339174" y="1705646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7920979" y="298512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6620800" y="2964418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4446668" y="5103151"/>
            <a:ext cx="4544932" cy="12214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2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First step in building React applications is determining the component hierarchy.</a:t>
            </a:r>
          </a:p>
        </p:txBody>
      </p:sp>
    </p:spTree>
    <p:extLst>
      <p:ext uri="{BB962C8B-B14F-4D97-AF65-F5344CB8AC3E}">
        <p14:creationId xmlns:p14="http://schemas.microsoft.com/office/powerpoint/2010/main" val="350393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Parent-Child Relationships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205520"/>
            <a:ext cx="38100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8732" y="2165916"/>
            <a:ext cx="3330735" cy="328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2414174"/>
            <a:ext cx="2971800" cy="1295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3911012"/>
            <a:ext cx="2971800" cy="1295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3477847" y="3468024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Search.js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0965" y="2861819"/>
            <a:ext cx="118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Query.js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1366" y="4411958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38020" y="1413169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Main.js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53001" y="981099"/>
            <a:ext cx="3383448" cy="805649"/>
            <a:chOff x="6553200" y="946951"/>
            <a:chExt cx="1905000" cy="805649"/>
          </a:xfrm>
        </p:grpSpPr>
        <p:sp>
          <p:nvSpPr>
            <p:cNvPr id="13" name="Rectangle 12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6600" y="1178966"/>
              <a:ext cx="592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Main.js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51151" y="2179472"/>
            <a:ext cx="1718784" cy="805649"/>
            <a:chOff x="6553200" y="946951"/>
            <a:chExt cx="2062280" cy="805649"/>
          </a:xfrm>
        </p:grpSpPr>
        <p:sp>
          <p:nvSpPr>
            <p:cNvPr id="27" name="Rectangle 2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0797" y="1149721"/>
              <a:ext cx="1954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Search.js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02026" y="3429018"/>
            <a:ext cx="1587701" cy="805649"/>
            <a:chOff x="6553200" y="946951"/>
            <a:chExt cx="1905000" cy="805649"/>
          </a:xfrm>
        </p:grpSpPr>
        <p:sp>
          <p:nvSpPr>
            <p:cNvPr id="34" name="Rectangle 33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60798" y="1149721"/>
              <a:ext cx="1427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Query.js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62630" y="3426844"/>
            <a:ext cx="1587701" cy="805649"/>
            <a:chOff x="6553200" y="946951"/>
            <a:chExt cx="1905000" cy="805649"/>
          </a:xfrm>
        </p:grpSpPr>
        <p:sp>
          <p:nvSpPr>
            <p:cNvPr id="37" name="Rectangle 3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60798" y="1149721"/>
              <a:ext cx="1673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Results.js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Down Arrow 42"/>
          <p:cNvSpPr/>
          <p:nvPr/>
        </p:nvSpPr>
        <p:spPr>
          <a:xfrm>
            <a:off x="6610543" y="1705646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6973706" y="300400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5892169" y="2964418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07561" y="52044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Sometimes, you can then simplify it by realizing certain components are static elements.</a:t>
            </a:r>
            <a:endParaRPr lang="en-US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9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Parent-Child Relationships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953001" y="981099"/>
            <a:ext cx="3383448" cy="805649"/>
            <a:chOff x="6553200" y="946951"/>
            <a:chExt cx="1905000" cy="805649"/>
          </a:xfrm>
        </p:grpSpPr>
        <p:sp>
          <p:nvSpPr>
            <p:cNvPr id="13" name="Rectangle 12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6600" y="1178966"/>
              <a:ext cx="592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Main.js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51151" y="2179472"/>
            <a:ext cx="1718784" cy="805649"/>
            <a:chOff x="6553200" y="946951"/>
            <a:chExt cx="2062280" cy="805649"/>
          </a:xfrm>
        </p:grpSpPr>
        <p:sp>
          <p:nvSpPr>
            <p:cNvPr id="27" name="Rectangle 2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0797" y="1149721"/>
              <a:ext cx="1954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Search.js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02026" y="3429018"/>
            <a:ext cx="1587701" cy="805649"/>
            <a:chOff x="6553200" y="946951"/>
            <a:chExt cx="1905000" cy="805649"/>
          </a:xfrm>
        </p:grpSpPr>
        <p:sp>
          <p:nvSpPr>
            <p:cNvPr id="34" name="Rectangle 33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60798" y="1149721"/>
              <a:ext cx="1427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Query.js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62630" y="3426844"/>
            <a:ext cx="1587701" cy="805649"/>
            <a:chOff x="6553200" y="946951"/>
            <a:chExt cx="1905000" cy="805649"/>
          </a:xfrm>
        </p:grpSpPr>
        <p:sp>
          <p:nvSpPr>
            <p:cNvPr id="37" name="Rectangle 3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60798" y="1149721"/>
              <a:ext cx="1673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Results.js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Down Arrow 42"/>
          <p:cNvSpPr/>
          <p:nvPr/>
        </p:nvSpPr>
        <p:spPr>
          <a:xfrm>
            <a:off x="6610543" y="1705646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6973706" y="300400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5892169" y="2964418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11" y="1110128"/>
            <a:ext cx="3879596" cy="29443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2210" y="4773404"/>
            <a:ext cx="8386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spcBef>
                <a:spcPts val="0"/>
              </a:spcBef>
              <a:buNone/>
            </a:pPr>
            <a:r>
              <a:rPr lang="en-US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then code out your components to match the same hierarchy. </a:t>
            </a:r>
            <a:endParaRPr lang="en-US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8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and 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9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State from Parent to Child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66800"/>
            <a:ext cx="8858250" cy="22860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52210" y="3657600"/>
            <a:ext cx="83869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Parents can pass data </a:t>
            </a:r>
            <a: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(states and props) or </a:t>
            </a:r>
            <a: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 to </a:t>
            </a:r>
            <a: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children.</a:t>
            </a:r>
            <a: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It’s a bit trickier to send it to parents).</a:t>
            </a:r>
          </a:p>
        </p:txBody>
      </p:sp>
    </p:spTree>
    <p:extLst>
      <p:ext uri="{BB962C8B-B14F-4D97-AF65-F5344CB8AC3E}">
        <p14:creationId xmlns:p14="http://schemas.microsoft.com/office/powerpoint/2010/main" val="2671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Children Inherit Props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2210" y="2743200"/>
            <a:ext cx="83869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When children inherit the data or method it </a:t>
            </a:r>
            <a:r>
              <a:rPr lang="en-US" sz="24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ALWAYS comes in the form of a </a:t>
            </a: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</a:t>
            </a:r>
            <a:r>
              <a:rPr lang="en-US" sz="24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 can be specifically referenced using </a:t>
            </a:r>
            <a:r>
              <a:rPr lang="en-US" sz="2400" b="1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this.props.propName</a:t>
            </a:r>
            <a:r>
              <a:rPr lang="en-US" sz="24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syntax</a:t>
            </a: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1066800"/>
            <a:ext cx="8407400" cy="140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1722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Props vs States: What’s the Difference?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2210" y="2439412"/>
            <a:ext cx="36625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States: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Mutable (i.e. changeable with UI). </a:t>
            </a:r>
            <a:b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States can be changed using </a:t>
            </a:r>
            <a:r>
              <a:rPr lang="en-US" sz="24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this.setState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({})</a:t>
            </a:r>
          </a:p>
          <a:p>
            <a:pPr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6800" y="2439412"/>
            <a:ext cx="36625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Props: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Immutable (i.e. unchangeable). </a:t>
            </a:r>
            <a:b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 are static elements. They may be static properties or static methods.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216151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799440">
            <a:off x="1712004" y="1397565"/>
            <a:ext cx="838200" cy="685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2728048" y="1266951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484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52578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72390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9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945328"/>
            <a:ext cx="8583814" cy="2819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 has a strong preference for passing </a:t>
            </a: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 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from parents to children…</a:t>
            </a:r>
          </a:p>
          <a:p>
            <a:pPr indent="0">
              <a:spcBef>
                <a:spcPts val="0"/>
              </a:spcBef>
              <a:buNone/>
            </a:pPr>
            <a:endParaRPr lang="en-US" sz="32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32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the implication of this?</a:t>
            </a:r>
          </a:p>
        </p:txBody>
      </p:sp>
      <p:pic>
        <p:nvPicPr>
          <p:cNvPr id="1026" name="Picture 2" descr="http://img11.deviantart.net/2200/i/2012/143/8/6/brain_explosion_by_thesmall-d50tz4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739" y="3352800"/>
            <a:ext cx="3851635" cy="289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73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47818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200" y="914400"/>
            <a:ext cx="83869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 has a strong preference for </a:t>
            </a:r>
            <a:r>
              <a:rPr lang="en-US" sz="24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unidirectional data flow. 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means that the variables that get manipulated are controlled by parents.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Parents are then responsible for </a:t>
            </a: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divvying the data (and state changes) to the children</a:t>
            </a: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45720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42026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39619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39512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39365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58640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58533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58386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4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15814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3716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1143000"/>
            <a:ext cx="6096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10022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7615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7508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7361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26636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26529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26382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261555" y="4062060"/>
            <a:ext cx="5948588" cy="17968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32047" y="4669554"/>
            <a:ext cx="463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“Oh Hey! My </a:t>
            </a:r>
            <a:r>
              <a:rPr lang="en-US" dirty="0" err="1" smtClean="0"/>
              <a:t>GrandChild</a:t>
            </a:r>
            <a:r>
              <a:rPr lang="en-US" dirty="0" smtClean="0"/>
              <a:t> A just changed colors”</a:t>
            </a:r>
            <a:endParaRPr lang="en-US" dirty="0"/>
          </a:p>
        </p:txBody>
      </p:sp>
      <p:cxnSp>
        <p:nvCxnSpPr>
          <p:cNvPr id="7" name="Curved Connector 6"/>
          <p:cNvCxnSpPr>
            <a:stCxn id="5" idx="2"/>
            <a:endCxn id="3" idx="2"/>
          </p:cNvCxnSpPr>
          <p:nvPr/>
        </p:nvCxnSpPr>
        <p:spPr>
          <a:xfrm rot="5400000">
            <a:off x="-168539" y="2963147"/>
            <a:ext cx="2445887" cy="1548793"/>
          </a:xfrm>
          <a:prstGeom prst="curvedConnector4">
            <a:avLst>
              <a:gd name="adj1" fmla="val 31634"/>
              <a:gd name="adj2" fmla="val 114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32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15814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3716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1143000"/>
            <a:ext cx="6096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10022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7615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7508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7361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26636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26529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26382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261555" y="4062060"/>
            <a:ext cx="5948588" cy="17968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24584" y="4686235"/>
            <a:ext cx="362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“I’ll let the others know if needed….”</a:t>
            </a:r>
            <a:endParaRPr lang="en-US" dirty="0"/>
          </a:p>
        </p:txBody>
      </p:sp>
      <p:cxnSp>
        <p:nvCxnSpPr>
          <p:cNvPr id="7" name="Curved Connector 6"/>
          <p:cNvCxnSpPr>
            <a:stCxn id="5" idx="2"/>
            <a:endCxn id="3" idx="2"/>
          </p:cNvCxnSpPr>
          <p:nvPr/>
        </p:nvCxnSpPr>
        <p:spPr>
          <a:xfrm rot="5400000">
            <a:off x="-168539" y="2963147"/>
            <a:ext cx="2445887" cy="1548793"/>
          </a:xfrm>
          <a:prstGeom prst="curvedConnector4">
            <a:avLst>
              <a:gd name="adj1" fmla="val 31634"/>
              <a:gd name="adj2" fmla="val 114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71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47818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200" y="914400"/>
            <a:ext cx="83869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approach is meant to create a level of </a:t>
            </a:r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manageability</a:t>
            </a:r>
            <a:r>
              <a:rPr lang="en-US" sz="36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when it comes to data flow and UI changes. 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45720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42026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39619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39512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39365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58640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58533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58386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7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</a:t>
            </a:r>
            <a:r>
              <a:rPr lang="en-US" dirty="0" err="1" smtClean="0"/>
              <a:t>Gotcha’s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1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Classes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990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 turns out…</a:t>
            </a:r>
          </a:p>
          <a:p>
            <a:pPr indent="0">
              <a:spcBef>
                <a:spcPts val="0"/>
              </a:spcBef>
              <a:buNone/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can incorporate classes into JSX</a:t>
            </a:r>
          </a:p>
          <a:p>
            <a:pPr marL="685800" indent="-457200">
              <a:spcBef>
                <a:spcPts val="0"/>
              </a:spcBef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just need to call them “</a:t>
            </a:r>
            <a:r>
              <a:rPr lang="en-US" sz="3200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className</a:t>
            </a: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  <a:p>
            <a:pPr marL="685800" indent="-457200">
              <a:spcBef>
                <a:spcPts val="0"/>
              </a:spcBef>
            </a:pPr>
            <a:endParaRPr lang="en-US" sz="32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because “class” is a reserved keyword in Javascript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314" y="4343400"/>
            <a:ext cx="3619500" cy="18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1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Styles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990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 also turns out…</a:t>
            </a:r>
          </a:p>
          <a:p>
            <a:pPr indent="0">
              <a:spcBef>
                <a:spcPts val="0"/>
              </a:spcBef>
              <a:buNone/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can incorporate CSS styles into JSX</a:t>
            </a:r>
          </a:p>
          <a:p>
            <a:pPr marL="685800" indent="-457200">
              <a:spcBef>
                <a:spcPts val="0"/>
              </a:spcBef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just need to </a:t>
            </a:r>
            <a:r>
              <a:rPr lang="en-US" sz="32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ditch the hyphen and </a:t>
            </a:r>
            <a:r>
              <a:rPr lang="en-US" sz="3200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camelcase</a:t>
            </a: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the property.</a:t>
            </a:r>
          </a:p>
          <a:p>
            <a:pPr marL="685800" indent="-457200">
              <a:spcBef>
                <a:spcPts val="0"/>
              </a:spcBef>
            </a:pPr>
            <a:endParaRPr lang="en-US" sz="32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Ex: font-size </a:t>
            </a: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3200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fontSize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5105400"/>
            <a:ext cx="88677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2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Class!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5908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58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Work on Homework.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58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 Class!</a:t>
            </a:r>
          </a:p>
        </p:txBody>
      </p:sp>
    </p:spTree>
    <p:extLst>
      <p:ext uri="{BB962C8B-B14F-4D97-AF65-F5344CB8AC3E}">
        <p14:creationId xmlns:p14="http://schemas.microsoft.com/office/powerpoint/2010/main" val="357902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4773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Exploring!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5908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Start Coding! Read documentation!!</a:t>
            </a:r>
          </a:p>
        </p:txBody>
      </p:sp>
    </p:spTree>
    <p:extLst>
      <p:ext uri="{BB962C8B-B14F-4D97-AF65-F5344CB8AC3E}">
        <p14:creationId xmlns:p14="http://schemas.microsoft.com/office/powerpoint/2010/main" val="5270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Assignment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786738"/>
            <a:ext cx="6172200" cy="530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8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Levels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9722" y="762000"/>
            <a:ext cx="848327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Level 1 (Bare Minimum): </a:t>
            </a:r>
            <a:r>
              <a:rPr lang="en-US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Ain’t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No React For Me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React Router to create the skeleton for the NYT Application.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Your final application will consist of four components with hardcoded Bootstrap HTML. Clicking the menu option will flip pages between the components.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You will have a consistent header that is on both pages (without re-load).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Level 2 (Recommended):  Right on React!</a:t>
            </a:r>
          </a:p>
          <a:p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You will build a complete application for querying the NYT Application.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Your final application will consist of at least four components with dynamically rendered HTML.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You will utilize the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HTTP package and the appropriate React Lifecycles to complete the task</a:t>
            </a:r>
          </a:p>
        </p:txBody>
      </p:sp>
    </p:spTree>
    <p:extLst>
      <p:ext uri="{BB962C8B-B14F-4D97-AF65-F5344CB8AC3E}">
        <p14:creationId xmlns:p14="http://schemas.microsoft.com/office/powerpoint/2010/main" val="253139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Levels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9722" y="762000"/>
            <a:ext cx="848327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3 (True Challenge): React </a:t>
            </a:r>
            <a:r>
              <a:rPr lang="en-US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Ront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 Hold me 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</a:p>
          <a:p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You will brace for the challenge to 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this final challenge, you will create a complete Express, Node, and MongoDB backend for your application. (Don’t worry. This is the easy part).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Your server should have an API for saving and deleting articles of interest.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Your React front-end should allow users to work with the UI – and your code should appropriately hand the required states and properties between components as necessary.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 with the previous example, you will need to use the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pakage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helper functions, and the appropriate React Lifecycle methods to accomplish this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react-nyt-app.herokuapp.com for a completed application. </a:t>
            </a:r>
          </a:p>
        </p:txBody>
      </p:sp>
    </p:spTree>
    <p:extLst>
      <p:ext uri="{BB962C8B-B14F-4D97-AF65-F5344CB8AC3E}">
        <p14:creationId xmlns:p14="http://schemas.microsoft.com/office/powerpoint/2010/main" val="326223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Refresher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9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5908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Instead of separating “layout and logic”, 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 JS uses what </a:t>
            </a: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alternative paradigm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11984</TotalTime>
  <Words>1130</Words>
  <Application>Microsoft Office PowerPoint</Application>
  <PresentationFormat>On-screen Show (4:3)</PresentationFormat>
  <Paragraphs>257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Roboto</vt:lpstr>
      <vt:lpstr>Calibri Light</vt:lpstr>
      <vt:lpstr>Calibri</vt:lpstr>
      <vt:lpstr>Wingdings</vt:lpstr>
      <vt:lpstr>UCF - Theme</vt:lpstr>
      <vt:lpstr>Rutgers - Theme</vt:lpstr>
      <vt:lpstr>Unbranded</vt:lpstr>
      <vt:lpstr>UTAustin</vt:lpstr>
      <vt:lpstr>#LearnToMERN</vt:lpstr>
      <vt:lpstr>Recovery from React</vt:lpstr>
      <vt:lpstr>Today’s Class</vt:lpstr>
      <vt:lpstr>Today’s Class!</vt:lpstr>
      <vt:lpstr>The Assignment</vt:lpstr>
      <vt:lpstr>Homework Levels</vt:lpstr>
      <vt:lpstr>Homework Levels</vt:lpstr>
      <vt:lpstr>Component Refresher</vt:lpstr>
      <vt:lpstr>A Moment to Ponder…</vt:lpstr>
      <vt:lpstr>A Moment to Ponder…</vt:lpstr>
      <vt:lpstr>A Moment to Ponder…</vt:lpstr>
      <vt:lpstr>Power of Components!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Component Architecting</vt:lpstr>
      <vt:lpstr>Parent-Child Relationships</vt:lpstr>
      <vt:lpstr>Parent-Child Relationships</vt:lpstr>
      <vt:lpstr>Parent-Child Relationships</vt:lpstr>
      <vt:lpstr>States and Props</vt:lpstr>
      <vt:lpstr>Passing State from Parent to Child</vt:lpstr>
      <vt:lpstr>Children Inherit Props</vt:lpstr>
      <vt:lpstr>Props vs States: What’s the Difference?</vt:lpstr>
      <vt:lpstr>A Moment to Ponder…</vt:lpstr>
      <vt:lpstr>Unidirectional Data Flow</vt:lpstr>
      <vt:lpstr>Unidirectional Data Flow</vt:lpstr>
      <vt:lpstr>Unidirectional Data Flow</vt:lpstr>
      <vt:lpstr>Unidirectional Data Flow</vt:lpstr>
      <vt:lpstr>Unidirectional Data Flow</vt:lpstr>
      <vt:lpstr>JSX Gotcha’s</vt:lpstr>
      <vt:lpstr>Incorporating Classes</vt:lpstr>
      <vt:lpstr>Incorporating Styles</vt:lpstr>
      <vt:lpstr>Time to Code!</vt:lpstr>
      <vt:lpstr>Questions</vt:lpstr>
      <vt:lpstr>Keep Exploring!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Ahmed Haque</cp:lastModifiedBy>
  <cp:revision>1572</cp:revision>
  <cp:lastPrinted>2016-01-30T16:23:56Z</cp:lastPrinted>
  <dcterms:created xsi:type="dcterms:W3CDTF">2015-01-20T17:19:00Z</dcterms:created>
  <dcterms:modified xsi:type="dcterms:W3CDTF">2016-06-07T15:32:45Z</dcterms:modified>
</cp:coreProperties>
</file>