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3"/>
  </p:notesMasterIdLst>
  <p:sldIdLst>
    <p:sldId id="256" r:id="rId2"/>
    <p:sldId id="314" r:id="rId3"/>
    <p:sldId id="257" r:id="rId4"/>
    <p:sldId id="305" r:id="rId5"/>
    <p:sldId id="309" r:id="rId6"/>
    <p:sldId id="310" r:id="rId7"/>
    <p:sldId id="269" r:id="rId8"/>
    <p:sldId id="311" r:id="rId9"/>
    <p:sldId id="312" r:id="rId10"/>
    <p:sldId id="313" r:id="rId11"/>
    <p:sldId id="277" r:id="rId12"/>
  </p:sldIdLst>
  <p:sldSz cx="9144000" cy="5143500" type="screen16x9"/>
  <p:notesSz cx="6858000" cy="9144000"/>
  <p:embeddedFontLst>
    <p:embeddedFont>
      <p:font typeface="Livvic" panose="020B0604020202020204" charset="0"/>
      <p:regular r:id="rId14"/>
      <p:bold r:id="rId15"/>
      <p:italic r:id="rId16"/>
      <p:boldItalic r:id="rId17"/>
    </p:embeddedFont>
    <p:embeddedFont>
      <p:font typeface="Source Sans Pro" panose="020B0604020202020204" charset="0"/>
      <p:regular r:id="rId18"/>
      <p:bold r:id="rId19"/>
      <p:italic r:id="rId20"/>
      <p:boldItalic r:id="rId21"/>
    </p:embeddedFont>
    <p:embeddedFont>
      <p:font typeface="Bebas Neue" panose="020B0604020202020204" charset="0"/>
      <p:regular r:id="rId22"/>
    </p:embeddedFont>
    <p:embeddedFont>
      <p:font typeface="Roboto Condensed Light" panose="020B0604020202020204" charset="0"/>
      <p:regular r:id="rId23"/>
      <p:italic r:id="rId24"/>
    </p:embeddedFont>
    <p:embeddedFont>
      <p:font typeface="Arial Rounded MT Bold" panose="020F0704030504030204" pitchFamily="34" charset="0"/>
      <p:regular r:id="rId25"/>
    </p:embeddedFont>
    <p:embeddedFont>
      <p:font typeface="Montserrat ExtraBold" panose="020B0604020202020204" charset="0"/>
      <p:bold r:id="rId26"/>
      <p:boldItalic r:id="rId27"/>
    </p:embeddedFont>
    <p:embeddedFont>
      <p:font typeface="Calibri" panose="020F0502020204030204" pitchFamily="34" charset="0"/>
      <p:regular r:id="rId28"/>
      <p:bold r:id="rId29"/>
      <p:italic r:id="rId30"/>
      <p:boldItalic r:id="rId31"/>
    </p:embeddedFont>
    <p:embeddedFont>
      <p:font typeface="Montserrat Medium" panose="020B0604020202020204" charset="0"/>
      <p:regular r:id="rId32"/>
      <p:bold r:id="rId33"/>
      <p:italic r:id="rId34"/>
      <p:boldItalic r:id="rId35"/>
    </p:embeddedFont>
    <p:embeddedFont>
      <p:font typeface="Nunito"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A8BCFAB-C2B1-4A68-9CD6-BF1BA3347112}">
  <a:tblStyle styleId="{2A8BCFAB-C2B1-4A68-9CD6-BF1BA334711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3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font" Target="fonts/font26.fntdata"/><Relationship Id="rId21" Type="http://schemas.openxmlformats.org/officeDocument/2006/relationships/font" Target="fonts/font8.fntdata"/><Relationship Id="rId34" Type="http://schemas.openxmlformats.org/officeDocument/2006/relationships/font" Target="fonts/font21.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378699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7564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098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b37d1f1062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b37d1f1062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528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49633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523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10922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0923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79959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b37d1f1062_0_2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b37d1f1062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85909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32895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37d1f106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37d1f10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13556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hyperlink" Target="https://storyset.com/?utm_source=slidesgo_template&amp;utm_medium=referral-link&amp;utm_campaign=slidesgo_contents_of_this_template&amp;utm_term=storyset&amp;utm_content=storyset" TargetMode="Externa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3688" r="62189"/>
          <a:stretch/>
        </p:blipFill>
        <p:spPr>
          <a:xfrm>
            <a:off x="7764750" y="1521950"/>
            <a:ext cx="1379249" cy="2533200"/>
          </a:xfrm>
          <a:prstGeom prst="rect">
            <a:avLst/>
          </a:prstGeom>
          <a:noFill/>
          <a:ln>
            <a:noFill/>
          </a:ln>
        </p:spPr>
      </p:pic>
      <p:sp>
        <p:nvSpPr>
          <p:cNvPr id="10" name="Google Shape;10;p2"/>
          <p:cNvSpPr txBox="1">
            <a:spLocks noGrp="1"/>
          </p:cNvSpPr>
          <p:nvPr>
            <p:ph type="ctrTitle"/>
          </p:nvPr>
        </p:nvSpPr>
        <p:spPr>
          <a:xfrm>
            <a:off x="720000" y="955075"/>
            <a:ext cx="5294700" cy="1703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20000" y="2902750"/>
            <a:ext cx="3735000" cy="7926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a:off x="5625300" y="2489808"/>
            <a:ext cx="1677900" cy="16776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346300" y="759479"/>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8524950" y="4632404"/>
            <a:ext cx="3735241" cy="4004501"/>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4"/>
          <p:cNvPicPr preferRelativeResize="0"/>
          <p:nvPr/>
        </p:nvPicPr>
        <p:blipFill rotWithShape="1">
          <a:blip r:embed="rId2">
            <a:alphaModFix/>
          </a:blip>
          <a:srcRect t="3688" r="69490" b="58329"/>
          <a:stretch/>
        </p:blipFill>
        <p:spPr>
          <a:xfrm>
            <a:off x="7895050" y="4022375"/>
            <a:ext cx="1248950" cy="1121124"/>
          </a:xfrm>
          <a:prstGeom prst="rect">
            <a:avLst/>
          </a:prstGeom>
          <a:noFill/>
          <a:ln>
            <a:noFill/>
          </a:ln>
        </p:spPr>
      </p:pic>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720000" y="1152475"/>
            <a:ext cx="7704000" cy="34509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rgbClr val="434343"/>
              </a:buClr>
              <a:buSzPts val="1200"/>
              <a:buFont typeface="Livvic"/>
              <a:buAutoNum type="arabicPeriod"/>
              <a:defRPr sz="1200">
                <a:solidFill>
                  <a:srgbClr val="434343"/>
                </a:solidFill>
                <a:latin typeface="Source Sans Pro"/>
                <a:ea typeface="Source Sans Pro"/>
                <a:cs typeface="Source Sans Pro"/>
                <a:sym typeface="Source Sans Pro"/>
              </a:defRPr>
            </a:lvl1pPr>
            <a:lvl2pPr marL="914400" lvl="1"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2pPr>
            <a:lvl3pPr marL="1371600" lvl="2"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3pPr>
            <a:lvl4pPr marL="1828800" lvl="3"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4pPr>
            <a:lvl5pPr marL="2286000" lvl="4"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5pPr>
            <a:lvl6pPr marL="2743200" lvl="5" indent="-304800" rtl="0">
              <a:lnSpc>
                <a:spcPct val="115000"/>
              </a:lnSpc>
              <a:spcBef>
                <a:spcPts val="1600"/>
              </a:spcBef>
              <a:spcAft>
                <a:spcPts val="0"/>
              </a:spcAft>
              <a:buClr>
                <a:srgbClr val="434343"/>
              </a:buClr>
              <a:buSzPts val="1200"/>
              <a:buFont typeface="Roboto Condensed Light"/>
              <a:buAutoNum type="romanLcPeriod"/>
              <a:defRPr>
                <a:solidFill>
                  <a:srgbClr val="434343"/>
                </a:solidFill>
              </a:defRPr>
            </a:lvl6pPr>
            <a:lvl7pPr marL="3200400" lvl="6" indent="-304800" rtl="0">
              <a:lnSpc>
                <a:spcPct val="115000"/>
              </a:lnSpc>
              <a:spcBef>
                <a:spcPts val="1600"/>
              </a:spcBef>
              <a:spcAft>
                <a:spcPts val="0"/>
              </a:spcAft>
              <a:buClr>
                <a:srgbClr val="434343"/>
              </a:buClr>
              <a:buSzPts val="1200"/>
              <a:buFont typeface="Roboto Condensed Light"/>
              <a:buAutoNum type="arabicPeriod"/>
              <a:defRPr>
                <a:solidFill>
                  <a:srgbClr val="434343"/>
                </a:solidFill>
              </a:defRPr>
            </a:lvl7pPr>
            <a:lvl8pPr marL="3657600" lvl="7" indent="-304800" rtl="0">
              <a:lnSpc>
                <a:spcPct val="115000"/>
              </a:lnSpc>
              <a:spcBef>
                <a:spcPts val="1600"/>
              </a:spcBef>
              <a:spcAft>
                <a:spcPts val="0"/>
              </a:spcAft>
              <a:buClr>
                <a:srgbClr val="434343"/>
              </a:buClr>
              <a:buSzPts val="1200"/>
              <a:buFont typeface="Roboto Condensed Light"/>
              <a:buAutoNum type="alphaLcPeriod"/>
              <a:defRPr>
                <a:solidFill>
                  <a:srgbClr val="434343"/>
                </a:solidFill>
              </a:defRPr>
            </a:lvl8pPr>
            <a:lvl9pPr marL="4114800" lvl="8" indent="-304800" rtl="0">
              <a:lnSpc>
                <a:spcPct val="115000"/>
              </a:lnSpc>
              <a:spcBef>
                <a:spcPts val="1600"/>
              </a:spcBef>
              <a:spcAft>
                <a:spcPts val="1600"/>
              </a:spcAft>
              <a:buClr>
                <a:srgbClr val="434343"/>
              </a:buClr>
              <a:buSzPts val="1200"/>
              <a:buFont typeface="Roboto Condensed Light"/>
              <a:buAutoNum type="romanLcPeriod"/>
              <a:defRPr>
                <a:solidFill>
                  <a:srgbClr val="434343"/>
                </a:solidFill>
              </a:defRPr>
            </a:lvl9pPr>
          </a:lstStyle>
          <a:p>
            <a:endParaRPr/>
          </a:p>
        </p:txBody>
      </p:sp>
      <p:sp>
        <p:nvSpPr>
          <p:cNvPr id="27" name="Google Shape;27;p4"/>
          <p:cNvSpPr/>
          <p:nvPr/>
        </p:nvSpPr>
        <p:spPr>
          <a:xfrm>
            <a:off x="318150" y="138300"/>
            <a:ext cx="803700" cy="803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388100" y="1199575"/>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5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7" name="Google Shape;47;p8"/>
          <p:cNvSpPr/>
          <p:nvPr/>
        </p:nvSpPr>
        <p:spPr>
          <a:xfrm flipH="1">
            <a:off x="7271700" y="641925"/>
            <a:ext cx="1152300" cy="115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8" name="Google Shape;48;p8"/>
          <p:cNvPicPr preferRelativeResize="0"/>
          <p:nvPr/>
        </p:nvPicPr>
        <p:blipFill rotWithShape="1">
          <a:blip r:embed="rId2">
            <a:alphaModFix/>
          </a:blip>
          <a:srcRect l="35695" b="37830"/>
          <a:stretch/>
        </p:blipFill>
        <p:spPr>
          <a:xfrm flipH="1">
            <a:off x="6705601" y="3443923"/>
            <a:ext cx="2438399" cy="1699725"/>
          </a:xfrm>
          <a:prstGeom prst="rect">
            <a:avLst/>
          </a:prstGeom>
          <a:noFill/>
          <a:ln>
            <a:noFill/>
          </a:ln>
        </p:spPr>
      </p:pic>
      <p:sp>
        <p:nvSpPr>
          <p:cNvPr id="49" name="Google Shape;49;p8"/>
          <p:cNvSpPr/>
          <p:nvPr/>
        </p:nvSpPr>
        <p:spPr>
          <a:xfrm>
            <a:off x="127347" y="3686724"/>
            <a:ext cx="3791903" cy="1456754"/>
          </a:xfrm>
          <a:custGeom>
            <a:avLst/>
            <a:gdLst/>
            <a:ahLst/>
            <a:cxnLst/>
            <a:rect l="l" t="t" r="r" b="b"/>
            <a:pathLst>
              <a:path w="285750" h="109778" extrusionOk="0">
                <a:moveTo>
                  <a:pt x="217594" y="0"/>
                </a:moveTo>
                <a:lnTo>
                  <a:pt x="215917" y="245"/>
                </a:lnTo>
                <a:lnTo>
                  <a:pt x="214241" y="532"/>
                </a:lnTo>
                <a:lnTo>
                  <a:pt x="213014" y="777"/>
                </a:lnTo>
                <a:lnTo>
                  <a:pt x="211829" y="1063"/>
                </a:lnTo>
                <a:lnTo>
                  <a:pt x="210684" y="1390"/>
                </a:lnTo>
                <a:lnTo>
                  <a:pt x="209539" y="1758"/>
                </a:lnTo>
                <a:lnTo>
                  <a:pt x="208394" y="2208"/>
                </a:lnTo>
                <a:lnTo>
                  <a:pt x="207290" y="2658"/>
                </a:lnTo>
                <a:lnTo>
                  <a:pt x="206227" y="3148"/>
                </a:lnTo>
                <a:lnTo>
                  <a:pt x="205164" y="3680"/>
                </a:lnTo>
                <a:lnTo>
                  <a:pt x="204101" y="4211"/>
                </a:lnTo>
                <a:lnTo>
                  <a:pt x="203079" y="4825"/>
                </a:lnTo>
                <a:lnTo>
                  <a:pt x="202057" y="5479"/>
                </a:lnTo>
                <a:lnTo>
                  <a:pt x="201076" y="6133"/>
                </a:lnTo>
                <a:lnTo>
                  <a:pt x="200095" y="6828"/>
                </a:lnTo>
                <a:lnTo>
                  <a:pt x="199113" y="7564"/>
                </a:lnTo>
                <a:lnTo>
                  <a:pt x="198173" y="8300"/>
                </a:lnTo>
                <a:lnTo>
                  <a:pt x="197233" y="9077"/>
                </a:lnTo>
                <a:lnTo>
                  <a:pt x="196088" y="10058"/>
                </a:lnTo>
                <a:lnTo>
                  <a:pt x="194984" y="11080"/>
                </a:lnTo>
                <a:lnTo>
                  <a:pt x="193921" y="12143"/>
                </a:lnTo>
                <a:lnTo>
                  <a:pt x="192899" y="13206"/>
                </a:lnTo>
                <a:lnTo>
                  <a:pt x="191917" y="14310"/>
                </a:lnTo>
                <a:lnTo>
                  <a:pt x="190936" y="15455"/>
                </a:lnTo>
                <a:lnTo>
                  <a:pt x="189996" y="16600"/>
                </a:lnTo>
                <a:lnTo>
                  <a:pt x="189096" y="17744"/>
                </a:lnTo>
                <a:lnTo>
                  <a:pt x="188197" y="18930"/>
                </a:lnTo>
                <a:lnTo>
                  <a:pt x="187379" y="20157"/>
                </a:lnTo>
                <a:lnTo>
                  <a:pt x="186561" y="21383"/>
                </a:lnTo>
                <a:lnTo>
                  <a:pt x="185785" y="22651"/>
                </a:lnTo>
                <a:lnTo>
                  <a:pt x="185008" y="23918"/>
                </a:lnTo>
                <a:lnTo>
                  <a:pt x="184272" y="25226"/>
                </a:lnTo>
                <a:lnTo>
                  <a:pt x="183577" y="26576"/>
                </a:lnTo>
                <a:lnTo>
                  <a:pt x="182882" y="27925"/>
                </a:lnTo>
                <a:lnTo>
                  <a:pt x="181737" y="30255"/>
                </a:lnTo>
                <a:lnTo>
                  <a:pt x="180551" y="32586"/>
                </a:lnTo>
                <a:lnTo>
                  <a:pt x="179325" y="34916"/>
                </a:lnTo>
                <a:lnTo>
                  <a:pt x="178711" y="36061"/>
                </a:lnTo>
                <a:lnTo>
                  <a:pt x="178057" y="37206"/>
                </a:lnTo>
                <a:lnTo>
                  <a:pt x="177567" y="37942"/>
                </a:lnTo>
                <a:lnTo>
                  <a:pt x="177076" y="38678"/>
                </a:lnTo>
                <a:lnTo>
                  <a:pt x="176585" y="39373"/>
                </a:lnTo>
                <a:lnTo>
                  <a:pt x="176013" y="40068"/>
                </a:lnTo>
                <a:lnTo>
                  <a:pt x="175440" y="40722"/>
                </a:lnTo>
                <a:lnTo>
                  <a:pt x="174868" y="41335"/>
                </a:lnTo>
                <a:lnTo>
                  <a:pt x="174255" y="41908"/>
                </a:lnTo>
                <a:lnTo>
                  <a:pt x="173601" y="42439"/>
                </a:lnTo>
                <a:lnTo>
                  <a:pt x="172906" y="42971"/>
                </a:lnTo>
                <a:lnTo>
                  <a:pt x="172210" y="43421"/>
                </a:lnTo>
                <a:lnTo>
                  <a:pt x="171475" y="43870"/>
                </a:lnTo>
                <a:lnTo>
                  <a:pt x="170698" y="44238"/>
                </a:lnTo>
                <a:lnTo>
                  <a:pt x="169880" y="44606"/>
                </a:lnTo>
                <a:lnTo>
                  <a:pt x="169062" y="44892"/>
                </a:lnTo>
                <a:lnTo>
                  <a:pt x="168204" y="45138"/>
                </a:lnTo>
                <a:lnTo>
                  <a:pt x="167304" y="45383"/>
                </a:lnTo>
                <a:lnTo>
                  <a:pt x="166486" y="45506"/>
                </a:lnTo>
                <a:lnTo>
                  <a:pt x="165669" y="45628"/>
                </a:lnTo>
                <a:lnTo>
                  <a:pt x="164851" y="45710"/>
                </a:lnTo>
                <a:lnTo>
                  <a:pt x="164033" y="45751"/>
                </a:lnTo>
                <a:lnTo>
                  <a:pt x="163216" y="45710"/>
                </a:lnTo>
                <a:lnTo>
                  <a:pt x="162398" y="45669"/>
                </a:lnTo>
                <a:lnTo>
                  <a:pt x="161621" y="45628"/>
                </a:lnTo>
                <a:lnTo>
                  <a:pt x="160803" y="45506"/>
                </a:lnTo>
                <a:lnTo>
                  <a:pt x="160027" y="45342"/>
                </a:lnTo>
                <a:lnTo>
                  <a:pt x="159250" y="45179"/>
                </a:lnTo>
                <a:lnTo>
                  <a:pt x="158473" y="44974"/>
                </a:lnTo>
                <a:lnTo>
                  <a:pt x="157696" y="44770"/>
                </a:lnTo>
                <a:lnTo>
                  <a:pt x="156919" y="44484"/>
                </a:lnTo>
                <a:lnTo>
                  <a:pt x="156142" y="44238"/>
                </a:lnTo>
                <a:lnTo>
                  <a:pt x="154589" y="43584"/>
                </a:lnTo>
                <a:lnTo>
                  <a:pt x="153567" y="43093"/>
                </a:lnTo>
                <a:lnTo>
                  <a:pt x="152585" y="42603"/>
                </a:lnTo>
                <a:lnTo>
                  <a:pt x="151645" y="42071"/>
                </a:lnTo>
                <a:lnTo>
                  <a:pt x="150705" y="41499"/>
                </a:lnTo>
                <a:lnTo>
                  <a:pt x="149764" y="40886"/>
                </a:lnTo>
                <a:lnTo>
                  <a:pt x="148906" y="40231"/>
                </a:lnTo>
                <a:lnTo>
                  <a:pt x="148047" y="39577"/>
                </a:lnTo>
                <a:lnTo>
                  <a:pt x="147188" y="38882"/>
                </a:lnTo>
                <a:lnTo>
                  <a:pt x="146412" y="38146"/>
                </a:lnTo>
                <a:lnTo>
                  <a:pt x="145594" y="37410"/>
                </a:lnTo>
                <a:lnTo>
                  <a:pt x="144858" y="36634"/>
                </a:lnTo>
                <a:lnTo>
                  <a:pt x="144122" y="35816"/>
                </a:lnTo>
                <a:lnTo>
                  <a:pt x="143386" y="34998"/>
                </a:lnTo>
                <a:lnTo>
                  <a:pt x="142691" y="34180"/>
                </a:lnTo>
                <a:lnTo>
                  <a:pt x="141996" y="33281"/>
                </a:lnTo>
                <a:lnTo>
                  <a:pt x="141342" y="32381"/>
                </a:lnTo>
                <a:lnTo>
                  <a:pt x="139011" y="29070"/>
                </a:lnTo>
                <a:lnTo>
                  <a:pt x="136722" y="25758"/>
                </a:lnTo>
                <a:lnTo>
                  <a:pt x="134473" y="22405"/>
                </a:lnTo>
                <a:lnTo>
                  <a:pt x="132183" y="19053"/>
                </a:lnTo>
                <a:lnTo>
                  <a:pt x="131079" y="17458"/>
                </a:lnTo>
                <a:lnTo>
                  <a:pt x="129894" y="15945"/>
                </a:lnTo>
                <a:lnTo>
                  <a:pt x="128708" y="14433"/>
                </a:lnTo>
                <a:lnTo>
                  <a:pt x="127482" y="13002"/>
                </a:lnTo>
                <a:lnTo>
                  <a:pt x="126173" y="11612"/>
                </a:lnTo>
                <a:lnTo>
                  <a:pt x="125478" y="10916"/>
                </a:lnTo>
                <a:lnTo>
                  <a:pt x="124783" y="10262"/>
                </a:lnTo>
                <a:lnTo>
                  <a:pt x="124047" y="9649"/>
                </a:lnTo>
                <a:lnTo>
                  <a:pt x="123311" y="9036"/>
                </a:lnTo>
                <a:lnTo>
                  <a:pt x="122575" y="8422"/>
                </a:lnTo>
                <a:lnTo>
                  <a:pt x="121758" y="7850"/>
                </a:lnTo>
                <a:lnTo>
                  <a:pt x="120367" y="6910"/>
                </a:lnTo>
                <a:lnTo>
                  <a:pt x="118936" y="6051"/>
                </a:lnTo>
                <a:lnTo>
                  <a:pt x="117465" y="5274"/>
                </a:lnTo>
                <a:lnTo>
                  <a:pt x="116729" y="4906"/>
                </a:lnTo>
                <a:lnTo>
                  <a:pt x="115952" y="4579"/>
                </a:lnTo>
                <a:lnTo>
                  <a:pt x="115216" y="4293"/>
                </a:lnTo>
                <a:lnTo>
                  <a:pt x="114439" y="4007"/>
                </a:lnTo>
                <a:lnTo>
                  <a:pt x="113621" y="3761"/>
                </a:lnTo>
                <a:lnTo>
                  <a:pt x="112844" y="3516"/>
                </a:lnTo>
                <a:lnTo>
                  <a:pt x="112027" y="3353"/>
                </a:lnTo>
                <a:lnTo>
                  <a:pt x="111209" y="3189"/>
                </a:lnTo>
                <a:lnTo>
                  <a:pt x="110391" y="3066"/>
                </a:lnTo>
                <a:lnTo>
                  <a:pt x="109533" y="2944"/>
                </a:lnTo>
                <a:lnTo>
                  <a:pt x="108388" y="2903"/>
                </a:lnTo>
                <a:lnTo>
                  <a:pt x="107284" y="2862"/>
                </a:lnTo>
                <a:lnTo>
                  <a:pt x="106221" y="2944"/>
                </a:lnTo>
                <a:lnTo>
                  <a:pt x="105199" y="3066"/>
                </a:lnTo>
                <a:lnTo>
                  <a:pt x="104177" y="3271"/>
                </a:lnTo>
                <a:lnTo>
                  <a:pt x="103195" y="3516"/>
                </a:lnTo>
                <a:lnTo>
                  <a:pt x="102214" y="3843"/>
                </a:lnTo>
                <a:lnTo>
                  <a:pt x="101274" y="4211"/>
                </a:lnTo>
                <a:lnTo>
                  <a:pt x="100374" y="4661"/>
                </a:lnTo>
                <a:lnTo>
                  <a:pt x="99516" y="5152"/>
                </a:lnTo>
                <a:lnTo>
                  <a:pt x="98657" y="5724"/>
                </a:lnTo>
                <a:lnTo>
                  <a:pt x="97839" y="6337"/>
                </a:lnTo>
                <a:lnTo>
                  <a:pt x="97022" y="7032"/>
                </a:lnTo>
                <a:lnTo>
                  <a:pt x="96245" y="7809"/>
                </a:lnTo>
                <a:lnTo>
                  <a:pt x="95509" y="8627"/>
                </a:lnTo>
                <a:lnTo>
                  <a:pt x="94814" y="9485"/>
                </a:lnTo>
                <a:lnTo>
                  <a:pt x="93955" y="10630"/>
                </a:lnTo>
                <a:lnTo>
                  <a:pt x="93178" y="11816"/>
                </a:lnTo>
                <a:lnTo>
                  <a:pt x="92483" y="13043"/>
                </a:lnTo>
                <a:lnTo>
                  <a:pt x="91829" y="14310"/>
                </a:lnTo>
                <a:lnTo>
                  <a:pt x="91216" y="15577"/>
                </a:lnTo>
                <a:lnTo>
                  <a:pt x="90603" y="16845"/>
                </a:lnTo>
                <a:lnTo>
                  <a:pt x="89540" y="19462"/>
                </a:lnTo>
                <a:lnTo>
                  <a:pt x="88517" y="21996"/>
                </a:lnTo>
                <a:lnTo>
                  <a:pt x="87536" y="24531"/>
                </a:lnTo>
                <a:lnTo>
                  <a:pt x="86514" y="27025"/>
                </a:lnTo>
                <a:lnTo>
                  <a:pt x="85983" y="28293"/>
                </a:lnTo>
                <a:lnTo>
                  <a:pt x="85410" y="29479"/>
                </a:lnTo>
                <a:lnTo>
                  <a:pt x="84838" y="30623"/>
                </a:lnTo>
                <a:lnTo>
                  <a:pt x="84265" y="31686"/>
                </a:lnTo>
                <a:lnTo>
                  <a:pt x="83652" y="32749"/>
                </a:lnTo>
                <a:lnTo>
                  <a:pt x="83039" y="33772"/>
                </a:lnTo>
                <a:lnTo>
                  <a:pt x="82385" y="34753"/>
                </a:lnTo>
                <a:lnTo>
                  <a:pt x="81730" y="35734"/>
                </a:lnTo>
                <a:lnTo>
                  <a:pt x="81035" y="36674"/>
                </a:lnTo>
                <a:lnTo>
                  <a:pt x="80340" y="37615"/>
                </a:lnTo>
                <a:lnTo>
                  <a:pt x="79604" y="38514"/>
                </a:lnTo>
                <a:lnTo>
                  <a:pt x="78868" y="39373"/>
                </a:lnTo>
                <a:lnTo>
                  <a:pt x="78092" y="40231"/>
                </a:lnTo>
                <a:lnTo>
                  <a:pt x="77274" y="41049"/>
                </a:lnTo>
                <a:lnTo>
                  <a:pt x="76456" y="41826"/>
                </a:lnTo>
                <a:lnTo>
                  <a:pt x="75639" y="42603"/>
                </a:lnTo>
                <a:lnTo>
                  <a:pt x="74780" y="43339"/>
                </a:lnTo>
                <a:lnTo>
                  <a:pt x="73880" y="44034"/>
                </a:lnTo>
                <a:lnTo>
                  <a:pt x="72981" y="44729"/>
                </a:lnTo>
                <a:lnTo>
                  <a:pt x="72081" y="45383"/>
                </a:lnTo>
                <a:lnTo>
                  <a:pt x="71141" y="46037"/>
                </a:lnTo>
                <a:lnTo>
                  <a:pt x="70201" y="46651"/>
                </a:lnTo>
                <a:lnTo>
                  <a:pt x="69219" y="47223"/>
                </a:lnTo>
                <a:lnTo>
                  <a:pt x="68197" y="47795"/>
                </a:lnTo>
                <a:lnTo>
                  <a:pt x="67216" y="48327"/>
                </a:lnTo>
                <a:lnTo>
                  <a:pt x="66153" y="48858"/>
                </a:lnTo>
                <a:lnTo>
                  <a:pt x="65090" y="49349"/>
                </a:lnTo>
                <a:lnTo>
                  <a:pt x="64027" y="49799"/>
                </a:lnTo>
                <a:lnTo>
                  <a:pt x="62923" y="50248"/>
                </a:lnTo>
                <a:lnTo>
                  <a:pt x="61819" y="50657"/>
                </a:lnTo>
                <a:lnTo>
                  <a:pt x="60715" y="51066"/>
                </a:lnTo>
                <a:lnTo>
                  <a:pt x="59530" y="51434"/>
                </a:lnTo>
                <a:lnTo>
                  <a:pt x="58385" y="51761"/>
                </a:lnTo>
                <a:lnTo>
                  <a:pt x="57199" y="52088"/>
                </a:lnTo>
                <a:lnTo>
                  <a:pt x="55605" y="52456"/>
                </a:lnTo>
                <a:lnTo>
                  <a:pt x="53969" y="52783"/>
                </a:lnTo>
                <a:lnTo>
                  <a:pt x="52375" y="52988"/>
                </a:lnTo>
                <a:lnTo>
                  <a:pt x="50780" y="53192"/>
                </a:lnTo>
                <a:lnTo>
                  <a:pt x="49226" y="53274"/>
                </a:lnTo>
                <a:lnTo>
                  <a:pt x="47673" y="53315"/>
                </a:lnTo>
                <a:lnTo>
                  <a:pt x="46078" y="53274"/>
                </a:lnTo>
                <a:lnTo>
                  <a:pt x="44565" y="53192"/>
                </a:lnTo>
                <a:lnTo>
                  <a:pt x="43012" y="53070"/>
                </a:lnTo>
                <a:lnTo>
                  <a:pt x="41499" y="52865"/>
                </a:lnTo>
                <a:lnTo>
                  <a:pt x="39986" y="52579"/>
                </a:lnTo>
                <a:lnTo>
                  <a:pt x="38514" y="52252"/>
                </a:lnTo>
                <a:lnTo>
                  <a:pt x="37042" y="51843"/>
                </a:lnTo>
                <a:lnTo>
                  <a:pt x="35611" y="51434"/>
                </a:lnTo>
                <a:lnTo>
                  <a:pt x="34180" y="50944"/>
                </a:lnTo>
                <a:lnTo>
                  <a:pt x="32749" y="50371"/>
                </a:lnTo>
                <a:lnTo>
                  <a:pt x="31400" y="49758"/>
                </a:lnTo>
                <a:lnTo>
                  <a:pt x="30010" y="49104"/>
                </a:lnTo>
                <a:lnTo>
                  <a:pt x="28702" y="48409"/>
                </a:lnTo>
                <a:lnTo>
                  <a:pt x="27393" y="47673"/>
                </a:lnTo>
                <a:lnTo>
                  <a:pt x="26085" y="46855"/>
                </a:lnTo>
                <a:lnTo>
                  <a:pt x="24858" y="46037"/>
                </a:lnTo>
                <a:lnTo>
                  <a:pt x="23632" y="45138"/>
                </a:lnTo>
                <a:lnTo>
                  <a:pt x="22405" y="44197"/>
                </a:lnTo>
                <a:lnTo>
                  <a:pt x="21261" y="43216"/>
                </a:lnTo>
                <a:lnTo>
                  <a:pt x="20116" y="42194"/>
                </a:lnTo>
                <a:lnTo>
                  <a:pt x="19012" y="41131"/>
                </a:lnTo>
                <a:lnTo>
                  <a:pt x="17949" y="40027"/>
                </a:lnTo>
                <a:lnTo>
                  <a:pt x="16927" y="38882"/>
                </a:lnTo>
                <a:lnTo>
                  <a:pt x="15945" y="37737"/>
                </a:lnTo>
                <a:lnTo>
                  <a:pt x="14964" y="36511"/>
                </a:lnTo>
                <a:lnTo>
                  <a:pt x="14065" y="35284"/>
                </a:lnTo>
                <a:lnTo>
                  <a:pt x="13043" y="33731"/>
                </a:lnTo>
                <a:lnTo>
                  <a:pt x="12061" y="32177"/>
                </a:lnTo>
                <a:lnTo>
                  <a:pt x="11203" y="30582"/>
                </a:lnTo>
                <a:lnTo>
                  <a:pt x="10385" y="28947"/>
                </a:lnTo>
                <a:lnTo>
                  <a:pt x="9649" y="27271"/>
                </a:lnTo>
                <a:lnTo>
                  <a:pt x="8954" y="25594"/>
                </a:lnTo>
                <a:lnTo>
                  <a:pt x="8382" y="23836"/>
                </a:lnTo>
                <a:lnTo>
                  <a:pt x="7891" y="22078"/>
                </a:lnTo>
                <a:lnTo>
                  <a:pt x="7687" y="21465"/>
                </a:lnTo>
                <a:lnTo>
                  <a:pt x="7441" y="20933"/>
                </a:lnTo>
                <a:lnTo>
                  <a:pt x="7155" y="20525"/>
                </a:lnTo>
                <a:lnTo>
                  <a:pt x="6991" y="20361"/>
                </a:lnTo>
                <a:lnTo>
                  <a:pt x="6787" y="20198"/>
                </a:lnTo>
                <a:lnTo>
                  <a:pt x="6583" y="20034"/>
                </a:lnTo>
                <a:lnTo>
                  <a:pt x="6378" y="19911"/>
                </a:lnTo>
                <a:lnTo>
                  <a:pt x="5928" y="19748"/>
                </a:lnTo>
                <a:lnTo>
                  <a:pt x="5397" y="19666"/>
                </a:lnTo>
                <a:lnTo>
                  <a:pt x="4825" y="19666"/>
                </a:lnTo>
                <a:lnTo>
                  <a:pt x="4334" y="19748"/>
                </a:lnTo>
                <a:lnTo>
                  <a:pt x="3884" y="19870"/>
                </a:lnTo>
                <a:lnTo>
                  <a:pt x="3475" y="20116"/>
                </a:lnTo>
                <a:lnTo>
                  <a:pt x="3107" y="20402"/>
                </a:lnTo>
                <a:lnTo>
                  <a:pt x="2821" y="20770"/>
                </a:lnTo>
                <a:lnTo>
                  <a:pt x="2576" y="21261"/>
                </a:lnTo>
                <a:lnTo>
                  <a:pt x="2412" y="21751"/>
                </a:lnTo>
                <a:lnTo>
                  <a:pt x="2290" y="22364"/>
                </a:lnTo>
                <a:lnTo>
                  <a:pt x="1390" y="29969"/>
                </a:lnTo>
                <a:lnTo>
                  <a:pt x="940" y="33772"/>
                </a:lnTo>
                <a:lnTo>
                  <a:pt x="572" y="37574"/>
                </a:lnTo>
                <a:lnTo>
                  <a:pt x="368" y="40313"/>
                </a:lnTo>
                <a:lnTo>
                  <a:pt x="204" y="43053"/>
                </a:lnTo>
                <a:lnTo>
                  <a:pt x="82" y="45833"/>
                </a:lnTo>
                <a:lnTo>
                  <a:pt x="0" y="48572"/>
                </a:lnTo>
                <a:lnTo>
                  <a:pt x="0" y="51312"/>
                </a:lnTo>
                <a:lnTo>
                  <a:pt x="41" y="54051"/>
                </a:lnTo>
                <a:lnTo>
                  <a:pt x="123" y="56831"/>
                </a:lnTo>
                <a:lnTo>
                  <a:pt x="204" y="59570"/>
                </a:lnTo>
                <a:lnTo>
                  <a:pt x="368" y="62187"/>
                </a:lnTo>
                <a:lnTo>
                  <a:pt x="532" y="64763"/>
                </a:lnTo>
                <a:lnTo>
                  <a:pt x="736" y="67339"/>
                </a:lnTo>
                <a:lnTo>
                  <a:pt x="981" y="69955"/>
                </a:lnTo>
                <a:lnTo>
                  <a:pt x="1267" y="72531"/>
                </a:lnTo>
                <a:lnTo>
                  <a:pt x="1595" y="75107"/>
                </a:lnTo>
                <a:lnTo>
                  <a:pt x="1922" y="77683"/>
                </a:lnTo>
                <a:lnTo>
                  <a:pt x="2330" y="80218"/>
                </a:lnTo>
                <a:lnTo>
                  <a:pt x="2739" y="82793"/>
                </a:lnTo>
                <a:lnTo>
                  <a:pt x="3189" y="85328"/>
                </a:lnTo>
                <a:lnTo>
                  <a:pt x="3680" y="87904"/>
                </a:lnTo>
                <a:lnTo>
                  <a:pt x="4211" y="90439"/>
                </a:lnTo>
                <a:lnTo>
                  <a:pt x="4784" y="92974"/>
                </a:lnTo>
                <a:lnTo>
                  <a:pt x="5356" y="95509"/>
                </a:lnTo>
                <a:lnTo>
                  <a:pt x="6010" y="98003"/>
                </a:lnTo>
                <a:lnTo>
                  <a:pt x="6705" y="100538"/>
                </a:lnTo>
                <a:lnTo>
                  <a:pt x="6951" y="101274"/>
                </a:lnTo>
                <a:lnTo>
                  <a:pt x="7196" y="102010"/>
                </a:lnTo>
                <a:lnTo>
                  <a:pt x="7768" y="103482"/>
                </a:lnTo>
                <a:lnTo>
                  <a:pt x="8136" y="104218"/>
                </a:lnTo>
                <a:lnTo>
                  <a:pt x="8504" y="104913"/>
                </a:lnTo>
                <a:lnTo>
                  <a:pt x="8913" y="105526"/>
                </a:lnTo>
                <a:lnTo>
                  <a:pt x="9363" y="106139"/>
                </a:lnTo>
                <a:lnTo>
                  <a:pt x="9853" y="106712"/>
                </a:lnTo>
                <a:lnTo>
                  <a:pt x="10344" y="107202"/>
                </a:lnTo>
                <a:lnTo>
                  <a:pt x="10876" y="107652"/>
                </a:lnTo>
                <a:lnTo>
                  <a:pt x="11448" y="108061"/>
                </a:lnTo>
                <a:lnTo>
                  <a:pt x="12061" y="108429"/>
                </a:lnTo>
                <a:lnTo>
                  <a:pt x="12675" y="108756"/>
                </a:lnTo>
                <a:lnTo>
                  <a:pt x="13370" y="109042"/>
                </a:lnTo>
                <a:lnTo>
                  <a:pt x="14024" y="109287"/>
                </a:lnTo>
                <a:lnTo>
                  <a:pt x="14760" y="109451"/>
                </a:lnTo>
                <a:lnTo>
                  <a:pt x="15496" y="109574"/>
                </a:lnTo>
                <a:lnTo>
                  <a:pt x="16232" y="109696"/>
                </a:lnTo>
                <a:lnTo>
                  <a:pt x="17008" y="109737"/>
                </a:lnTo>
                <a:lnTo>
                  <a:pt x="19053" y="109778"/>
                </a:lnTo>
                <a:lnTo>
                  <a:pt x="21056" y="109778"/>
                </a:lnTo>
                <a:lnTo>
                  <a:pt x="25104" y="109696"/>
                </a:lnTo>
                <a:lnTo>
                  <a:pt x="33240" y="109451"/>
                </a:lnTo>
                <a:lnTo>
                  <a:pt x="35407" y="109369"/>
                </a:lnTo>
                <a:lnTo>
                  <a:pt x="37574" y="109287"/>
                </a:lnTo>
                <a:lnTo>
                  <a:pt x="41908" y="109001"/>
                </a:lnTo>
                <a:lnTo>
                  <a:pt x="48041" y="108592"/>
                </a:lnTo>
                <a:lnTo>
                  <a:pt x="54133" y="108143"/>
                </a:lnTo>
                <a:lnTo>
                  <a:pt x="59284" y="107734"/>
                </a:lnTo>
                <a:lnTo>
                  <a:pt x="64395" y="107284"/>
                </a:lnTo>
                <a:lnTo>
                  <a:pt x="70119" y="106793"/>
                </a:lnTo>
                <a:lnTo>
                  <a:pt x="75802" y="106221"/>
                </a:lnTo>
                <a:lnTo>
                  <a:pt x="86514" y="105199"/>
                </a:lnTo>
                <a:lnTo>
                  <a:pt x="97308" y="104136"/>
                </a:lnTo>
                <a:lnTo>
                  <a:pt x="106139" y="103318"/>
                </a:lnTo>
                <a:lnTo>
                  <a:pt x="111945" y="102746"/>
                </a:lnTo>
                <a:lnTo>
                  <a:pt x="117792" y="102214"/>
                </a:lnTo>
                <a:lnTo>
                  <a:pt x="123025" y="101805"/>
                </a:lnTo>
                <a:lnTo>
                  <a:pt x="128258" y="101396"/>
                </a:lnTo>
                <a:lnTo>
                  <a:pt x="134677" y="100947"/>
                </a:lnTo>
                <a:lnTo>
                  <a:pt x="141096" y="100538"/>
                </a:lnTo>
                <a:lnTo>
                  <a:pt x="145062" y="100252"/>
                </a:lnTo>
                <a:lnTo>
                  <a:pt x="147066" y="100170"/>
                </a:lnTo>
                <a:lnTo>
                  <a:pt x="149069" y="100088"/>
                </a:lnTo>
                <a:lnTo>
                  <a:pt x="162357" y="99843"/>
                </a:lnTo>
                <a:lnTo>
                  <a:pt x="168981" y="99761"/>
                </a:lnTo>
                <a:lnTo>
                  <a:pt x="172292" y="99720"/>
                </a:lnTo>
                <a:lnTo>
                  <a:pt x="175604" y="99720"/>
                </a:lnTo>
                <a:lnTo>
                  <a:pt x="178016" y="99761"/>
                </a:lnTo>
                <a:lnTo>
                  <a:pt x="180469" y="99843"/>
                </a:lnTo>
                <a:lnTo>
                  <a:pt x="185335" y="100047"/>
                </a:lnTo>
                <a:lnTo>
                  <a:pt x="190200" y="100293"/>
                </a:lnTo>
                <a:lnTo>
                  <a:pt x="195025" y="100661"/>
                </a:lnTo>
                <a:lnTo>
                  <a:pt x="199972" y="101069"/>
                </a:lnTo>
                <a:lnTo>
                  <a:pt x="204919" y="101519"/>
                </a:lnTo>
                <a:lnTo>
                  <a:pt x="209825" y="102051"/>
                </a:lnTo>
                <a:lnTo>
                  <a:pt x="214732" y="102582"/>
                </a:lnTo>
                <a:lnTo>
                  <a:pt x="219679" y="103155"/>
                </a:lnTo>
                <a:lnTo>
                  <a:pt x="224585" y="103768"/>
                </a:lnTo>
                <a:lnTo>
                  <a:pt x="229491" y="104381"/>
                </a:lnTo>
                <a:lnTo>
                  <a:pt x="234398" y="104953"/>
                </a:lnTo>
                <a:lnTo>
                  <a:pt x="237668" y="105321"/>
                </a:lnTo>
                <a:lnTo>
                  <a:pt x="240898" y="105608"/>
                </a:lnTo>
                <a:lnTo>
                  <a:pt x="247399" y="106180"/>
                </a:lnTo>
                <a:lnTo>
                  <a:pt x="250139" y="106425"/>
                </a:lnTo>
                <a:lnTo>
                  <a:pt x="252919" y="106589"/>
                </a:lnTo>
                <a:lnTo>
                  <a:pt x="255699" y="106712"/>
                </a:lnTo>
                <a:lnTo>
                  <a:pt x="258438" y="106793"/>
                </a:lnTo>
                <a:lnTo>
                  <a:pt x="261219" y="106875"/>
                </a:lnTo>
                <a:lnTo>
                  <a:pt x="263999" y="106834"/>
                </a:lnTo>
                <a:lnTo>
                  <a:pt x="266738" y="106793"/>
                </a:lnTo>
                <a:lnTo>
                  <a:pt x="269518" y="106671"/>
                </a:lnTo>
                <a:lnTo>
                  <a:pt x="271236" y="106589"/>
                </a:lnTo>
                <a:lnTo>
                  <a:pt x="272994" y="106466"/>
                </a:lnTo>
                <a:lnTo>
                  <a:pt x="276428" y="106139"/>
                </a:lnTo>
                <a:lnTo>
                  <a:pt x="283338" y="105362"/>
                </a:lnTo>
                <a:lnTo>
                  <a:pt x="283788" y="105281"/>
                </a:lnTo>
                <a:lnTo>
                  <a:pt x="284196" y="105117"/>
                </a:lnTo>
                <a:lnTo>
                  <a:pt x="284523" y="104872"/>
                </a:lnTo>
                <a:lnTo>
                  <a:pt x="284810" y="104586"/>
                </a:lnTo>
                <a:lnTo>
                  <a:pt x="285096" y="104299"/>
                </a:lnTo>
                <a:lnTo>
                  <a:pt x="285341" y="103931"/>
                </a:lnTo>
                <a:lnTo>
                  <a:pt x="285750" y="103155"/>
                </a:lnTo>
                <a:lnTo>
                  <a:pt x="285750" y="102214"/>
                </a:lnTo>
                <a:lnTo>
                  <a:pt x="283583" y="95345"/>
                </a:lnTo>
                <a:lnTo>
                  <a:pt x="282070" y="90603"/>
                </a:lnTo>
                <a:lnTo>
                  <a:pt x="280476" y="85901"/>
                </a:lnTo>
                <a:lnTo>
                  <a:pt x="278840" y="81240"/>
                </a:lnTo>
                <a:lnTo>
                  <a:pt x="277123" y="76620"/>
                </a:lnTo>
                <a:lnTo>
                  <a:pt x="275365" y="72000"/>
                </a:lnTo>
                <a:lnTo>
                  <a:pt x="273484" y="67420"/>
                </a:lnTo>
                <a:lnTo>
                  <a:pt x="271563" y="62882"/>
                </a:lnTo>
                <a:lnTo>
                  <a:pt x="269559" y="58385"/>
                </a:lnTo>
                <a:lnTo>
                  <a:pt x="267515" y="53928"/>
                </a:lnTo>
                <a:lnTo>
                  <a:pt x="265389" y="49472"/>
                </a:lnTo>
                <a:lnTo>
                  <a:pt x="263181" y="45056"/>
                </a:lnTo>
                <a:lnTo>
                  <a:pt x="260892" y="40681"/>
                </a:lnTo>
                <a:lnTo>
                  <a:pt x="258561" y="36306"/>
                </a:lnTo>
                <a:lnTo>
                  <a:pt x="256149" y="32013"/>
                </a:lnTo>
                <a:lnTo>
                  <a:pt x="253655" y="27720"/>
                </a:lnTo>
                <a:lnTo>
                  <a:pt x="251079" y="23468"/>
                </a:lnTo>
                <a:lnTo>
                  <a:pt x="249811" y="21424"/>
                </a:lnTo>
                <a:lnTo>
                  <a:pt x="248503" y="19462"/>
                </a:lnTo>
                <a:lnTo>
                  <a:pt x="247113" y="17499"/>
                </a:lnTo>
                <a:lnTo>
                  <a:pt x="245682" y="15618"/>
                </a:lnTo>
                <a:lnTo>
                  <a:pt x="244169" y="13778"/>
                </a:lnTo>
                <a:lnTo>
                  <a:pt x="242616" y="11980"/>
                </a:lnTo>
                <a:lnTo>
                  <a:pt x="241798" y="11121"/>
                </a:lnTo>
                <a:lnTo>
                  <a:pt x="240939" y="10262"/>
                </a:lnTo>
                <a:lnTo>
                  <a:pt x="240081" y="9445"/>
                </a:lnTo>
                <a:lnTo>
                  <a:pt x="239222" y="8627"/>
                </a:lnTo>
                <a:lnTo>
                  <a:pt x="238364" y="7891"/>
                </a:lnTo>
                <a:lnTo>
                  <a:pt x="237546" y="7155"/>
                </a:lnTo>
                <a:lnTo>
                  <a:pt x="236646" y="6460"/>
                </a:lnTo>
                <a:lnTo>
                  <a:pt x="235788" y="5806"/>
                </a:lnTo>
                <a:lnTo>
                  <a:pt x="234888" y="5192"/>
                </a:lnTo>
                <a:lnTo>
                  <a:pt x="233989" y="4579"/>
                </a:lnTo>
                <a:lnTo>
                  <a:pt x="233048" y="4007"/>
                </a:lnTo>
                <a:lnTo>
                  <a:pt x="232108" y="3475"/>
                </a:lnTo>
                <a:lnTo>
                  <a:pt x="231127" y="2985"/>
                </a:lnTo>
                <a:lnTo>
                  <a:pt x="230145" y="2535"/>
                </a:lnTo>
                <a:lnTo>
                  <a:pt x="229123" y="2085"/>
                </a:lnTo>
                <a:lnTo>
                  <a:pt x="228101" y="1717"/>
                </a:lnTo>
                <a:lnTo>
                  <a:pt x="227079" y="1349"/>
                </a:lnTo>
                <a:lnTo>
                  <a:pt x="226016" y="1022"/>
                </a:lnTo>
                <a:lnTo>
                  <a:pt x="224912" y="777"/>
                </a:lnTo>
                <a:lnTo>
                  <a:pt x="223808" y="532"/>
                </a:lnTo>
                <a:lnTo>
                  <a:pt x="222132" y="245"/>
                </a:lnTo>
                <a:lnTo>
                  <a:pt x="22045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8"/>
          <p:cNvSpPr/>
          <p:nvPr/>
        </p:nvSpPr>
        <p:spPr>
          <a:xfrm flipH="1">
            <a:off x="0" y="0"/>
            <a:ext cx="9144000" cy="5143648"/>
          </a:xfrm>
          <a:custGeom>
            <a:avLst/>
            <a:gdLst/>
            <a:ahLst/>
            <a:cxnLst/>
            <a:rect l="l" t="t" r="r" b="b"/>
            <a:pathLst>
              <a:path w="285750" h="160739" extrusionOk="0">
                <a:moveTo>
                  <a:pt x="278825" y="6764"/>
                </a:moveTo>
                <a:lnTo>
                  <a:pt x="278825" y="153975"/>
                </a:lnTo>
                <a:lnTo>
                  <a:pt x="6925" y="153975"/>
                </a:lnTo>
                <a:lnTo>
                  <a:pt x="6925" y="6764"/>
                </a:lnTo>
                <a:close/>
                <a:moveTo>
                  <a:pt x="0" y="0"/>
                </a:moveTo>
                <a:lnTo>
                  <a:pt x="0" y="160739"/>
                </a:lnTo>
                <a:lnTo>
                  <a:pt x="285750" y="160739"/>
                </a:lnTo>
                <a:lnTo>
                  <a:pt x="2857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9"/>
        <p:cNvGrpSpPr/>
        <p:nvPr/>
      </p:nvGrpSpPr>
      <p:grpSpPr>
        <a:xfrm>
          <a:off x="0" y="0"/>
          <a:ext cx="0" cy="0"/>
          <a:chOff x="0" y="0"/>
          <a:chExt cx="0" cy="0"/>
        </a:xfrm>
      </p:grpSpPr>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53"/>
        <p:cNvGrpSpPr/>
        <p:nvPr/>
      </p:nvGrpSpPr>
      <p:grpSpPr>
        <a:xfrm>
          <a:off x="0" y="0"/>
          <a:ext cx="0" cy="0"/>
          <a:chOff x="0" y="0"/>
          <a:chExt cx="0" cy="0"/>
        </a:xfrm>
      </p:grpSpPr>
      <p:sp>
        <p:nvSpPr>
          <p:cNvPr id="154" name="Google Shape;154;p21"/>
          <p:cNvSpPr txBox="1">
            <a:spLocks noGrp="1"/>
          </p:cNvSpPr>
          <p:nvPr>
            <p:ph type="ctrTitle"/>
          </p:nvPr>
        </p:nvSpPr>
        <p:spPr>
          <a:xfrm>
            <a:off x="4572000" y="540000"/>
            <a:ext cx="3852000" cy="991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5" name="Google Shape;155;p21"/>
          <p:cNvSpPr txBox="1">
            <a:spLocks noGrp="1"/>
          </p:cNvSpPr>
          <p:nvPr>
            <p:ph type="subTitle" idx="1"/>
          </p:nvPr>
        </p:nvSpPr>
        <p:spPr>
          <a:xfrm>
            <a:off x="4834200" y="1420650"/>
            <a:ext cx="3327600" cy="115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56" name="Google Shape;156;p21"/>
          <p:cNvSpPr txBox="1"/>
          <p:nvPr/>
        </p:nvSpPr>
        <p:spPr>
          <a:xfrm>
            <a:off x="4572000" y="3205675"/>
            <a:ext cx="3852000" cy="12969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300">
                <a:solidFill>
                  <a:schemeClr val="dk2"/>
                </a:solidFill>
                <a:latin typeface="Montserrat Medium"/>
                <a:ea typeface="Montserrat Medium"/>
                <a:cs typeface="Montserrat Medium"/>
                <a:sym typeface="Montserrat Medium"/>
              </a:rPr>
              <a:t>CREDITS: This presentation template was created by </a:t>
            </a:r>
            <a:r>
              <a:rPr lang="en" sz="1300">
                <a:solidFill>
                  <a:schemeClr val="dk2"/>
                </a:solidFill>
                <a:uFill>
                  <a:noFill/>
                </a:uFill>
                <a:latin typeface="Montserrat Medium"/>
                <a:ea typeface="Montserrat Medium"/>
                <a:cs typeface="Montserrat Medium"/>
                <a:sym typeface="Montserrat Medium"/>
                <a:hlinkClick r:id="rId2">
                  <a:extLst>
                    <a:ext uri="{A12FA001-AC4F-418D-AE19-62706E023703}">
                      <ahyp:hlinkClr xmlns:ahyp="http://schemas.microsoft.com/office/drawing/2018/hyperlinkcolor" xmlns="" val="tx"/>
                    </a:ext>
                  </a:extLst>
                </a:hlinkClick>
              </a:rPr>
              <a:t>Slidesgo</a:t>
            </a:r>
            <a:r>
              <a:rPr lang="en" sz="1300">
                <a:solidFill>
                  <a:schemeClr val="dk2"/>
                </a:solidFill>
                <a:latin typeface="Montserrat Medium"/>
                <a:ea typeface="Montserrat Medium"/>
                <a:cs typeface="Montserrat Medium"/>
                <a:sym typeface="Montserrat Medium"/>
              </a:rPr>
              <a:t>, including icons by </a:t>
            </a:r>
            <a:r>
              <a:rPr lang="en" sz="1300">
                <a:solidFill>
                  <a:schemeClr val="dk2"/>
                </a:solidFill>
                <a:uFill>
                  <a:noFill/>
                </a:uFill>
                <a:latin typeface="Montserrat Medium"/>
                <a:ea typeface="Montserrat Medium"/>
                <a:cs typeface="Montserrat Medium"/>
                <a:sym typeface="Montserrat Medium"/>
                <a:hlinkClick r:id="rId3">
                  <a:extLst>
                    <a:ext uri="{A12FA001-AC4F-418D-AE19-62706E023703}">
                      <ahyp:hlinkClr xmlns:ahyp="http://schemas.microsoft.com/office/drawing/2018/hyperlinkcolor" xmlns="" val="tx"/>
                    </a:ext>
                  </a:extLst>
                </a:hlinkClick>
              </a:rPr>
              <a:t>Flaticon</a:t>
            </a:r>
            <a:r>
              <a:rPr lang="en" sz="1300">
                <a:solidFill>
                  <a:schemeClr val="dk2"/>
                </a:solidFill>
                <a:latin typeface="Montserrat Medium"/>
                <a:ea typeface="Montserrat Medium"/>
                <a:cs typeface="Montserrat Medium"/>
                <a:sym typeface="Montserrat Medium"/>
              </a:rPr>
              <a:t>, infographics &amp; images by </a:t>
            </a:r>
            <a:r>
              <a:rPr lang="en" sz="1300">
                <a:solidFill>
                  <a:schemeClr val="dk2"/>
                </a:solidFill>
                <a:uFill>
                  <a:noFill/>
                </a:uFill>
                <a:latin typeface="Montserrat Medium"/>
                <a:ea typeface="Montserrat Medium"/>
                <a:cs typeface="Montserrat Medium"/>
                <a:sym typeface="Montserrat Medium"/>
                <a:hlinkClick r:id="rId4">
                  <a:extLst>
                    <a:ext uri="{A12FA001-AC4F-418D-AE19-62706E023703}">
                      <ahyp:hlinkClr xmlns:ahyp="http://schemas.microsoft.com/office/drawing/2018/hyperlinkcolor" xmlns="" val="tx"/>
                    </a:ext>
                  </a:extLst>
                </a:hlinkClick>
              </a:rPr>
              <a:t>Freepik</a:t>
            </a:r>
            <a:r>
              <a:rPr lang="en" sz="1300">
                <a:solidFill>
                  <a:schemeClr val="dk2"/>
                </a:solidFill>
                <a:latin typeface="Montserrat Medium"/>
                <a:ea typeface="Montserrat Medium"/>
                <a:cs typeface="Montserrat Medium"/>
                <a:sym typeface="Montserrat Medium"/>
              </a:rPr>
              <a:t> and illustrations by </a:t>
            </a:r>
            <a:r>
              <a:rPr lang="en" sz="1300">
                <a:solidFill>
                  <a:schemeClr val="dk2"/>
                </a:solidFill>
                <a:uFill>
                  <a:noFill/>
                </a:uFill>
                <a:latin typeface="Montserrat Medium"/>
                <a:ea typeface="Montserrat Medium"/>
                <a:cs typeface="Montserrat Medium"/>
                <a:sym typeface="Montserrat Medium"/>
                <a:hlinkClick r:id="rId5">
                  <a:extLst>
                    <a:ext uri="{A12FA001-AC4F-418D-AE19-62706E023703}">
                      <ahyp:hlinkClr xmlns:ahyp="http://schemas.microsoft.com/office/drawing/2018/hyperlinkcolor" xmlns="" val="tx"/>
                    </a:ext>
                  </a:extLst>
                </a:hlinkClick>
              </a:rPr>
              <a:t>Storyset</a:t>
            </a:r>
            <a:endParaRPr sz="5200">
              <a:solidFill>
                <a:schemeClr val="dk2"/>
              </a:solidFill>
              <a:latin typeface="Montserrat Medium"/>
              <a:ea typeface="Montserrat Medium"/>
              <a:cs typeface="Montserrat Medium"/>
              <a:sym typeface="Montserrat Medium"/>
            </a:endParaRPr>
          </a:p>
        </p:txBody>
      </p:sp>
      <p:sp>
        <p:nvSpPr>
          <p:cNvPr id="157" name="Google Shape;157;p21"/>
          <p:cNvSpPr/>
          <p:nvPr/>
        </p:nvSpPr>
        <p:spPr>
          <a:xfrm flipH="1">
            <a:off x="-1313981" y="206874"/>
            <a:ext cx="4411532" cy="4729544"/>
          </a:xfrm>
          <a:custGeom>
            <a:avLst/>
            <a:gdLst/>
            <a:ahLst/>
            <a:cxnLst/>
            <a:rect l="l" t="t" r="r" b="b"/>
            <a:pathLst>
              <a:path w="195460" h="209550" extrusionOk="0">
                <a:moveTo>
                  <a:pt x="183548" y="11656"/>
                </a:moveTo>
                <a:lnTo>
                  <a:pt x="183548" y="197894"/>
                </a:lnTo>
                <a:lnTo>
                  <a:pt x="11912" y="197894"/>
                </a:lnTo>
                <a:lnTo>
                  <a:pt x="11912" y="11656"/>
                </a:lnTo>
                <a:close/>
                <a:moveTo>
                  <a:pt x="0" y="0"/>
                </a:moveTo>
                <a:lnTo>
                  <a:pt x="0" y="209550"/>
                </a:lnTo>
                <a:lnTo>
                  <a:pt x="195460" y="209550"/>
                </a:lnTo>
                <a:lnTo>
                  <a:pt x="195460" y="0"/>
                </a:lnTo>
                <a:close/>
              </a:path>
            </a:pathLst>
          </a:custGeom>
          <a:solidFill>
            <a:srgbClr val="EA54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58" name="Google Shape;158;p21"/>
          <p:cNvPicPr preferRelativeResize="0"/>
          <p:nvPr/>
        </p:nvPicPr>
        <p:blipFill rotWithShape="1">
          <a:blip r:embed="rId6">
            <a:alphaModFix/>
          </a:blip>
          <a:srcRect r="4933"/>
          <a:stretch/>
        </p:blipFill>
        <p:spPr>
          <a:xfrm>
            <a:off x="-2180062" y="942650"/>
            <a:ext cx="4296376" cy="3258350"/>
          </a:xfrm>
          <a:prstGeom prst="rect">
            <a:avLst/>
          </a:prstGeom>
          <a:noFill/>
          <a:ln>
            <a:noFill/>
          </a:ln>
        </p:spPr>
      </p:pic>
      <p:sp>
        <p:nvSpPr>
          <p:cNvPr id="159" name="Google Shape;159;p21"/>
          <p:cNvSpPr/>
          <p:nvPr/>
        </p:nvSpPr>
        <p:spPr>
          <a:xfrm flipH="1">
            <a:off x="2301801" y="1032924"/>
            <a:ext cx="1400400" cy="1400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72"/>
        <p:cNvGrpSpPr/>
        <p:nvPr/>
      </p:nvGrpSpPr>
      <p:grpSpPr>
        <a:xfrm>
          <a:off x="0" y="0"/>
          <a:ext cx="0" cy="0"/>
          <a:chOff x="0" y="0"/>
          <a:chExt cx="0" cy="0"/>
        </a:xfrm>
      </p:grpSpPr>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2800"/>
              <a:buFont typeface="Montserrat ExtraBold"/>
              <a:buNone/>
              <a:defRPr sz="2800">
                <a:solidFill>
                  <a:schemeClr val="dk2"/>
                </a:solidFill>
                <a:latin typeface="Montserrat ExtraBold"/>
                <a:ea typeface="Montserrat ExtraBold"/>
                <a:cs typeface="Montserrat ExtraBold"/>
                <a:sym typeface="Montserrat ExtraBold"/>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Medium"/>
              <a:buChar char="●"/>
              <a:defRPr sz="1800">
                <a:solidFill>
                  <a:schemeClr val="dk2"/>
                </a:solidFill>
                <a:latin typeface="Montserrat Medium"/>
                <a:ea typeface="Montserrat Medium"/>
                <a:cs typeface="Montserrat Medium"/>
                <a:sym typeface="Montserrat Medium"/>
              </a:defRPr>
            </a:lvl1pPr>
            <a:lvl2pPr marL="914400" lvl="1"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2pPr>
            <a:lvl3pPr marL="1371600" lvl="2"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3pPr>
            <a:lvl4pPr marL="1828800" lvl="3"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4pPr>
            <a:lvl5pPr marL="2286000" lvl="4"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5pPr>
            <a:lvl6pPr marL="2743200" lvl="5"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6pPr>
            <a:lvl7pPr marL="3200400" lvl="6"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7pPr>
            <a:lvl8pPr marL="3657600" lvl="7" indent="-317500">
              <a:lnSpc>
                <a:spcPct val="115000"/>
              </a:lnSpc>
              <a:spcBef>
                <a:spcPts val="1600"/>
              </a:spcBef>
              <a:spcAft>
                <a:spcPts val="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8pPr>
            <a:lvl9pPr marL="4114800" lvl="8" indent="-317500">
              <a:lnSpc>
                <a:spcPct val="115000"/>
              </a:lnSpc>
              <a:spcBef>
                <a:spcPts val="1600"/>
              </a:spcBef>
              <a:spcAft>
                <a:spcPts val="1600"/>
              </a:spcAft>
              <a:buClr>
                <a:schemeClr val="dk2"/>
              </a:buClr>
              <a:buSzPts val="1400"/>
              <a:buFont typeface="Montserrat Medium"/>
              <a:buChar char="■"/>
              <a:defRPr>
                <a:solidFill>
                  <a:schemeClr val="dk2"/>
                </a:solidFill>
                <a:latin typeface="Montserrat Medium"/>
                <a:ea typeface="Montserrat Medium"/>
                <a:cs typeface="Montserrat Medium"/>
                <a:sym typeface="Montserra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8" r:id="rId4"/>
    <p:sldLayoutId id="2147483667" r:id="rId5"/>
    <p:sldLayoutId id="2147483670" r:id="rId6"/>
  </p:sldLayoutIdLst>
  <p:transition spd="slow">
    <p:wipe/>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0"/>
        <p:cNvGrpSpPr/>
        <p:nvPr/>
      </p:nvGrpSpPr>
      <p:grpSpPr>
        <a:xfrm>
          <a:off x="0" y="0"/>
          <a:ext cx="0" cy="0"/>
          <a:chOff x="0" y="0"/>
          <a:chExt cx="0" cy="0"/>
        </a:xfrm>
      </p:grpSpPr>
      <p:sp>
        <p:nvSpPr>
          <p:cNvPr id="181" name="Google Shape;181;p27"/>
          <p:cNvSpPr txBox="1">
            <a:spLocks noGrp="1"/>
          </p:cNvSpPr>
          <p:nvPr>
            <p:ph type="ctrTitle"/>
          </p:nvPr>
        </p:nvSpPr>
        <p:spPr>
          <a:xfrm>
            <a:off x="720000" y="521494"/>
            <a:ext cx="5294700" cy="213698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smtClean="0">
                <a:latin typeface="Arial Rounded MT Bold" panose="020F0704030504030204" pitchFamily="34" charset="0"/>
              </a:rPr>
              <a:t>Crowdfunding </a:t>
            </a:r>
            <a:r>
              <a:rPr lang="en-US" sz="4400" dirty="0">
                <a:latin typeface="Arial Rounded MT Bold" panose="020F0704030504030204" pitchFamily="34" charset="0"/>
              </a:rPr>
              <a:t>Platform </a:t>
            </a:r>
            <a:endParaRPr dirty="0"/>
          </a:p>
        </p:txBody>
      </p:sp>
      <p:sp>
        <p:nvSpPr>
          <p:cNvPr id="182" name="Google Shape;182;p27"/>
          <p:cNvSpPr txBox="1">
            <a:spLocks noGrp="1"/>
          </p:cNvSpPr>
          <p:nvPr>
            <p:ph type="subTitle" idx="1"/>
          </p:nvPr>
        </p:nvSpPr>
        <p:spPr>
          <a:xfrm>
            <a:off x="720000" y="2902749"/>
            <a:ext cx="2487544" cy="1269201"/>
          </a:xfrm>
          <a:prstGeom prst="rect">
            <a:avLst/>
          </a:prstGeom>
        </p:spPr>
        <p:txBody>
          <a:bodyPr spcFirstLastPara="1" wrap="square" lIns="91425" tIns="91425" rIns="91425" bIns="91425" anchor="t" anchorCtr="0">
            <a:noAutofit/>
          </a:bodyPr>
          <a:lstStyle/>
          <a:p>
            <a:r>
              <a:rPr lang="en-US" sz="1200" b="1" dirty="0">
                <a:latin typeface="+mj-lt"/>
              </a:rPr>
              <a:t>Submitted to,</a:t>
            </a:r>
            <a:r>
              <a:rPr lang="en-US" sz="1200" b="1" dirty="0"/>
              <a:t> </a:t>
            </a:r>
          </a:p>
          <a:p>
            <a:r>
              <a:rPr lang="en-US" sz="1200" dirty="0" err="1"/>
              <a:t>Shammi</a:t>
            </a:r>
            <a:r>
              <a:rPr lang="en-US" sz="1200" dirty="0"/>
              <a:t> Akhtar</a:t>
            </a:r>
          </a:p>
          <a:p>
            <a:r>
              <a:rPr lang="en-US" sz="1200" dirty="0"/>
              <a:t>Assistant Professor </a:t>
            </a:r>
          </a:p>
          <a:p>
            <a:r>
              <a:rPr lang="en-US" sz="1200" dirty="0"/>
              <a:t>Dept. of CSE, UAP</a:t>
            </a:r>
          </a:p>
          <a:p>
            <a:pPr marL="0" lvl="0" indent="0" algn="l" rtl="0">
              <a:spcBef>
                <a:spcPts val="0"/>
              </a:spcBef>
              <a:spcAft>
                <a:spcPts val="0"/>
              </a:spcAft>
              <a:buNone/>
            </a:pPr>
            <a:endParaRPr dirty="0"/>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4" name="Text Placeholder 3">
            <a:extLst>
              <a:ext uri="{FF2B5EF4-FFF2-40B4-BE49-F238E27FC236}">
                <a16:creationId xmlns:a16="http://schemas.microsoft.com/office/drawing/2014/main" xmlns="" id="{5141BAE2-1B9F-DF86-9C50-B9E5F81D4CA3}"/>
              </a:ext>
            </a:extLst>
          </p:cNvPr>
          <p:cNvSpPr txBox="1">
            <a:spLocks noGrp="1"/>
          </p:cNvSpPr>
          <p:nvPr>
            <p:ph type="body" idx="1"/>
          </p:nvPr>
        </p:nvSpPr>
        <p:spPr>
          <a:xfrm>
            <a:off x="914993" y="731375"/>
            <a:ext cx="7617542" cy="4909006"/>
          </a:xfrm>
          <a:prstGeom prst="rect">
            <a:avLst/>
          </a:prstGeom>
          <a:noFill/>
        </p:spPr>
        <p:txBody>
          <a:bodyPr wrap="square" rtlCol="0">
            <a:spAutoFit/>
          </a:bodyPr>
          <a:lstStyle/>
          <a:p>
            <a:pPr algn="just"/>
            <a:endParaRPr lang="en-US" sz="800" dirty="0">
              <a:solidFill>
                <a:srgbClr val="000000"/>
              </a:solidFill>
              <a:latin typeface="Calibri" panose="020F0502020204030204" pitchFamily="34" charset="0"/>
            </a:endParaRPr>
          </a:p>
          <a:p>
            <a:pPr marL="152400" indent="0" algn="just">
              <a:buNone/>
            </a:pPr>
            <a:r>
              <a:rPr lang="en-US" sz="1800" b="1" dirty="0">
                <a:solidFill>
                  <a:srgbClr val="000000"/>
                </a:solidFill>
                <a:latin typeface="Calibri" panose="020F0502020204030204" pitchFamily="34" charset="0"/>
              </a:rPr>
              <a:t>4. Implementation:  </a:t>
            </a:r>
            <a:r>
              <a:rPr lang="en-US" sz="1800" dirty="0">
                <a:solidFill>
                  <a:srgbClr val="000000"/>
                </a:solidFill>
                <a:latin typeface="Calibri" panose="020F0502020204030204" pitchFamily="34" charset="0"/>
              </a:rPr>
              <a:t>In this stage of SDLC the actual development starts and the product is built. The programming code is generated as per DDS during this stage. If the design is performed in a detailed and organized manner, code generation can be accomplished without much hassle.</a:t>
            </a:r>
          </a:p>
          <a:p>
            <a:pPr marL="152400" indent="0" algn="just">
              <a:buNone/>
            </a:pPr>
            <a:endParaRPr lang="en-US" sz="1800" dirty="0">
              <a:solidFill>
                <a:srgbClr val="000000"/>
              </a:solidFill>
              <a:latin typeface="Calibri" panose="020F0502020204030204" pitchFamily="34" charset="0"/>
            </a:endParaRPr>
          </a:p>
          <a:p>
            <a:pPr marL="152400" indent="0" algn="just">
              <a:buNone/>
            </a:pPr>
            <a:r>
              <a:rPr lang="en-US" sz="1800" b="1" dirty="0">
                <a:solidFill>
                  <a:srgbClr val="000000"/>
                </a:solidFill>
                <a:latin typeface="Calibri" panose="020F0502020204030204" pitchFamily="34" charset="0"/>
              </a:rPr>
              <a:t>5. Maintenance: </a:t>
            </a:r>
            <a:r>
              <a:rPr lang="en-US" sz="1800" dirty="0">
                <a:solidFill>
                  <a:srgbClr val="000000"/>
                </a:solidFill>
                <a:latin typeface="Calibri" panose="020F0502020204030204" pitchFamily="34" charset="0"/>
              </a:rPr>
              <a:t>The main focus of this SDLC phase is to ensure that needs continue to be met and that the system continues to perform as per the specification mentioned in the first phase.</a:t>
            </a:r>
          </a:p>
          <a:p>
            <a:pPr algn="l">
              <a:buFont typeface="Arial" panose="020B0604020202020204" pitchFamily="34" charset="0"/>
              <a:buChar char="•"/>
            </a:pPr>
            <a:r>
              <a:rPr lang="en-US" sz="1800" dirty="0">
                <a:solidFill>
                  <a:srgbClr val="000000"/>
                </a:solidFill>
                <a:latin typeface="Calibri" panose="020F0502020204030204" pitchFamily="34" charset="0"/>
              </a:rPr>
              <a:t>Bug fixing – bugs are reported because of some scenarios which are not tested at all</a:t>
            </a:r>
          </a:p>
          <a:p>
            <a:pPr algn="l">
              <a:buFont typeface="Arial" panose="020B0604020202020204" pitchFamily="34" charset="0"/>
              <a:buChar char="•"/>
            </a:pPr>
            <a:r>
              <a:rPr lang="en-US" sz="1800" dirty="0">
                <a:solidFill>
                  <a:srgbClr val="000000"/>
                </a:solidFill>
                <a:latin typeface="Calibri" panose="020F0502020204030204" pitchFamily="34" charset="0"/>
              </a:rPr>
              <a:t>Upgrade – Upgrading the application to the newer versions of the Software</a:t>
            </a:r>
          </a:p>
          <a:p>
            <a:pPr algn="l">
              <a:buFont typeface="Arial" panose="020B0604020202020204" pitchFamily="34" charset="0"/>
              <a:buChar char="•"/>
            </a:pPr>
            <a:r>
              <a:rPr lang="en-US" sz="1800" dirty="0">
                <a:solidFill>
                  <a:srgbClr val="000000"/>
                </a:solidFill>
                <a:latin typeface="Calibri" panose="020F0502020204030204" pitchFamily="34" charset="0"/>
              </a:rPr>
              <a:t>Enhancement – Adding some new features into the existing software</a:t>
            </a:r>
          </a:p>
          <a:p>
            <a:pPr marL="152400" indent="0" algn="just">
              <a:buNone/>
            </a:pPr>
            <a:endParaRPr lang="en-US" sz="1800" dirty="0">
              <a:solidFill>
                <a:srgbClr val="000000"/>
              </a:solidFill>
              <a:latin typeface="Calibri" panose="020F0502020204030204" pitchFamily="34" charset="0"/>
            </a:endParaRPr>
          </a:p>
          <a:p>
            <a:pPr algn="just"/>
            <a:endParaRPr lang="en-IN" sz="1800" dirty="0">
              <a:solidFill>
                <a:srgbClr val="000000"/>
              </a:solidFill>
              <a:latin typeface="Calibri" panose="020F0502020204030204" pitchFamily="34" charset="0"/>
            </a:endParaRPr>
          </a:p>
          <a:p>
            <a:pPr lvl="0" algn="just"/>
            <a:endParaRPr lang="en-US" sz="1800" dirty="0">
              <a:solidFill>
                <a:srgbClr val="000000"/>
              </a:solidFill>
              <a:latin typeface="Calibri" panose="020F0502020204030204" pitchFamily="34" charset="0"/>
            </a:endParaRPr>
          </a:p>
          <a:p>
            <a:pPr marL="285750" indent="-285750"/>
            <a:endParaRPr lang="en-US" sz="1100" dirty="0">
              <a:solidFill>
                <a:srgbClr val="000000"/>
              </a:solidFill>
              <a:latin typeface="Calibri" panose="020F0502020204030204" pitchFamily="34" charset="0"/>
            </a:endParaRPr>
          </a:p>
        </p:txBody>
      </p:sp>
      <p:sp>
        <p:nvSpPr>
          <p:cNvPr id="5" name="Google Shape;288;p37">
            <a:extLst>
              <a:ext uri="{FF2B5EF4-FFF2-40B4-BE49-F238E27FC236}">
                <a16:creationId xmlns:a16="http://schemas.microsoft.com/office/drawing/2014/main" xmlns="" id="{B9A604ED-D2FF-E0FE-1CC7-077BC9FED83C}"/>
              </a:ext>
            </a:extLst>
          </p:cNvPr>
          <p:cNvSpPr txBox="1">
            <a:spLocks/>
          </p:cNvSpPr>
          <p:nvPr/>
        </p:nvSpPr>
        <p:spPr>
          <a:xfrm>
            <a:off x="1106677" y="12805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ontserrat ExtraBold"/>
              <a:buNone/>
              <a:defRPr sz="2800" b="0" i="0" u="none" strike="noStrike" cap="none">
                <a:solidFill>
                  <a:schemeClr val="dk2"/>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af-ZA" dirty="0"/>
              <a:t>Phases in SDLC</a:t>
            </a:r>
            <a:endParaRPr lang="af-ZA" b="1"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4096179051"/>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48"/>
          <p:cNvSpPr txBox="1">
            <a:spLocks noGrp="1"/>
          </p:cNvSpPr>
          <p:nvPr>
            <p:ph type="ctrTitle"/>
          </p:nvPr>
        </p:nvSpPr>
        <p:spPr>
          <a:xfrm>
            <a:off x="3779273" y="1010264"/>
            <a:ext cx="5555439" cy="117987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af-ZA" sz="2800" b="1" dirty="0">
                <a:latin typeface="Arial Rounded MT Bold" panose="020F0704030504030204" pitchFamily="34" charset="0"/>
                <a:cs typeface="Times New Roman" panose="02020603050405020304" pitchFamily="18" charset="0"/>
              </a:rPr>
              <a:t>THANKS</a:t>
            </a:r>
            <a:br>
              <a:rPr lang="af-ZA" sz="2800" b="1" dirty="0">
                <a:latin typeface="Arial Rounded MT Bold" panose="020F0704030504030204" pitchFamily="34" charset="0"/>
                <a:cs typeface="Times New Roman" panose="02020603050405020304" pitchFamily="18" charset="0"/>
              </a:rPr>
            </a:br>
            <a:r>
              <a:rPr lang="af-ZA" sz="2800" b="1" dirty="0">
                <a:latin typeface="Arial Rounded MT Bold" panose="020F0704030504030204" pitchFamily="34" charset="0"/>
                <a:cs typeface="Times New Roman" panose="02020603050405020304" pitchFamily="18" charset="0"/>
              </a:rPr>
              <a:t>FOR YOUR ATTENTION</a:t>
            </a:r>
          </a:p>
        </p:txBody>
      </p:sp>
      <p:pic>
        <p:nvPicPr>
          <p:cNvPr id="2054" name="Picture 6" descr="173,747 Asking Question Stock Photos and Images - 123RF">
            <a:extLst>
              <a:ext uri="{FF2B5EF4-FFF2-40B4-BE49-F238E27FC236}">
                <a16:creationId xmlns:a16="http://schemas.microsoft.com/office/drawing/2014/main" xmlns="" id="{01B3DBAC-9424-38DC-1375-B3487D0038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7865" y="2743200"/>
            <a:ext cx="4498257" cy="16665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5" name="Google Shape;288;p37">
            <a:extLst>
              <a:ext uri="{FF2B5EF4-FFF2-40B4-BE49-F238E27FC236}">
                <a16:creationId xmlns:a16="http://schemas.microsoft.com/office/drawing/2014/main" xmlns="" id="{B9A604ED-D2FF-E0FE-1CC7-077BC9FED83C}"/>
              </a:ext>
            </a:extLst>
          </p:cNvPr>
          <p:cNvSpPr txBox="1">
            <a:spLocks/>
          </p:cNvSpPr>
          <p:nvPr/>
        </p:nvSpPr>
        <p:spPr>
          <a:xfrm>
            <a:off x="835529" y="228716"/>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ontserrat ExtraBold"/>
              <a:buNone/>
              <a:defRPr sz="2800" b="0" i="0" u="none" strike="noStrike" cap="none">
                <a:solidFill>
                  <a:schemeClr val="dk2"/>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af-ZA" b="1" dirty="0">
                <a:solidFill>
                  <a:schemeClr val="bg2"/>
                </a:solidFill>
                <a:latin typeface="Arial Rounded MT Bold" panose="020F0704030504030204" pitchFamily="34" charset="0"/>
              </a:rPr>
              <a:t>Problem Statement </a:t>
            </a:r>
            <a:endParaRPr lang="af-ZA" b="1" dirty="0">
              <a:solidFill>
                <a:schemeClr val="bg2"/>
              </a:solidFill>
            </a:endParaRPr>
          </a:p>
        </p:txBody>
      </p:sp>
      <p:pic>
        <p:nvPicPr>
          <p:cNvPr id="1032" name="Picture 8" descr="Donate money vector illustration. Charity, donation concept. Hand is  putting a banknote into a donation box. Stock Vector | Adobe Stock">
            <a:extLst>
              <a:ext uri="{FF2B5EF4-FFF2-40B4-BE49-F238E27FC236}">
                <a16:creationId xmlns:a16="http://schemas.microsoft.com/office/drawing/2014/main" xmlns="" id="{7678824C-7029-151C-5D99-4C98E44E63E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02" t="16180" r="17593" b="19277"/>
          <a:stretch/>
        </p:blipFill>
        <p:spPr bwMode="auto">
          <a:xfrm>
            <a:off x="6018677" y="915784"/>
            <a:ext cx="2241755" cy="1950753"/>
          </a:xfrm>
          <a:prstGeom prst="rect">
            <a:avLst/>
          </a:prstGeom>
          <a:solidFill>
            <a:schemeClr val="bg2"/>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pic>
      <p:pic>
        <p:nvPicPr>
          <p:cNvPr id="1034" name="Picture 10" descr="Startup and New Business Development - Carpe Diem Valuenet">
            <a:extLst>
              <a:ext uri="{FF2B5EF4-FFF2-40B4-BE49-F238E27FC236}">
                <a16:creationId xmlns:a16="http://schemas.microsoft.com/office/drawing/2014/main" xmlns="" id="{9A016174-2C7C-1B49-590A-E1AA7AD068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4673" y="3133303"/>
            <a:ext cx="2308123" cy="1781481"/>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xmlns="" id="{E1DF18E3-6D4D-3C8C-FB45-580C059875FB}"/>
              </a:ext>
            </a:extLst>
          </p:cNvPr>
          <p:cNvSpPr txBox="1"/>
          <p:nvPr/>
        </p:nvSpPr>
        <p:spPr>
          <a:xfrm>
            <a:off x="1036073" y="1017725"/>
            <a:ext cx="4819037" cy="2062103"/>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Calibri" panose="020F0502020204030204" pitchFamily="34" charset="0"/>
                <a:ea typeface="Source Sans Pro"/>
                <a:sym typeface="Source Sans Pro"/>
              </a:rPr>
              <a:t>Third party.</a:t>
            </a:r>
          </a:p>
          <a:p>
            <a:pPr marL="285750" indent="-285750">
              <a:buFont typeface="Wingdings" panose="05000000000000000000" pitchFamily="2" charset="2"/>
              <a:buChar char="Ø"/>
            </a:pPr>
            <a:endParaRPr lang="en-US" sz="500" dirty="0">
              <a:latin typeface="Calibri" panose="020F0502020204030204" pitchFamily="34" charset="0"/>
              <a:ea typeface="Source Sans Pro"/>
              <a:sym typeface="Source Sans Pro"/>
            </a:endParaRPr>
          </a:p>
          <a:p>
            <a:pPr marL="285750" indent="-285750">
              <a:buFont typeface="Wingdings" panose="05000000000000000000" pitchFamily="2" charset="2"/>
              <a:buChar char="Ø"/>
            </a:pPr>
            <a:r>
              <a:rPr lang="en-US" sz="1600" dirty="0">
                <a:latin typeface="Calibri" panose="020F0502020204030204" pitchFamily="34" charset="0"/>
                <a:ea typeface="Source Sans Pro"/>
                <a:sym typeface="Source Sans Pro"/>
              </a:rPr>
              <a:t>Investor can’t track.</a:t>
            </a:r>
          </a:p>
          <a:p>
            <a:pPr marL="285750" indent="-285750">
              <a:buFont typeface="Wingdings" panose="05000000000000000000" pitchFamily="2" charset="2"/>
              <a:buChar char="Ø"/>
            </a:pPr>
            <a:endParaRPr lang="en-US" sz="500" dirty="0">
              <a:latin typeface="Calibri" panose="020F0502020204030204" pitchFamily="34" charset="0"/>
              <a:ea typeface="Source Sans Pro"/>
              <a:sym typeface="Source Sans Pro"/>
            </a:endParaRPr>
          </a:p>
          <a:p>
            <a:pPr marL="285750" indent="-285750">
              <a:buFont typeface="Wingdings" panose="05000000000000000000" pitchFamily="2" charset="2"/>
              <a:buChar char="Ø"/>
            </a:pPr>
            <a:r>
              <a:rPr lang="en-US" sz="1600" dirty="0">
                <a:latin typeface="Calibri" panose="020F0502020204030204" pitchFamily="34" charset="0"/>
                <a:ea typeface="Source Sans Pro"/>
                <a:sym typeface="Source Sans Pro"/>
              </a:rPr>
              <a:t>Scam.</a:t>
            </a:r>
          </a:p>
          <a:p>
            <a:pPr marL="285750" indent="-285750">
              <a:buFont typeface="Wingdings" panose="05000000000000000000" pitchFamily="2" charset="2"/>
              <a:buChar char="Ø"/>
            </a:pPr>
            <a:endParaRPr lang="en-US" sz="500" dirty="0">
              <a:latin typeface="Calibri" panose="020F0502020204030204" pitchFamily="34" charset="0"/>
              <a:ea typeface="Source Sans Pro"/>
              <a:sym typeface="Source Sans Pro"/>
            </a:endParaRPr>
          </a:p>
          <a:p>
            <a:pPr marL="285750" indent="-285750">
              <a:buFont typeface="Wingdings" panose="05000000000000000000" pitchFamily="2" charset="2"/>
              <a:buChar char="Ø"/>
            </a:pPr>
            <a:r>
              <a:rPr lang="en-US" sz="1600" dirty="0">
                <a:latin typeface="Calibri" panose="020F0502020204030204" pitchFamily="34" charset="0"/>
                <a:ea typeface="Source Sans Pro"/>
                <a:sym typeface="Source Sans Pro"/>
              </a:rPr>
              <a:t>Trust issue.</a:t>
            </a:r>
          </a:p>
          <a:p>
            <a:pPr marL="285750" indent="-285750">
              <a:buFont typeface="Wingdings" panose="05000000000000000000" pitchFamily="2" charset="2"/>
              <a:buChar char="Ø"/>
            </a:pPr>
            <a:endParaRPr lang="en-US" sz="500" dirty="0">
              <a:latin typeface="Calibri" panose="020F0502020204030204" pitchFamily="34" charset="0"/>
              <a:ea typeface="Source Sans Pro"/>
              <a:sym typeface="Source Sans Pro"/>
            </a:endParaRPr>
          </a:p>
          <a:p>
            <a:pPr marL="285750" indent="-285750">
              <a:buFont typeface="Wingdings" panose="05000000000000000000" pitchFamily="2" charset="2"/>
              <a:buChar char="Ø"/>
            </a:pPr>
            <a:r>
              <a:rPr lang="en-US" sz="1600" dirty="0">
                <a:latin typeface="Calibri" panose="020F0502020204030204" pitchFamily="34" charset="0"/>
                <a:ea typeface="Source Sans Pro"/>
                <a:sym typeface="Source Sans Pro"/>
              </a:rPr>
              <a:t>Don’t donate.</a:t>
            </a:r>
          </a:p>
          <a:p>
            <a:endParaRPr lang="en-US" dirty="0"/>
          </a:p>
          <a:p>
            <a:endParaRPr lang="bn-BD" dirty="0"/>
          </a:p>
        </p:txBody>
      </p:sp>
      <p:sp>
        <p:nvSpPr>
          <p:cNvPr id="3" name="TextBox 2">
            <a:extLst>
              <a:ext uri="{FF2B5EF4-FFF2-40B4-BE49-F238E27FC236}">
                <a16:creationId xmlns:a16="http://schemas.microsoft.com/office/drawing/2014/main" xmlns="" id="{004703A5-6DB3-F884-0E1C-0E5581980E19}"/>
              </a:ext>
            </a:extLst>
          </p:cNvPr>
          <p:cNvSpPr txBox="1"/>
          <p:nvPr/>
        </p:nvSpPr>
        <p:spPr>
          <a:xfrm>
            <a:off x="4085303" y="3565996"/>
            <a:ext cx="5058697" cy="661720"/>
          </a:xfrm>
          <a:prstGeom prst="rect">
            <a:avLst/>
          </a:prstGeom>
          <a:noFill/>
        </p:spPr>
        <p:txBody>
          <a:bodyPr wrap="square" rtlCol="0">
            <a:spAutoFit/>
          </a:bodyPr>
          <a:lstStyle/>
          <a:p>
            <a:pPr marL="285750" indent="-285750">
              <a:buFont typeface="Wingdings" panose="05000000000000000000" pitchFamily="2" charset="2"/>
              <a:buChar char="Ø"/>
            </a:pPr>
            <a:r>
              <a:rPr lang="en-US" sz="1600" dirty="0">
                <a:latin typeface="Calibri" panose="020F0502020204030204" pitchFamily="34" charset="0"/>
              </a:rPr>
              <a:t>Find investment for Startup </a:t>
            </a:r>
          </a:p>
          <a:p>
            <a:pPr marL="285750" indent="-285750">
              <a:buFont typeface="Wingdings" panose="05000000000000000000" pitchFamily="2" charset="2"/>
              <a:buChar char="Ø"/>
            </a:pPr>
            <a:endParaRPr lang="en-US" sz="500" dirty="0">
              <a:latin typeface="Calibri" panose="020F0502020204030204" pitchFamily="34" charset="0"/>
            </a:endParaRPr>
          </a:p>
          <a:p>
            <a:pPr marL="285750" indent="-285750">
              <a:buFont typeface="Wingdings" panose="05000000000000000000" pitchFamily="2" charset="2"/>
              <a:buChar char="Ø"/>
            </a:pPr>
            <a:r>
              <a:rPr lang="en-US" sz="1600" dirty="0">
                <a:latin typeface="Calibri" panose="020F0502020204030204" pitchFamily="34" charset="0"/>
              </a:rPr>
              <a:t>Problems with Share and Equity</a:t>
            </a:r>
            <a:endParaRPr lang="bn-BD" sz="1600" dirty="0">
              <a:latin typeface="Calibri" panose="020F0502020204030204" pitchFamily="34" charset="0"/>
            </a:endParaRPr>
          </a:p>
        </p:txBody>
      </p:sp>
    </p:spTree>
    <p:extLst>
      <p:ext uri="{BB962C8B-B14F-4D97-AF65-F5344CB8AC3E}">
        <p14:creationId xmlns:p14="http://schemas.microsoft.com/office/powerpoint/2010/main" val="1977687414"/>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4" name="Text Placeholder 3">
            <a:extLst>
              <a:ext uri="{FF2B5EF4-FFF2-40B4-BE49-F238E27FC236}">
                <a16:creationId xmlns:a16="http://schemas.microsoft.com/office/drawing/2014/main" xmlns="" id="{5141BAE2-1B9F-DF86-9C50-B9E5F81D4CA3}"/>
              </a:ext>
            </a:extLst>
          </p:cNvPr>
          <p:cNvSpPr txBox="1">
            <a:spLocks noGrp="1"/>
          </p:cNvSpPr>
          <p:nvPr>
            <p:ph type="body" idx="1"/>
          </p:nvPr>
        </p:nvSpPr>
        <p:spPr>
          <a:xfrm>
            <a:off x="720725" y="1068893"/>
            <a:ext cx="7702550" cy="3631733"/>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solidFill>
                  <a:srgbClr val="000000"/>
                </a:solidFill>
                <a:latin typeface="Calibri" panose="020F0502020204030204" pitchFamily="34" charset="0"/>
              </a:rPr>
              <a:t>Crowdfunding is a financing method that involves funding a project with relatively modest contributions from a large group of individuals, rather than seeking substantial sums from a small number of investors.</a:t>
            </a:r>
          </a:p>
          <a:p>
            <a:pPr marL="285750" indent="-285750" algn="just">
              <a:buFont typeface="Wingdings" panose="05000000000000000000" pitchFamily="2" charset="2"/>
              <a:buChar char="Ø"/>
            </a:pPr>
            <a:endParaRPr lang="en-US" sz="800" dirty="0">
              <a:solidFill>
                <a:srgbClr val="000000"/>
              </a:solidFill>
              <a:latin typeface="Calibri" panose="020F0502020204030204" pitchFamily="34" charset="0"/>
            </a:endParaRPr>
          </a:p>
          <a:p>
            <a:pPr marL="285750" indent="-285750" algn="just">
              <a:buFont typeface="Wingdings" panose="05000000000000000000" pitchFamily="2" charset="2"/>
              <a:buChar char="Ø"/>
            </a:pPr>
            <a:r>
              <a:rPr lang="en-US" sz="1600" dirty="0">
                <a:solidFill>
                  <a:srgbClr val="000000"/>
                </a:solidFill>
                <a:latin typeface="Calibri" panose="020F0502020204030204" pitchFamily="34" charset="0"/>
              </a:rPr>
              <a:t>It is a form of crowdsourcing and Alternative Finance.</a:t>
            </a:r>
          </a:p>
          <a:p>
            <a:pPr marL="285750" indent="-285750" algn="just">
              <a:buFont typeface="Wingdings" panose="05000000000000000000" pitchFamily="2" charset="2"/>
              <a:buChar char="Ø"/>
            </a:pPr>
            <a:endParaRPr lang="en-US" sz="800" dirty="0">
              <a:solidFill>
                <a:srgbClr val="000000"/>
              </a:solidFill>
              <a:latin typeface="Calibri" panose="020F0502020204030204" pitchFamily="34" charset="0"/>
            </a:endParaRPr>
          </a:p>
          <a:p>
            <a:pPr marL="285750" indent="-285750" algn="just">
              <a:buFont typeface="Wingdings" panose="05000000000000000000" pitchFamily="2" charset="2"/>
              <a:buChar char="Ø"/>
            </a:pPr>
            <a:r>
              <a:rPr lang="en-US" sz="1600" dirty="0">
                <a:solidFill>
                  <a:srgbClr val="000000"/>
                </a:solidFill>
                <a:latin typeface="Calibri" panose="020F0502020204030204" pitchFamily="34" charset="0"/>
              </a:rPr>
              <a:t>Organizations, businesses, and individuals alike can use crowdfunding for any type of project, for example: charitable cause; creative project; business startup; school tuition; or personal expenses.</a:t>
            </a:r>
          </a:p>
          <a:p>
            <a:pPr marL="285750" indent="-285750" algn="just">
              <a:buFont typeface="Wingdings" panose="05000000000000000000" pitchFamily="2" charset="2"/>
              <a:buChar char="Ø"/>
            </a:pPr>
            <a:endParaRPr lang="en-US" sz="800" dirty="0">
              <a:solidFill>
                <a:srgbClr val="000000"/>
              </a:solidFill>
              <a:latin typeface="Calibri" panose="020F0502020204030204" pitchFamily="34" charset="0"/>
            </a:endParaRPr>
          </a:p>
          <a:p>
            <a:pPr marL="285750" indent="-285750" algn="just">
              <a:buFont typeface="Wingdings" panose="05000000000000000000" pitchFamily="2" charset="2"/>
              <a:buChar char="Ø"/>
            </a:pPr>
            <a:r>
              <a:rPr lang="en-US" sz="1600" dirty="0">
                <a:solidFill>
                  <a:srgbClr val="000000"/>
                </a:solidFill>
                <a:latin typeface="Calibri" panose="020F0502020204030204" pitchFamily="34" charset="0"/>
              </a:rPr>
              <a:t>It enables fundraisers to collect money from a large number of people via online platforms. </a:t>
            </a:r>
          </a:p>
          <a:p>
            <a:pPr marL="285750" indent="-285750" algn="just">
              <a:buFont typeface="Wingdings" panose="05000000000000000000" pitchFamily="2" charset="2"/>
              <a:buChar char="Ø"/>
            </a:pPr>
            <a:endParaRPr lang="en-US" sz="800" dirty="0">
              <a:solidFill>
                <a:srgbClr val="000000"/>
              </a:solidFill>
              <a:latin typeface="Calibri" panose="020F0502020204030204" pitchFamily="34" charset="0"/>
            </a:endParaRPr>
          </a:p>
          <a:p>
            <a:pPr marL="285750" indent="-285750" algn="just">
              <a:buFont typeface="Wingdings" panose="05000000000000000000" pitchFamily="2" charset="2"/>
              <a:buChar char="Ø"/>
            </a:pPr>
            <a:r>
              <a:rPr lang="en-US" sz="1600" dirty="0">
                <a:solidFill>
                  <a:srgbClr val="000000"/>
                </a:solidFill>
                <a:latin typeface="Calibri" panose="020F0502020204030204" pitchFamily="34" charset="0"/>
              </a:rPr>
              <a:t>Crowdfunding has made it possible for people to offer direct support to those who need emergency financial assistance, contributing to the larger trend of individual giving.</a:t>
            </a:r>
          </a:p>
        </p:txBody>
      </p:sp>
      <p:sp>
        <p:nvSpPr>
          <p:cNvPr id="5" name="Google Shape;288;p37">
            <a:extLst>
              <a:ext uri="{FF2B5EF4-FFF2-40B4-BE49-F238E27FC236}">
                <a16:creationId xmlns:a16="http://schemas.microsoft.com/office/drawing/2014/main" xmlns="" id="{B9A604ED-D2FF-E0FE-1CC7-077BC9FED83C}"/>
              </a:ext>
            </a:extLst>
          </p:cNvPr>
          <p:cNvSpPr txBox="1">
            <a:spLocks/>
          </p:cNvSpPr>
          <p:nvPr/>
        </p:nvSpPr>
        <p:spPr>
          <a:xfrm>
            <a:off x="850277" y="3102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ontserrat ExtraBold"/>
              <a:buNone/>
              <a:defRPr sz="2800" b="0" i="0" u="none" strike="noStrike" cap="none">
                <a:solidFill>
                  <a:schemeClr val="dk2"/>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af-ZA" b="1" dirty="0">
                <a:solidFill>
                  <a:schemeClr val="bg2"/>
                </a:solidFill>
                <a:latin typeface="Arial Rounded MT Bold" panose="020F0704030504030204" pitchFamily="34" charset="0"/>
              </a:rPr>
              <a:t>What is Crowdfunding? </a:t>
            </a:r>
            <a:endParaRPr lang="af-ZA" b="1" dirty="0">
              <a:solidFill>
                <a:schemeClr val="bg2"/>
              </a:solidFill>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4" name="Text Placeholder 3">
            <a:extLst>
              <a:ext uri="{FF2B5EF4-FFF2-40B4-BE49-F238E27FC236}">
                <a16:creationId xmlns:a16="http://schemas.microsoft.com/office/drawing/2014/main" xmlns="" id="{5141BAE2-1B9F-DF86-9C50-B9E5F81D4CA3}"/>
              </a:ext>
            </a:extLst>
          </p:cNvPr>
          <p:cNvSpPr txBox="1">
            <a:spLocks noGrp="1"/>
          </p:cNvSpPr>
          <p:nvPr>
            <p:ph type="body" idx="1"/>
          </p:nvPr>
        </p:nvSpPr>
        <p:spPr>
          <a:xfrm>
            <a:off x="720724" y="1152524"/>
            <a:ext cx="8157805" cy="2769959"/>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solidFill>
                  <a:srgbClr val="000000"/>
                </a:solidFill>
                <a:latin typeface="Calibri" panose="020F0502020204030204" pitchFamily="34" charset="0"/>
              </a:rPr>
              <a:t>Blockchain is a linked list that employs Hash Pointers rather than regular pointers. </a:t>
            </a:r>
          </a:p>
          <a:p>
            <a:pPr marL="285750" indent="-285750" algn="just">
              <a:buFont typeface="Wingdings" panose="05000000000000000000" pitchFamily="2" charset="2"/>
              <a:buChar char="Ø"/>
            </a:pPr>
            <a:endParaRPr lang="en-US" sz="800" dirty="0">
              <a:solidFill>
                <a:srgbClr val="000000"/>
              </a:solidFill>
              <a:latin typeface="Calibri" panose="020F0502020204030204" pitchFamily="34" charset="0"/>
            </a:endParaRPr>
          </a:p>
          <a:p>
            <a:pPr marL="285750" indent="-285750" algn="just">
              <a:buFont typeface="Wingdings" panose="05000000000000000000" pitchFamily="2" charset="2"/>
              <a:buChar char="Ø"/>
            </a:pPr>
            <a:r>
              <a:rPr lang="en-US" sz="1600" dirty="0">
                <a:solidFill>
                  <a:srgbClr val="000000"/>
                </a:solidFill>
                <a:latin typeface="Calibri" panose="020F0502020204030204" pitchFamily="34" charset="0"/>
              </a:rPr>
              <a:t>This allows each blockchain node to not only locate the next node but also verify whether the data in that node has changed. </a:t>
            </a:r>
          </a:p>
          <a:p>
            <a:pPr marL="285750" indent="-285750" algn="just">
              <a:buFont typeface="Wingdings" panose="05000000000000000000" pitchFamily="2" charset="2"/>
              <a:buChar char="Ø"/>
            </a:pPr>
            <a:endParaRPr lang="en-US" sz="800" dirty="0">
              <a:solidFill>
                <a:srgbClr val="000000"/>
              </a:solidFill>
              <a:latin typeface="Calibri" panose="020F0502020204030204" pitchFamily="34" charset="0"/>
            </a:endParaRPr>
          </a:p>
          <a:p>
            <a:pPr marL="285750" indent="-285750" algn="just">
              <a:buFont typeface="Wingdings" panose="05000000000000000000" pitchFamily="2" charset="2"/>
              <a:buChar char="Ø"/>
            </a:pPr>
            <a:r>
              <a:rPr lang="en-US" sz="1600" dirty="0">
                <a:solidFill>
                  <a:srgbClr val="000000"/>
                </a:solidFill>
                <a:latin typeface="Calibri" panose="020F0502020204030204" pitchFamily="34" charset="0"/>
              </a:rPr>
              <a:t>The Crowdfunding platform in block-chain makes different possibilities for the startups by raising the funds to create their own digital currency.</a:t>
            </a:r>
          </a:p>
          <a:p>
            <a:pPr marL="285750" indent="-285750" algn="just">
              <a:buFont typeface="Wingdings" panose="05000000000000000000" pitchFamily="2" charset="2"/>
              <a:buChar char="Ø"/>
            </a:pPr>
            <a:endParaRPr lang="en-US" sz="800" dirty="0">
              <a:solidFill>
                <a:srgbClr val="000000"/>
              </a:solidFill>
              <a:latin typeface="Calibri" panose="020F0502020204030204" pitchFamily="34" charset="0"/>
            </a:endParaRPr>
          </a:p>
          <a:p>
            <a:pPr marL="285750" indent="-285750" algn="just">
              <a:buFont typeface="Wingdings" panose="05000000000000000000" pitchFamily="2" charset="2"/>
              <a:buChar char="Ø"/>
            </a:pPr>
            <a:r>
              <a:rPr lang="en-US" sz="1600" dirty="0">
                <a:solidFill>
                  <a:srgbClr val="000000"/>
                </a:solidFill>
                <a:latin typeface="Calibri" panose="020F0502020204030204" pitchFamily="34" charset="0"/>
              </a:rPr>
              <a:t>It is peer-to-peer fund raising model.</a:t>
            </a:r>
          </a:p>
          <a:p>
            <a:pPr marL="285750" indent="-285750" algn="just">
              <a:buFont typeface="Wingdings" panose="05000000000000000000" pitchFamily="2" charset="2"/>
              <a:buChar char="Ø"/>
            </a:pPr>
            <a:endParaRPr lang="en-US" sz="800" dirty="0">
              <a:solidFill>
                <a:srgbClr val="000000"/>
              </a:solidFill>
              <a:latin typeface="Calibri" panose="020F0502020204030204" pitchFamily="34" charset="0"/>
            </a:endParaRPr>
          </a:p>
          <a:p>
            <a:pPr marL="285750" indent="-285750" algn="just">
              <a:buFont typeface="Wingdings" panose="05000000000000000000" pitchFamily="2" charset="2"/>
              <a:buChar char="Ø"/>
            </a:pPr>
            <a:r>
              <a:rPr lang="en-US" sz="1600" dirty="0">
                <a:solidFill>
                  <a:srgbClr val="000000"/>
                </a:solidFill>
                <a:latin typeface="Calibri" panose="020F0502020204030204" pitchFamily="34" charset="0"/>
              </a:rPr>
              <a:t>Some of the famous crowdfunding cryptocurrencies are </a:t>
            </a:r>
            <a:r>
              <a:rPr lang="en-US" sz="1600" dirty="0" err="1">
                <a:solidFill>
                  <a:srgbClr val="000000"/>
                </a:solidFill>
                <a:latin typeface="Calibri" panose="020F0502020204030204" pitchFamily="34" charset="0"/>
              </a:rPr>
              <a:t>coinspace</a:t>
            </a:r>
            <a:r>
              <a:rPr lang="en-US" sz="1600" dirty="0">
                <a:solidFill>
                  <a:srgbClr val="000000"/>
                </a:solidFill>
                <a:latin typeface="Calibri" panose="020F0502020204030204" pitchFamily="34" charset="0"/>
              </a:rPr>
              <a:t>, swarm, </a:t>
            </a:r>
            <a:r>
              <a:rPr lang="en-US" sz="1600" dirty="0" err="1">
                <a:solidFill>
                  <a:srgbClr val="000000"/>
                </a:solidFill>
                <a:latin typeface="Calibri" panose="020F0502020204030204" pitchFamily="34" charset="0"/>
              </a:rPr>
              <a:t>judobaby</a:t>
            </a:r>
            <a:r>
              <a:rPr lang="en-US" sz="1600" dirty="0">
                <a:solidFill>
                  <a:srgbClr val="000000"/>
                </a:solidFill>
                <a:latin typeface="Calibri" panose="020F0502020204030204" pitchFamily="34" charset="0"/>
              </a:rPr>
              <a:t> etc.</a:t>
            </a:r>
          </a:p>
          <a:p>
            <a:pPr marL="285750" indent="-285750" algn="just">
              <a:buFont typeface="Wingdings" panose="05000000000000000000" pitchFamily="2" charset="2"/>
              <a:buChar char="Ø"/>
            </a:pPr>
            <a:endParaRPr lang="en-US" sz="800" dirty="0">
              <a:solidFill>
                <a:srgbClr val="000000"/>
              </a:solidFill>
              <a:latin typeface="Calibri" panose="020F0502020204030204" pitchFamily="34" charset="0"/>
            </a:endParaRPr>
          </a:p>
          <a:p>
            <a:pPr marL="285750" indent="-285750" algn="just">
              <a:buFont typeface="Wingdings" panose="05000000000000000000" pitchFamily="2" charset="2"/>
              <a:buChar char="Ø"/>
            </a:pPr>
            <a:r>
              <a:rPr lang="en-IN" sz="1600" dirty="0">
                <a:solidFill>
                  <a:srgbClr val="000000"/>
                </a:solidFill>
                <a:latin typeface="Calibri" panose="020F0502020204030204" pitchFamily="34" charset="0"/>
              </a:rPr>
              <a:t>Anyone with an internet connection can use this system.</a:t>
            </a:r>
            <a:endParaRPr lang="en-US" sz="1600" dirty="0">
              <a:solidFill>
                <a:srgbClr val="000000"/>
              </a:solidFill>
              <a:latin typeface="Calibri" panose="020F0502020204030204" pitchFamily="34" charset="0"/>
            </a:endParaRPr>
          </a:p>
        </p:txBody>
      </p:sp>
      <p:sp>
        <p:nvSpPr>
          <p:cNvPr id="5" name="Google Shape;288;p37">
            <a:extLst>
              <a:ext uri="{FF2B5EF4-FFF2-40B4-BE49-F238E27FC236}">
                <a16:creationId xmlns:a16="http://schemas.microsoft.com/office/drawing/2014/main" xmlns="" id="{B9A604ED-D2FF-E0FE-1CC7-077BC9FED83C}"/>
              </a:ext>
            </a:extLst>
          </p:cNvPr>
          <p:cNvSpPr txBox="1">
            <a:spLocks/>
          </p:cNvSpPr>
          <p:nvPr/>
        </p:nvSpPr>
        <p:spPr>
          <a:xfrm>
            <a:off x="872400" y="302342"/>
            <a:ext cx="7704000" cy="65630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ontserrat ExtraBold"/>
              <a:buNone/>
              <a:defRPr sz="2800" b="0" i="0" u="none" strike="noStrike" cap="none">
                <a:solidFill>
                  <a:schemeClr val="dk2"/>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marL="228600" algn="ctr">
              <a:lnSpc>
                <a:spcPct val="106000"/>
              </a:lnSpc>
              <a:spcAft>
                <a:spcPts val="800"/>
              </a:spcAft>
            </a:pPr>
            <a:r>
              <a:rPr lang="en-US" sz="2500" b="1" dirty="0" smtClean="0">
                <a:effectLst/>
                <a:latin typeface="Arial Rounded MT Bold" panose="020F0704030504030204" pitchFamily="34" charset="0"/>
                <a:ea typeface="Calibri" panose="020F0502020204030204" pitchFamily="34" charset="0"/>
                <a:cs typeface="Times New Roman" panose="02020603050405020304" pitchFamily="18" charset="0"/>
              </a:rPr>
              <a:t>Crowdfunding </a:t>
            </a:r>
            <a:r>
              <a:rPr lang="en-US" sz="2500" b="1" dirty="0">
                <a:effectLst/>
                <a:latin typeface="Arial Rounded MT Bold" panose="020F0704030504030204" pitchFamily="34" charset="0"/>
                <a:ea typeface="Calibri" panose="020F0502020204030204" pitchFamily="34" charset="0"/>
                <a:cs typeface="Times New Roman" panose="02020603050405020304" pitchFamily="18" charset="0"/>
              </a:rPr>
              <a:t>Platform </a:t>
            </a:r>
            <a:endParaRPr lang="en-US" sz="2500" dirty="0">
              <a:effectLst/>
              <a:latin typeface="Arial Rounded MT Bold" panose="020F07040305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7172989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4" name="Text Placeholder 3">
            <a:extLst>
              <a:ext uri="{FF2B5EF4-FFF2-40B4-BE49-F238E27FC236}">
                <a16:creationId xmlns:a16="http://schemas.microsoft.com/office/drawing/2014/main" xmlns="" id="{5141BAE2-1B9F-DF86-9C50-B9E5F81D4CA3}"/>
              </a:ext>
            </a:extLst>
          </p:cNvPr>
          <p:cNvSpPr txBox="1">
            <a:spLocks noGrp="1"/>
          </p:cNvSpPr>
          <p:nvPr>
            <p:ph type="body" idx="1"/>
          </p:nvPr>
        </p:nvSpPr>
        <p:spPr>
          <a:xfrm>
            <a:off x="645497" y="1187331"/>
            <a:ext cx="8157805" cy="3739455"/>
          </a:xfrm>
          <a:prstGeom prst="rect">
            <a:avLst/>
          </a:prstGeom>
          <a:noFill/>
        </p:spPr>
        <p:txBody>
          <a:bodyPr wrap="square" rtlCol="0">
            <a:spAutoFit/>
          </a:bodyPr>
          <a:lstStyle/>
          <a:p>
            <a:pPr algn="just">
              <a:buFont typeface="Wingdings" panose="05000000000000000000" pitchFamily="2" charset="2"/>
              <a:buChar char="Ø"/>
            </a:pPr>
            <a:r>
              <a:rPr lang="en-US" sz="1600" dirty="0">
                <a:solidFill>
                  <a:srgbClr val="000000"/>
                </a:solidFill>
                <a:latin typeface="Calibri" panose="020F0502020204030204" pitchFamily="34" charset="0"/>
              </a:rPr>
              <a:t>In Crowd-Funding System, to log in to the system the admin can log in with a username and password. The admin has access to the company's information as well as all previous and pending projects. Additionally, the admin has the authority to accept or reject the project proposal.</a:t>
            </a:r>
          </a:p>
          <a:p>
            <a:pPr algn="just">
              <a:buFont typeface="Wingdings" panose="05000000000000000000" pitchFamily="2" charset="2"/>
              <a:buChar char="Ø"/>
            </a:pPr>
            <a:endParaRPr lang="en-US" sz="1600" dirty="0">
              <a:solidFill>
                <a:srgbClr val="000000"/>
              </a:solidFill>
              <a:latin typeface="Calibri" panose="020F0502020204030204" pitchFamily="34" charset="0"/>
            </a:endParaRPr>
          </a:p>
          <a:p>
            <a:pPr algn="just">
              <a:buFont typeface="Wingdings" panose="05000000000000000000" pitchFamily="2" charset="2"/>
              <a:buChar char="Ø"/>
            </a:pPr>
            <a:r>
              <a:rPr lang="en-US" sz="1600" dirty="0">
                <a:solidFill>
                  <a:srgbClr val="000000"/>
                </a:solidFill>
                <a:latin typeface="Calibri" panose="020F0502020204030204" pitchFamily="34" charset="0"/>
              </a:rPr>
              <a:t>The admin can view all the projects that have been approved, filter them by category or domain, and view investor transactions from this platform. A list of all rejected projects can be viewed, along with information about the project and the company.</a:t>
            </a:r>
          </a:p>
          <a:p>
            <a:pPr algn="just">
              <a:buFont typeface="Wingdings" panose="05000000000000000000" pitchFamily="2" charset="2"/>
              <a:buChar char="Ø"/>
            </a:pPr>
            <a:endParaRPr lang="en-US" sz="1600" dirty="0">
              <a:solidFill>
                <a:srgbClr val="000000"/>
              </a:solidFill>
              <a:latin typeface="Calibri" panose="020F0502020204030204" pitchFamily="34" charset="0"/>
            </a:endParaRPr>
          </a:p>
          <a:p>
            <a:pPr algn="just">
              <a:buFont typeface="Wingdings" panose="05000000000000000000" pitchFamily="2" charset="2"/>
              <a:buChar char="Ø"/>
            </a:pPr>
            <a:r>
              <a:rPr lang="en-IN" sz="1600" dirty="0">
                <a:solidFill>
                  <a:srgbClr val="000000"/>
                </a:solidFill>
                <a:latin typeface="Calibri" panose="020F0502020204030204" pitchFamily="34" charset="0"/>
              </a:rPr>
              <a:t>In the transaction, a list of approved projects is displayed along with details about whether or not they tampered with the crowdsourcing process. The admin can view the list of registered users and their information</a:t>
            </a:r>
            <a:r>
              <a:rPr lang="en-IN" sz="1800" b="0" kern="0" dirty="0">
                <a:solidFill>
                  <a:srgbClr val="000000"/>
                </a:solidFill>
                <a:effectLst/>
                <a:latin typeface="Calibri" panose="020F0502020204030204" pitchFamily="34" charset="0"/>
                <a:ea typeface="Calibri" panose="020F0502020204030204" pitchFamily="34" charset="0"/>
              </a:rPr>
              <a:t>.</a:t>
            </a:r>
            <a:endParaRPr lang="en-US" sz="1800" b="1" dirty="0">
              <a:effectLst/>
              <a:latin typeface="Times New Roman" panose="02020603050405020304" pitchFamily="18" charset="0"/>
              <a:ea typeface="Times New Roman" panose="02020603050405020304" pitchFamily="18" charset="0"/>
            </a:endParaRPr>
          </a:p>
          <a:p>
            <a:pPr marL="152400" indent="0">
              <a:buNone/>
            </a:pPr>
            <a:endParaRPr lang="en-US" sz="1800" b="1" dirty="0">
              <a:effectLst/>
              <a:latin typeface="Times New Roman" panose="02020603050405020304" pitchFamily="18" charset="0"/>
              <a:ea typeface="Times New Roman" panose="02020603050405020304" pitchFamily="18" charset="0"/>
            </a:endParaRPr>
          </a:p>
          <a:p>
            <a:pPr marL="152400" indent="0">
              <a:buNone/>
            </a:pPr>
            <a:endParaRPr lang="en-US" sz="800" b="1" dirty="0">
              <a:solidFill>
                <a:srgbClr val="000000"/>
              </a:solidFill>
              <a:latin typeface="Calibri" panose="020F0502020204030204" pitchFamily="34" charset="0"/>
            </a:endParaRPr>
          </a:p>
          <a:p>
            <a:pPr marL="0" indent="0">
              <a:buNone/>
            </a:pPr>
            <a:endParaRPr lang="en-US" sz="1100" dirty="0">
              <a:solidFill>
                <a:srgbClr val="000000"/>
              </a:solidFill>
              <a:latin typeface="Calibri" panose="020F0502020204030204" pitchFamily="34" charset="0"/>
            </a:endParaRPr>
          </a:p>
        </p:txBody>
      </p:sp>
      <p:sp>
        <p:nvSpPr>
          <p:cNvPr id="5" name="Google Shape;288;p37">
            <a:extLst>
              <a:ext uri="{FF2B5EF4-FFF2-40B4-BE49-F238E27FC236}">
                <a16:creationId xmlns:a16="http://schemas.microsoft.com/office/drawing/2014/main" xmlns="" id="{B9A604ED-D2FF-E0FE-1CC7-077BC9FED83C}"/>
              </a:ext>
            </a:extLst>
          </p:cNvPr>
          <p:cNvSpPr txBox="1">
            <a:spLocks/>
          </p:cNvSpPr>
          <p:nvPr/>
        </p:nvSpPr>
        <p:spPr>
          <a:xfrm>
            <a:off x="645497" y="275419"/>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ontserrat ExtraBold"/>
              <a:buNone/>
              <a:defRPr sz="2800" b="0" i="0" u="none" strike="noStrike" cap="none">
                <a:solidFill>
                  <a:schemeClr val="dk2"/>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lvl="0" algn="ctr">
              <a:lnSpc>
                <a:spcPct val="106000"/>
              </a:lnSpc>
              <a:spcAft>
                <a:spcPts val="800"/>
              </a:spcAft>
            </a:pPr>
            <a:r>
              <a:rPr lang="en-IN" b="1"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IN" b="1" dirty="0">
                <a:latin typeface="Arial Rounded MT Bold" panose="020F0704030504030204" pitchFamily="34" charset="0"/>
                <a:cs typeface="Times New Roman" panose="02020603050405020304" pitchFamily="18" charset="0"/>
              </a:rPr>
              <a:t>Working of the project for Admin </a:t>
            </a:r>
            <a:endParaRPr lang="en-US" b="1"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424735845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4" name="Text Placeholder 3">
            <a:extLst>
              <a:ext uri="{FF2B5EF4-FFF2-40B4-BE49-F238E27FC236}">
                <a16:creationId xmlns:a16="http://schemas.microsoft.com/office/drawing/2014/main" xmlns="" id="{5141BAE2-1B9F-DF86-9C50-B9E5F81D4CA3}"/>
              </a:ext>
            </a:extLst>
          </p:cNvPr>
          <p:cNvSpPr txBox="1">
            <a:spLocks noGrp="1"/>
          </p:cNvSpPr>
          <p:nvPr>
            <p:ph type="body" idx="1"/>
          </p:nvPr>
        </p:nvSpPr>
        <p:spPr>
          <a:xfrm>
            <a:off x="645497" y="1187331"/>
            <a:ext cx="8157805" cy="2816125"/>
          </a:xfrm>
          <a:prstGeom prst="rect">
            <a:avLst/>
          </a:prstGeom>
          <a:noFill/>
        </p:spPr>
        <p:txBody>
          <a:bodyPr wrap="square" rtlCol="0">
            <a:spAutoFit/>
          </a:bodyPr>
          <a:lstStyle/>
          <a:p>
            <a:pPr algn="just">
              <a:buFont typeface="Wingdings" panose="05000000000000000000" pitchFamily="2" charset="2"/>
              <a:buChar char="Ø"/>
            </a:pPr>
            <a:r>
              <a:rPr lang="en-US" sz="1800" dirty="0">
                <a:solidFill>
                  <a:srgbClr val="000000"/>
                </a:solidFill>
                <a:latin typeface="Calibri" panose="020F0502020204030204" pitchFamily="34" charset="0"/>
              </a:rPr>
              <a:t>For users to access information, they have to register their account and log in using a username and password. The user has access to the list of projects for which they want funding. </a:t>
            </a:r>
          </a:p>
          <a:p>
            <a:pPr algn="just">
              <a:buFont typeface="Wingdings" panose="05000000000000000000" pitchFamily="2" charset="2"/>
              <a:buChar char="Ø"/>
            </a:pPr>
            <a:endParaRPr lang="en-US" sz="800" dirty="0">
              <a:solidFill>
                <a:srgbClr val="000000"/>
              </a:solidFill>
              <a:latin typeface="Calibri" panose="020F0502020204030204" pitchFamily="34" charset="0"/>
            </a:endParaRPr>
          </a:p>
          <a:p>
            <a:pPr algn="just">
              <a:buFont typeface="Wingdings" panose="05000000000000000000" pitchFamily="2" charset="2"/>
              <a:buChar char="Ø"/>
            </a:pPr>
            <a:r>
              <a:rPr lang="en-US" sz="1800" dirty="0">
                <a:solidFill>
                  <a:srgbClr val="000000"/>
                </a:solidFill>
                <a:latin typeface="Calibri" panose="020F0502020204030204" pitchFamily="34" charset="0"/>
              </a:rPr>
              <a:t>They can view transactions by investors from this platform with a status of whether the transaction is manipulated and apply filters by domain or category, project and company details, and more.</a:t>
            </a:r>
          </a:p>
          <a:p>
            <a:pPr algn="just">
              <a:buFont typeface="Wingdings" panose="05000000000000000000" pitchFamily="2" charset="2"/>
              <a:buChar char="Ø"/>
            </a:pPr>
            <a:endParaRPr lang="en-US" sz="800" dirty="0">
              <a:solidFill>
                <a:srgbClr val="000000"/>
              </a:solidFill>
              <a:latin typeface="Calibri" panose="020F0502020204030204" pitchFamily="34" charset="0"/>
            </a:endParaRPr>
          </a:p>
          <a:p>
            <a:pPr algn="just">
              <a:buFont typeface="Wingdings" panose="05000000000000000000" pitchFamily="2" charset="2"/>
              <a:buChar char="Ø"/>
            </a:pPr>
            <a:r>
              <a:rPr lang="en-US" sz="1800" dirty="0">
                <a:solidFill>
                  <a:srgbClr val="000000"/>
                </a:solidFill>
                <a:latin typeface="Calibri" panose="020F0502020204030204" pitchFamily="34" charset="0"/>
              </a:rPr>
              <a:t>They can invest the money; if even one transaction is discovered to have been manipulated, investing will not be permitted by the system.</a:t>
            </a:r>
          </a:p>
          <a:p>
            <a:pPr marL="0" indent="0">
              <a:buNone/>
            </a:pPr>
            <a:endParaRPr lang="en-US" sz="1100" dirty="0">
              <a:solidFill>
                <a:srgbClr val="000000"/>
              </a:solidFill>
              <a:latin typeface="Calibri" panose="020F0502020204030204" pitchFamily="34" charset="0"/>
            </a:endParaRPr>
          </a:p>
        </p:txBody>
      </p:sp>
      <p:sp>
        <p:nvSpPr>
          <p:cNvPr id="5" name="Google Shape;288;p37">
            <a:extLst>
              <a:ext uri="{FF2B5EF4-FFF2-40B4-BE49-F238E27FC236}">
                <a16:creationId xmlns:a16="http://schemas.microsoft.com/office/drawing/2014/main" xmlns="" id="{B9A604ED-D2FF-E0FE-1CC7-077BC9FED83C}"/>
              </a:ext>
            </a:extLst>
          </p:cNvPr>
          <p:cNvSpPr txBox="1">
            <a:spLocks/>
          </p:cNvSpPr>
          <p:nvPr/>
        </p:nvSpPr>
        <p:spPr>
          <a:xfrm>
            <a:off x="645497" y="297542"/>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ontserrat ExtraBold"/>
              <a:buNone/>
              <a:defRPr sz="2800" b="0" i="0" u="none" strike="noStrike" cap="none">
                <a:solidFill>
                  <a:schemeClr val="dk2"/>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lvl="0" algn="ctr">
              <a:lnSpc>
                <a:spcPct val="106000"/>
              </a:lnSpc>
              <a:spcAft>
                <a:spcPts val="800"/>
              </a:spcAft>
            </a:pPr>
            <a:r>
              <a:rPr lang="en-IN" b="1" dirty="0">
                <a:effectLst/>
                <a:latin typeface="Arial Rounded MT Bold" panose="020F0704030504030204" pitchFamily="34" charset="0"/>
                <a:ea typeface="Calibri" panose="020F0502020204030204" pitchFamily="34" charset="0"/>
                <a:cs typeface="Times New Roman" panose="02020603050405020304" pitchFamily="18" charset="0"/>
              </a:rPr>
              <a:t> </a:t>
            </a:r>
            <a:r>
              <a:rPr lang="en-IN" b="1" dirty="0">
                <a:latin typeface="Arial Rounded MT Bold" panose="020F0704030504030204" pitchFamily="34" charset="0"/>
                <a:cs typeface="Times New Roman" panose="02020603050405020304" pitchFamily="18" charset="0"/>
              </a:rPr>
              <a:t>Working of the Project for User</a:t>
            </a:r>
            <a:endParaRPr lang="en-US" b="1"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4277621144"/>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401"/>
        <p:cNvGrpSpPr/>
        <p:nvPr/>
      </p:nvGrpSpPr>
      <p:grpSpPr>
        <a:xfrm>
          <a:off x="0" y="0"/>
          <a:ext cx="0" cy="0"/>
          <a:chOff x="0" y="0"/>
          <a:chExt cx="0" cy="0"/>
        </a:xfrm>
      </p:grpSpPr>
      <p:sp>
        <p:nvSpPr>
          <p:cNvPr id="6" name="Google Shape;234;p34">
            <a:extLst>
              <a:ext uri="{FF2B5EF4-FFF2-40B4-BE49-F238E27FC236}">
                <a16:creationId xmlns:a16="http://schemas.microsoft.com/office/drawing/2014/main" xmlns="" id="{50E2DC1C-197A-C4B4-E33A-24C7DEC8FE38}"/>
              </a:ext>
            </a:extLst>
          </p:cNvPr>
          <p:cNvSpPr txBox="1">
            <a:spLocks noGrp="1"/>
          </p:cNvSpPr>
          <p:nvPr>
            <p:ph type="title"/>
          </p:nvPr>
        </p:nvSpPr>
        <p:spPr>
          <a:xfrm>
            <a:off x="434250" y="730257"/>
            <a:ext cx="5009748" cy="1757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af-ZA" sz="3200" b="1" dirty="0">
                <a:latin typeface="Arial Rounded MT Bold" panose="020F0704030504030204" pitchFamily="34" charset="0"/>
                <a:cs typeface="Times New Roman" panose="02020603050405020304" pitchFamily="18" charset="0"/>
              </a:rPr>
              <a:t>Systems Development</a:t>
            </a:r>
            <a:br>
              <a:rPr lang="af-ZA" sz="3200" b="1" dirty="0">
                <a:latin typeface="Arial Rounded MT Bold" panose="020F0704030504030204" pitchFamily="34" charset="0"/>
                <a:cs typeface="Times New Roman" panose="02020603050405020304" pitchFamily="18" charset="0"/>
              </a:rPr>
            </a:br>
            <a:r>
              <a:rPr lang="af-ZA" sz="3200" b="1" dirty="0">
                <a:latin typeface="Arial Rounded MT Bold" panose="020F0704030504030204" pitchFamily="34" charset="0"/>
                <a:cs typeface="Times New Roman" panose="02020603050405020304" pitchFamily="18" charset="0"/>
              </a:rPr>
              <a:t>Life Cycle</a:t>
            </a:r>
            <a:endParaRPr sz="3200" b="1" dirty="0">
              <a:latin typeface="Arial Rounded MT Bold" panose="020F0704030504030204" pitchFamily="34" charset="0"/>
              <a:cs typeface="Times New Roman" panose="02020603050405020304" pitchFamily="18" charset="0"/>
            </a:endParaRPr>
          </a:p>
        </p:txBody>
      </p:sp>
      <p:pic>
        <p:nvPicPr>
          <p:cNvPr id="7" name="Picture 4" descr="Software Development Life Cycle Models and Methodologies - Mohamed Sami">
            <a:extLst>
              <a:ext uri="{FF2B5EF4-FFF2-40B4-BE49-F238E27FC236}">
                <a16:creationId xmlns:a16="http://schemas.microsoft.com/office/drawing/2014/main" xmlns="" id="{0F18DEBD-14D5-AC64-1FC1-3D80DCC07BF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3188" y="1367325"/>
            <a:ext cx="7905750" cy="35623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4" name="Text Placeholder 3">
            <a:extLst>
              <a:ext uri="{FF2B5EF4-FFF2-40B4-BE49-F238E27FC236}">
                <a16:creationId xmlns:a16="http://schemas.microsoft.com/office/drawing/2014/main" xmlns="" id="{5141BAE2-1B9F-DF86-9C50-B9E5F81D4CA3}"/>
              </a:ext>
            </a:extLst>
          </p:cNvPr>
          <p:cNvSpPr txBox="1">
            <a:spLocks noGrp="1"/>
          </p:cNvSpPr>
          <p:nvPr>
            <p:ph type="body" idx="1"/>
          </p:nvPr>
        </p:nvSpPr>
        <p:spPr>
          <a:xfrm>
            <a:off x="508820" y="1160293"/>
            <a:ext cx="8141110" cy="3893343"/>
          </a:xfrm>
          <a:prstGeom prst="rect">
            <a:avLst/>
          </a:prstGeom>
          <a:noFill/>
        </p:spPr>
        <p:txBody>
          <a:bodyPr wrap="square" rtlCol="0">
            <a:spAutoFit/>
          </a:bodyPr>
          <a:lstStyle/>
          <a:p>
            <a:pPr lvl="0" algn="just">
              <a:buFont typeface="Wingdings" panose="05000000000000000000" pitchFamily="2" charset="2"/>
              <a:buChar char="Ø"/>
            </a:pPr>
            <a:r>
              <a:rPr lang="en-US" sz="1800" dirty="0">
                <a:solidFill>
                  <a:srgbClr val="000000"/>
                </a:solidFill>
                <a:latin typeface="Calibri" panose="020F0502020204030204" pitchFamily="34" charset="0"/>
              </a:rPr>
              <a:t>SDLC stands for Software development life cycle.</a:t>
            </a:r>
          </a:p>
          <a:p>
            <a:pPr lvl="0" algn="just">
              <a:buFont typeface="Wingdings" panose="05000000000000000000" pitchFamily="2" charset="2"/>
              <a:buChar char="Ø"/>
            </a:pPr>
            <a:endParaRPr lang="en-US" sz="800" dirty="0">
              <a:solidFill>
                <a:srgbClr val="000000"/>
              </a:solidFill>
              <a:latin typeface="Calibri" panose="020F0502020204030204" pitchFamily="34" charset="0"/>
            </a:endParaRPr>
          </a:p>
          <a:p>
            <a:pPr lvl="0" algn="just">
              <a:buFont typeface="Wingdings" panose="05000000000000000000" pitchFamily="2" charset="2"/>
              <a:buChar char="Ø"/>
            </a:pPr>
            <a:r>
              <a:rPr lang="en-US" sz="1800" dirty="0">
                <a:solidFill>
                  <a:srgbClr val="000000"/>
                </a:solidFill>
                <a:latin typeface="Calibri" panose="020F0502020204030204" pitchFamily="34" charset="0"/>
              </a:rPr>
              <a:t>Software Development Life Cycle is a process used by the software industry to design, develop and test high quality software.</a:t>
            </a:r>
          </a:p>
          <a:p>
            <a:pPr lvl="0" algn="just">
              <a:buFont typeface="Wingdings" panose="05000000000000000000" pitchFamily="2" charset="2"/>
              <a:buChar char="Ø"/>
            </a:pPr>
            <a:endParaRPr lang="en-US" sz="800" dirty="0">
              <a:solidFill>
                <a:srgbClr val="000000"/>
              </a:solidFill>
              <a:latin typeface="Calibri" panose="020F0502020204030204" pitchFamily="34" charset="0"/>
            </a:endParaRPr>
          </a:p>
          <a:p>
            <a:pPr lvl="0" algn="just">
              <a:buFont typeface="Wingdings" panose="05000000000000000000" pitchFamily="2" charset="2"/>
              <a:buChar char="Ø"/>
            </a:pPr>
            <a:r>
              <a:rPr lang="en-US" sz="1800" dirty="0">
                <a:solidFill>
                  <a:srgbClr val="000000"/>
                </a:solidFill>
                <a:latin typeface="Calibri" panose="020F0502020204030204" pitchFamily="34" charset="0"/>
              </a:rPr>
              <a:t>The SDLC aims to produce a high-quality software that meets or exceeds customer expectations, reaches completion within times and cost estimates.</a:t>
            </a:r>
          </a:p>
          <a:p>
            <a:pPr lvl="0" algn="just">
              <a:buFont typeface="Wingdings" panose="05000000000000000000" pitchFamily="2" charset="2"/>
              <a:buChar char="Ø"/>
            </a:pPr>
            <a:endParaRPr lang="en-IN" sz="800" dirty="0">
              <a:solidFill>
                <a:srgbClr val="000000"/>
              </a:solidFill>
              <a:latin typeface="Calibri" panose="020F0502020204030204" pitchFamily="34" charset="0"/>
            </a:endParaRPr>
          </a:p>
          <a:p>
            <a:pPr algn="just">
              <a:buFont typeface="Wingdings" panose="05000000000000000000" pitchFamily="2" charset="2"/>
              <a:buChar char="Ø"/>
            </a:pPr>
            <a:r>
              <a:rPr lang="en-US" sz="1800" dirty="0">
                <a:solidFill>
                  <a:srgbClr val="000000"/>
                </a:solidFill>
                <a:latin typeface="Calibri" panose="020F0502020204030204" pitchFamily="34" charset="0"/>
              </a:rPr>
              <a:t>SDLC is a framework defining tasks performed at each step in the software development process.</a:t>
            </a:r>
          </a:p>
          <a:p>
            <a:pPr algn="just">
              <a:buFont typeface="Wingdings" panose="05000000000000000000" pitchFamily="2" charset="2"/>
              <a:buChar char="Ø"/>
            </a:pPr>
            <a:endParaRPr lang="en-US" sz="800" dirty="0">
              <a:solidFill>
                <a:srgbClr val="000000"/>
              </a:solidFill>
              <a:latin typeface="Calibri" panose="020F0502020204030204" pitchFamily="34" charset="0"/>
            </a:endParaRPr>
          </a:p>
          <a:p>
            <a:pPr algn="just">
              <a:buFont typeface="Wingdings" panose="05000000000000000000" pitchFamily="2" charset="2"/>
              <a:buChar char="Ø"/>
            </a:pPr>
            <a:r>
              <a:rPr lang="en-US" sz="1800" dirty="0">
                <a:solidFill>
                  <a:srgbClr val="000000"/>
                </a:solidFill>
                <a:latin typeface="Calibri" panose="020F0502020204030204" pitchFamily="34" charset="0"/>
              </a:rPr>
              <a:t>It consists of a detailed plan describing how to develop, maintain, replace and alter or enhance specific software.</a:t>
            </a:r>
          </a:p>
          <a:p>
            <a:pPr marL="152400" lvl="0" indent="0" algn="just">
              <a:buNone/>
            </a:pPr>
            <a:endParaRPr lang="en-IN" sz="1800" dirty="0">
              <a:solidFill>
                <a:srgbClr val="000000"/>
              </a:solidFill>
              <a:latin typeface="Calibri" panose="020F0502020204030204" pitchFamily="34" charset="0"/>
            </a:endParaRPr>
          </a:p>
          <a:p>
            <a:pPr lvl="0" algn="just"/>
            <a:endParaRPr lang="en-US" sz="1800" dirty="0">
              <a:solidFill>
                <a:srgbClr val="000000"/>
              </a:solidFill>
              <a:latin typeface="Calibri" panose="020F0502020204030204" pitchFamily="34" charset="0"/>
            </a:endParaRPr>
          </a:p>
          <a:p>
            <a:pPr marL="285750" indent="-285750">
              <a:buFont typeface="Wingdings" panose="05000000000000000000" pitchFamily="2" charset="2"/>
              <a:buChar char="Ø"/>
            </a:pPr>
            <a:endParaRPr lang="en-US" sz="1100" dirty="0">
              <a:solidFill>
                <a:srgbClr val="000000"/>
              </a:solidFill>
              <a:latin typeface="Calibri" panose="020F0502020204030204" pitchFamily="34" charset="0"/>
            </a:endParaRPr>
          </a:p>
        </p:txBody>
      </p:sp>
      <p:sp>
        <p:nvSpPr>
          <p:cNvPr id="5" name="Google Shape;288;p37">
            <a:extLst>
              <a:ext uri="{FF2B5EF4-FFF2-40B4-BE49-F238E27FC236}">
                <a16:creationId xmlns:a16="http://schemas.microsoft.com/office/drawing/2014/main" xmlns="" id="{B9A604ED-D2FF-E0FE-1CC7-077BC9FED83C}"/>
              </a:ext>
            </a:extLst>
          </p:cNvPr>
          <p:cNvSpPr txBox="1">
            <a:spLocks/>
          </p:cNvSpPr>
          <p:nvPr/>
        </p:nvSpPr>
        <p:spPr>
          <a:xfrm>
            <a:off x="1099302" y="21521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ontserrat ExtraBold"/>
              <a:buNone/>
              <a:defRPr sz="2800" b="0" i="0" u="none" strike="noStrike" cap="none">
                <a:solidFill>
                  <a:schemeClr val="dk2"/>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af-ZA" b="1" dirty="0">
                <a:latin typeface="Arial Rounded MT Bold" panose="020F0704030504030204" pitchFamily="34" charset="0"/>
                <a:cs typeface="Times New Roman" panose="02020603050405020304" pitchFamily="18" charset="0"/>
              </a:rPr>
              <a:t>What is SDLC?</a:t>
            </a:r>
          </a:p>
        </p:txBody>
      </p:sp>
    </p:spTree>
    <p:extLst>
      <p:ext uri="{BB962C8B-B14F-4D97-AF65-F5344CB8AC3E}">
        <p14:creationId xmlns:p14="http://schemas.microsoft.com/office/powerpoint/2010/main" val="1959699961"/>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 </a:t>
            </a:r>
            <a:endParaRPr dirty="0"/>
          </a:p>
        </p:txBody>
      </p:sp>
      <p:sp>
        <p:nvSpPr>
          <p:cNvPr id="4" name="Text Placeholder 3">
            <a:extLst>
              <a:ext uri="{FF2B5EF4-FFF2-40B4-BE49-F238E27FC236}">
                <a16:creationId xmlns:a16="http://schemas.microsoft.com/office/drawing/2014/main" xmlns="" id="{5141BAE2-1B9F-DF86-9C50-B9E5F81D4CA3}"/>
              </a:ext>
            </a:extLst>
          </p:cNvPr>
          <p:cNvSpPr txBox="1">
            <a:spLocks noGrp="1"/>
          </p:cNvSpPr>
          <p:nvPr>
            <p:ph type="body" idx="1"/>
          </p:nvPr>
        </p:nvSpPr>
        <p:spPr>
          <a:xfrm>
            <a:off x="885496" y="596182"/>
            <a:ext cx="7617542" cy="5370671"/>
          </a:xfrm>
          <a:prstGeom prst="rect">
            <a:avLst/>
          </a:prstGeom>
          <a:noFill/>
        </p:spPr>
        <p:txBody>
          <a:bodyPr wrap="square" rtlCol="0">
            <a:spAutoFit/>
          </a:bodyPr>
          <a:lstStyle/>
          <a:p>
            <a:pPr marL="152400" indent="0">
              <a:buNone/>
            </a:pPr>
            <a:r>
              <a:rPr lang="af-ZA" sz="1800" b="1" dirty="0">
                <a:solidFill>
                  <a:srgbClr val="000000"/>
                </a:solidFill>
                <a:latin typeface="Calibri" panose="020F0502020204030204" pitchFamily="34" charset="0"/>
              </a:rPr>
              <a:t>1. Planning: </a:t>
            </a:r>
            <a:r>
              <a:rPr lang="en-US" sz="1800" dirty="0">
                <a:solidFill>
                  <a:srgbClr val="000000"/>
                </a:solidFill>
                <a:latin typeface="Calibri" panose="020F0502020204030204" pitchFamily="34" charset="0"/>
              </a:rPr>
              <a:t>During this phase, all the relevant information is collected from the customer to develop a product as per their expectations. Business analyst and Project Manager set up a meeting with the customer to gather all the information like what the customer wants to build, who will be the end-user, what is the purpose of the product. Before building a product a core understanding or knowledge of the product is very important.</a:t>
            </a:r>
          </a:p>
          <a:p>
            <a:pPr algn="just"/>
            <a:endParaRPr lang="en-US" sz="800" dirty="0">
              <a:solidFill>
                <a:srgbClr val="000000"/>
              </a:solidFill>
              <a:latin typeface="Calibri" panose="020F0502020204030204" pitchFamily="34" charset="0"/>
            </a:endParaRPr>
          </a:p>
          <a:p>
            <a:pPr marL="152400" indent="0" algn="just">
              <a:buNone/>
            </a:pPr>
            <a:r>
              <a:rPr lang="en-US" sz="1800" b="1" dirty="0">
                <a:solidFill>
                  <a:srgbClr val="000000"/>
                </a:solidFill>
                <a:latin typeface="Calibri" panose="020F0502020204030204" pitchFamily="34" charset="0"/>
              </a:rPr>
              <a:t>2. Analysis: </a:t>
            </a:r>
            <a:r>
              <a:rPr lang="en-US" sz="1800" dirty="0">
                <a:solidFill>
                  <a:srgbClr val="000000"/>
                </a:solidFill>
                <a:latin typeface="Calibri" panose="020F0502020204030204" pitchFamily="34" charset="0"/>
              </a:rPr>
              <a:t>Once the planning is done the next step is to clearly define and document the product requirements and get them approved from the customer or the market analysts. This is done through an SRS (Software Requirement Specification) document which consists of all the product requirements to be designed and developed during the project life cycle.</a:t>
            </a:r>
          </a:p>
          <a:p>
            <a:pPr marL="152400" indent="0" algn="just">
              <a:buNone/>
            </a:pPr>
            <a:endParaRPr lang="en-US" sz="800" dirty="0">
              <a:solidFill>
                <a:srgbClr val="000000"/>
              </a:solidFill>
              <a:latin typeface="Calibri" panose="020F0502020204030204" pitchFamily="34" charset="0"/>
            </a:endParaRPr>
          </a:p>
          <a:p>
            <a:pPr marL="152400" indent="0" algn="just">
              <a:buNone/>
            </a:pPr>
            <a:r>
              <a:rPr lang="en-US" sz="1800" b="1" dirty="0">
                <a:solidFill>
                  <a:srgbClr val="000000"/>
                </a:solidFill>
                <a:latin typeface="Calibri" panose="020F0502020204030204" pitchFamily="34" charset="0"/>
              </a:rPr>
              <a:t>3. Design: </a:t>
            </a:r>
            <a:r>
              <a:rPr lang="en-US" sz="1800" dirty="0">
                <a:solidFill>
                  <a:srgbClr val="000000"/>
                </a:solidFill>
                <a:latin typeface="Calibri" panose="020F0502020204030204" pitchFamily="34" charset="0"/>
              </a:rPr>
              <a:t>In this phase, the requirement gathered in the SRS document is used as an input and software architecture that is used for implementing system development is derived. There are two types of design - Logical design and physical design. </a:t>
            </a:r>
          </a:p>
          <a:p>
            <a:pPr algn="just"/>
            <a:endParaRPr lang="en-US" sz="1100" dirty="0">
              <a:solidFill>
                <a:srgbClr val="000000"/>
              </a:solidFill>
              <a:latin typeface="Nunito" pitchFamily="2" charset="0"/>
            </a:endParaRPr>
          </a:p>
          <a:p>
            <a:pPr algn="just"/>
            <a:endParaRPr lang="en-IN" sz="1100" dirty="0">
              <a:solidFill>
                <a:srgbClr val="000000"/>
              </a:solidFill>
              <a:latin typeface="Calibri" panose="020F0502020204030204" pitchFamily="34" charset="0"/>
            </a:endParaRPr>
          </a:p>
          <a:p>
            <a:pPr lvl="0" algn="just"/>
            <a:endParaRPr lang="en-US" sz="1800" dirty="0">
              <a:solidFill>
                <a:srgbClr val="000000"/>
              </a:solidFill>
              <a:latin typeface="Calibri" panose="020F0502020204030204" pitchFamily="34" charset="0"/>
            </a:endParaRPr>
          </a:p>
          <a:p>
            <a:pPr marL="285750" indent="-285750"/>
            <a:endParaRPr lang="en-US" sz="1100" dirty="0">
              <a:solidFill>
                <a:srgbClr val="000000"/>
              </a:solidFill>
              <a:latin typeface="Calibri" panose="020F0502020204030204" pitchFamily="34" charset="0"/>
            </a:endParaRPr>
          </a:p>
        </p:txBody>
      </p:sp>
      <p:sp>
        <p:nvSpPr>
          <p:cNvPr id="5" name="Google Shape;288;p37">
            <a:extLst>
              <a:ext uri="{FF2B5EF4-FFF2-40B4-BE49-F238E27FC236}">
                <a16:creationId xmlns:a16="http://schemas.microsoft.com/office/drawing/2014/main" xmlns="" id="{B9A604ED-D2FF-E0FE-1CC7-077BC9FED83C}"/>
              </a:ext>
            </a:extLst>
          </p:cNvPr>
          <p:cNvSpPr txBox="1">
            <a:spLocks/>
          </p:cNvSpPr>
          <p:nvPr/>
        </p:nvSpPr>
        <p:spPr>
          <a:xfrm>
            <a:off x="1106677" y="12805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800"/>
              <a:buFont typeface="Montserrat ExtraBold"/>
              <a:buNone/>
              <a:defRPr sz="2800" b="0" i="0" u="none" strike="noStrike" cap="none">
                <a:solidFill>
                  <a:schemeClr val="dk2"/>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2800"/>
              <a:buFont typeface="Bebas Neue"/>
              <a:buNone/>
              <a:defRPr sz="2800" b="0" i="0" u="none" strike="noStrike" cap="none">
                <a:solidFill>
                  <a:schemeClr val="dk1"/>
                </a:solidFill>
                <a:latin typeface="Bebas Neue"/>
                <a:ea typeface="Bebas Neue"/>
                <a:cs typeface="Bebas Neue"/>
                <a:sym typeface="Bebas Neue"/>
              </a:defRPr>
            </a:lvl9pPr>
          </a:lstStyle>
          <a:p>
            <a:pPr algn="ctr"/>
            <a:r>
              <a:rPr lang="af-ZA" dirty="0"/>
              <a:t>Phases in SDLC</a:t>
            </a:r>
            <a:endParaRPr lang="af-ZA" b="1" dirty="0">
              <a:latin typeface="Arial Rounded MT Bold" panose="020F0704030504030204" pitchFamily="34" charset="0"/>
              <a:cs typeface="Times New Roman" panose="02020603050405020304" pitchFamily="18" charset="0"/>
            </a:endParaRPr>
          </a:p>
        </p:txBody>
      </p:sp>
    </p:spTree>
    <p:extLst>
      <p:ext uri="{BB962C8B-B14F-4D97-AF65-F5344CB8AC3E}">
        <p14:creationId xmlns:p14="http://schemas.microsoft.com/office/powerpoint/2010/main" val="1200583811"/>
      </p:ext>
    </p:extLst>
  </p:cSld>
  <p:clrMapOvr>
    <a:masterClrMapping/>
  </p:clrMapOvr>
  <p:transition spd="slow">
    <p:wipe/>
  </p:transition>
</p:sld>
</file>

<file path=ppt/theme/theme1.xml><?xml version="1.0" encoding="utf-8"?>
<a:theme xmlns:a="http://schemas.openxmlformats.org/drawingml/2006/main" name="Simple Style Thesis Defense by Slidesgo">
  <a:themeElements>
    <a:clrScheme name="Simple Light">
      <a:dk1>
        <a:srgbClr val="D4CAB7"/>
      </a:dk1>
      <a:lt1>
        <a:srgbClr val="E3DAC5"/>
      </a:lt1>
      <a:dk2>
        <a:srgbClr val="334436"/>
      </a:dk2>
      <a:lt2>
        <a:srgbClr val="DFAA28"/>
      </a:lt2>
      <a:accent1>
        <a:srgbClr val="2C4EB8"/>
      </a:accent1>
      <a:accent2>
        <a:srgbClr val="EA5430"/>
      </a:accent2>
      <a:accent3>
        <a:srgbClr val="334436"/>
      </a:accent3>
      <a:accent4>
        <a:srgbClr val="DFAA28"/>
      </a:accent4>
      <a:accent5>
        <a:srgbClr val="2C4EB8"/>
      </a:accent5>
      <a:accent6>
        <a:srgbClr val="EA5430"/>
      </a:accent6>
      <a:hlink>
        <a:srgbClr val="3344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697</Words>
  <Application>Microsoft Office PowerPoint</Application>
  <PresentationFormat>On-screen Show (16:9)</PresentationFormat>
  <Paragraphs>92</Paragraphs>
  <Slides>11</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Livvic</vt:lpstr>
      <vt:lpstr>Source Sans Pro</vt:lpstr>
      <vt:lpstr>Bebas Neue</vt:lpstr>
      <vt:lpstr>Roboto Condensed Light</vt:lpstr>
      <vt:lpstr>Arial Rounded MT Bold</vt:lpstr>
      <vt:lpstr>Arial</vt:lpstr>
      <vt:lpstr>Montserrat ExtraBold</vt:lpstr>
      <vt:lpstr>Wingdings</vt:lpstr>
      <vt:lpstr>Calibri</vt:lpstr>
      <vt:lpstr>Times New Roman</vt:lpstr>
      <vt:lpstr>Montserrat Medium</vt:lpstr>
      <vt:lpstr>Nunito</vt:lpstr>
      <vt:lpstr>Simple Style Thesis Defense by Slidesgo</vt:lpstr>
      <vt:lpstr>Crowdfunding Platform </vt:lpstr>
      <vt:lpstr> </vt:lpstr>
      <vt:lpstr> </vt:lpstr>
      <vt:lpstr> </vt:lpstr>
      <vt:lpstr> </vt:lpstr>
      <vt:lpstr> </vt:lpstr>
      <vt:lpstr>Systems Development Life Cycle</vt:lpstr>
      <vt:lpstr> </vt:lpstr>
      <vt:lpstr> </vt:lpstr>
      <vt:lpstr> </vt:lpstr>
      <vt:lpstr>THANKS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Based Crowdfunding Platform </dc:title>
  <cp:lastModifiedBy>Microsoft account</cp:lastModifiedBy>
  <cp:revision>12</cp:revision>
  <dcterms:modified xsi:type="dcterms:W3CDTF">2025-07-09T10:21:08Z</dcterms:modified>
</cp:coreProperties>
</file>