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8" r:id="rId2"/>
    <p:sldId id="289" r:id="rId3"/>
    <p:sldId id="293" r:id="rId4"/>
    <p:sldId id="269" r:id="rId5"/>
    <p:sldId id="290" r:id="rId6"/>
    <p:sldId id="295" r:id="rId7"/>
    <p:sldId id="291" r:id="rId8"/>
    <p:sldId id="292" r:id="rId9"/>
    <p:sldId id="29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28F7C25-BFB6-430F-87B6-7D0D2C749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xmlns="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xmlns="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xmlns="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CC5A0CF1-9FE7-4149-97DC-5221639144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xmlns="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31B0A9-3E16-4C5B-A6CE-045BCB91A0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8539E0A-8009-4A6E-A7A1-5AEFA52206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7/9/2025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xmlns="" id="{FC7E2CCC-C53E-454B-9DE0-F2484BA0FF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xmlns="" id="{0FAA12D2-9C84-7D78-81D6-B41BBE6BD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8142" y="999383"/>
            <a:ext cx="8286787" cy="26804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  <a:latin typeface="Arial Rounded MT Bold" panose="020F0704030504030204" pitchFamily="34" charset="0"/>
              </a:rPr>
              <a:t>Blockchain Based Crowdfunding Platform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3693BB2-7DC2-6752-59A3-608B8D70452F}"/>
              </a:ext>
            </a:extLst>
          </p:cNvPr>
          <p:cNvSpPr txBox="1"/>
          <p:nvPr/>
        </p:nvSpPr>
        <p:spPr>
          <a:xfrm>
            <a:off x="1612099" y="4829288"/>
            <a:ext cx="75841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Submitted to,</a:t>
            </a:r>
            <a:r>
              <a:rPr lang="en-US" sz="2000" b="1" dirty="0"/>
              <a:t> </a:t>
            </a:r>
            <a:r>
              <a:rPr lang="en-US" sz="2000" b="1" dirty="0" smtClean="0"/>
              <a:t>                                 </a:t>
            </a:r>
          </a:p>
          <a:p>
            <a:r>
              <a:rPr lang="en-US" sz="2000" dirty="0" err="1" smtClean="0"/>
              <a:t>Shammi</a:t>
            </a:r>
            <a:r>
              <a:rPr lang="en-US" sz="2000" dirty="0" smtClean="0"/>
              <a:t> Akhtar                                  </a:t>
            </a:r>
          </a:p>
          <a:p>
            <a:r>
              <a:rPr lang="en-US" sz="2000" dirty="0" smtClean="0"/>
              <a:t>Assistant </a:t>
            </a:r>
            <a:r>
              <a:rPr lang="en-US" sz="2000" dirty="0"/>
              <a:t>Professor                          </a:t>
            </a:r>
            <a:endParaRPr lang="en-US" sz="2000" dirty="0" smtClean="0"/>
          </a:p>
          <a:p>
            <a:r>
              <a:rPr lang="en-US" sz="2000" dirty="0" err="1" smtClean="0"/>
              <a:t>Dept</a:t>
            </a:r>
            <a:r>
              <a:rPr lang="en-US" sz="2000" dirty="0" smtClean="0"/>
              <a:t> </a:t>
            </a:r>
            <a:r>
              <a:rPr lang="en-US" sz="2000" dirty="0"/>
              <a:t>of CSE, UAP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13;p48">
            <a:extLst>
              <a:ext uri="{FF2B5EF4-FFF2-40B4-BE49-F238E27FC236}">
                <a16:creationId xmlns:a16="http://schemas.microsoft.com/office/drawing/2014/main" xmlns="" id="{894DEF2F-3445-FBBF-A86A-A7D8E0692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2365" y="2357718"/>
            <a:ext cx="10841038" cy="1326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THANKS</a:t>
            </a:r>
            <a:b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af-ZA" sz="4400" b="1" dirty="0">
                <a:solidFill>
                  <a:srgbClr val="FFC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27194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8CB4E45-DC05-FFD2-096A-778CD5AD680B}"/>
              </a:ext>
            </a:extLst>
          </p:cNvPr>
          <p:cNvSpPr txBox="1"/>
          <p:nvPr/>
        </p:nvSpPr>
        <p:spPr>
          <a:xfrm>
            <a:off x="1264024" y="1344706"/>
            <a:ext cx="9977717" cy="440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Crowdfunding is a financing method that involves funding a project with relatively modest contributions from a large group of individuals, rather than seeking substantial sums from a small number of investors.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form of crowdsourcing and Alternative Finance.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Organizations, businesses, and individuals alike can use crowdfunding for any type of project, for example: charitable cause; creative project; business startup; school tuition; or personal expenses.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enables fundraisers to collect money from a large number of people via online platforms.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Crowdfunding has made it possible for people to offer direct support to those who need emergency financial assistance, contributing to the larger trend of individual giving.</a:t>
            </a:r>
          </a:p>
        </p:txBody>
      </p:sp>
      <p:sp>
        <p:nvSpPr>
          <p:cNvPr id="12" name="Google Shape;288;p37">
            <a:extLst>
              <a:ext uri="{FF2B5EF4-FFF2-40B4-BE49-F238E27FC236}">
                <a16:creationId xmlns:a16="http://schemas.microsoft.com/office/drawing/2014/main" xmlns="" id="{D3193CA6-E08F-0936-2A6F-C631EF9D1771}"/>
              </a:ext>
            </a:extLst>
          </p:cNvPr>
          <p:cNvSpPr txBox="1">
            <a:spLocks/>
          </p:cNvSpPr>
          <p:nvPr/>
        </p:nvSpPr>
        <p:spPr>
          <a:xfrm>
            <a:off x="1770529" y="319656"/>
            <a:ext cx="8964706" cy="792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af-ZA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What is Crowdfunding? </a:t>
            </a:r>
          </a:p>
        </p:txBody>
      </p:sp>
    </p:spTree>
    <p:extLst>
      <p:ext uri="{BB962C8B-B14F-4D97-AF65-F5344CB8AC3E}">
        <p14:creationId xmlns:p14="http://schemas.microsoft.com/office/powerpoint/2010/main" val="171044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st Crowdfunding Platforms In Germany | Truust">
            <a:extLst>
              <a:ext uri="{FF2B5EF4-FFF2-40B4-BE49-F238E27FC236}">
                <a16:creationId xmlns:a16="http://schemas.microsoft.com/office/drawing/2014/main" xmlns="" id="{78859E6B-85F7-82E2-12A5-91C54947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24" y="619125"/>
            <a:ext cx="102870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564777" y="878050"/>
            <a:ext cx="5558118" cy="101817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Contents Of Presentation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4930E2F-ADCD-B274-9642-A41AE56FDA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983" r="6983"/>
          <a:stretch/>
        </p:blipFill>
        <p:spPr bwMode="auto">
          <a:xfrm>
            <a:off x="5262282" y="0"/>
            <a:ext cx="692971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4F264E53-BDED-7E45-448F-203DBB251817}"/>
              </a:ext>
            </a:extLst>
          </p:cNvPr>
          <p:cNvSpPr txBox="1">
            <a:spLocks/>
          </p:cNvSpPr>
          <p:nvPr/>
        </p:nvSpPr>
        <p:spPr bwMode="white">
          <a:xfrm>
            <a:off x="134471" y="1945729"/>
            <a:ext cx="5056094" cy="22770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af-ZA" sz="20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UML - </a:t>
            </a:r>
            <a:r>
              <a:rPr lang="af-ZA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stands for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Unified Modeling Language. This is primarily a graphical communication mechanism for developers and customers. UML is a Language for  Visualizing, Specifying, Constructing, Documenting.</a:t>
            </a:r>
          </a:p>
        </p:txBody>
      </p:sp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76895F-F3A6-34EA-37A6-B0CE9F282ABB}"/>
              </a:ext>
            </a:extLst>
          </p:cNvPr>
          <p:cNvSpPr txBox="1"/>
          <p:nvPr/>
        </p:nvSpPr>
        <p:spPr>
          <a:xfrm>
            <a:off x="1156447" y="313765"/>
            <a:ext cx="9610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af-ZA" sz="2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  <a:sym typeface="Montserrat ExtraBold"/>
              </a:rPr>
              <a:t>Use Case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557AAC-5358-12F3-D4E7-C4B4BC3118A7}"/>
              </a:ext>
            </a:extLst>
          </p:cNvPr>
          <p:cNvSpPr txBox="1"/>
          <p:nvPr/>
        </p:nvSpPr>
        <p:spPr>
          <a:xfrm>
            <a:off x="1246094" y="1414115"/>
            <a:ext cx="10246659" cy="43704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Unified Modeling Language (UML), a use case diagram can summarize the details of system's users (also known as actors) and their interactions with the system.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key concept of use case modeling is that it helps us design a system from the end user's perspective.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an effective technique for communicating system behavior in the user's terms by specifying all externally visible system behavior.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use case diagram is usually simple. It does not show the detail of the use cases: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It only summarizes some of the relationships between use cases, actors, and systems.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It does not show the order in which steps are performed to achieve the goals of each use       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case.</a:t>
            </a:r>
          </a:p>
          <a:p>
            <a:endParaRPr lang="bn-BD" dirty="0"/>
          </a:p>
        </p:txBody>
      </p:sp>
    </p:spTree>
    <p:extLst>
      <p:ext uri="{BB962C8B-B14F-4D97-AF65-F5344CB8AC3E}">
        <p14:creationId xmlns:p14="http://schemas.microsoft.com/office/powerpoint/2010/main" val="38037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76895F-F3A6-34EA-37A6-B0CE9F282ABB}"/>
              </a:ext>
            </a:extLst>
          </p:cNvPr>
          <p:cNvSpPr txBox="1"/>
          <p:nvPr/>
        </p:nvSpPr>
        <p:spPr>
          <a:xfrm>
            <a:off x="1156447" y="313765"/>
            <a:ext cx="9610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af-ZA" sz="2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  <a:sym typeface="Montserrat ExtraBold"/>
              </a:rPr>
              <a:t>Use Case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557AAC-5358-12F3-D4E7-C4B4BC3118A7}"/>
              </a:ext>
            </a:extLst>
          </p:cNvPr>
          <p:cNvSpPr txBox="1"/>
          <p:nvPr/>
        </p:nvSpPr>
        <p:spPr>
          <a:xfrm>
            <a:off x="1846728" y="1620303"/>
            <a:ext cx="9027459" cy="29854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UML use case diagrams are ideal for:</a:t>
            </a:r>
          </a:p>
          <a:p>
            <a:pPr algn="just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Representing the goals of system-user interactions.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Defining and organizing functional requirements in a system.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Specifying the context and requirements of a system.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the basic flow of events in a use case.</a:t>
            </a:r>
          </a:p>
        </p:txBody>
      </p:sp>
    </p:spTree>
    <p:extLst>
      <p:ext uri="{BB962C8B-B14F-4D97-AF65-F5344CB8AC3E}">
        <p14:creationId xmlns:p14="http://schemas.microsoft.com/office/powerpoint/2010/main" val="330455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44B9EF-E1A4-58B8-9F45-99012F063DAD}"/>
              </a:ext>
            </a:extLst>
          </p:cNvPr>
          <p:cNvSpPr txBox="1"/>
          <p:nvPr/>
        </p:nvSpPr>
        <p:spPr>
          <a:xfrm>
            <a:off x="3118630" y="567608"/>
            <a:ext cx="9602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Use Case Diagram at a Glance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C23D118-8061-3106-7C00-DA3AAAAD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87" y="1682498"/>
            <a:ext cx="727773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6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D05A49-FBD4-1ECF-D4AB-BE19BC932E82}"/>
              </a:ext>
            </a:extLst>
          </p:cNvPr>
          <p:cNvSpPr txBox="1"/>
          <p:nvPr/>
        </p:nvSpPr>
        <p:spPr>
          <a:xfrm>
            <a:off x="3236259" y="2680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f-ZA" sz="2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Use-case diagram notations</a:t>
            </a:r>
          </a:p>
        </p:txBody>
      </p:sp>
      <p:pic>
        <p:nvPicPr>
          <p:cNvPr id="3074" name="Picture 2" descr="Informal Semantics for UML Use Case Diagrams">
            <a:extLst>
              <a:ext uri="{FF2B5EF4-FFF2-40B4-BE49-F238E27FC236}">
                <a16:creationId xmlns:a16="http://schemas.microsoft.com/office/drawing/2014/main" xmlns="" id="{7CC154A7-5936-DE06-4A20-88965505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53" y="959222"/>
            <a:ext cx="9144000" cy="512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4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288760-3CDA-B863-39C3-73B3CDEDB650}"/>
              </a:ext>
            </a:extLst>
          </p:cNvPr>
          <p:cNvSpPr txBox="1"/>
          <p:nvPr/>
        </p:nvSpPr>
        <p:spPr>
          <a:xfrm>
            <a:off x="3783107" y="3000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sz="1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Use-case diagram </a:t>
            </a:r>
            <a:r>
              <a:rPr lang="af-ZA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Of </a:t>
            </a:r>
            <a:r>
              <a:rPr lang="af-ZA" sz="1800" b="1" cap="all" dirty="0">
                <a:ln w="3175" cmpd="sng">
                  <a:noFill/>
                </a:ln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  <a:cs typeface="+mj-cs"/>
              </a:rPr>
              <a:t>our system</a:t>
            </a:r>
            <a:endParaRPr lang="bn-B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823DE2-75EC-05D6-28C3-5C903AADB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659" y="693182"/>
            <a:ext cx="8408894" cy="58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2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774</TotalTime>
  <Words>301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Corbel</vt:lpstr>
      <vt:lpstr>Montserrat ExtraBold</vt:lpstr>
      <vt:lpstr>Times New Roman</vt:lpstr>
      <vt:lpstr>Wingdings</vt:lpstr>
      <vt:lpstr>Celestial</vt:lpstr>
      <vt:lpstr>Blockchain Based Crowdfunding Platform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 </dc:creator>
  <cp:lastModifiedBy>Microsoft account</cp:lastModifiedBy>
  <cp:revision>26</cp:revision>
  <dcterms:created xsi:type="dcterms:W3CDTF">2022-09-11T08:56:24Z</dcterms:created>
  <dcterms:modified xsi:type="dcterms:W3CDTF">2025-07-09T10:27:15Z</dcterms:modified>
</cp:coreProperties>
</file>