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1" r:id="rId6"/>
    <p:sldId id="353" r:id="rId7"/>
    <p:sldId id="365" r:id="rId8"/>
    <p:sldId id="366" r:id="rId9"/>
    <p:sldId id="367" r:id="rId10"/>
    <p:sldId id="368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4" d="100"/>
          <a:sy n="84" d="100"/>
        </p:scale>
        <p:origin x="58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506" y="1219200"/>
            <a:ext cx="5637119" cy="2411002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Hospital Management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58517"/>
            <a:ext cx="5491570" cy="1878142"/>
          </a:xfrm>
        </p:spPr>
        <p:txBody>
          <a:bodyPr/>
          <a:lstStyle/>
          <a:p>
            <a:r>
              <a:rPr lang="en-US" dirty="0">
                <a:latin typeface="+mj-lt"/>
              </a:rPr>
              <a:t>Submitted to,</a:t>
            </a:r>
            <a:r>
              <a:rPr lang="en-US" dirty="0"/>
              <a:t> </a:t>
            </a:r>
          </a:p>
          <a:p>
            <a:r>
              <a:rPr lang="en-US" b="1" dirty="0" err="1"/>
              <a:t>Molla</a:t>
            </a:r>
            <a:r>
              <a:rPr lang="en-US" b="1" dirty="0"/>
              <a:t> Rashied Hussein</a:t>
            </a:r>
          </a:p>
          <a:p>
            <a:r>
              <a:rPr lang="en-US" b="1" dirty="0"/>
              <a:t>Assistant Professor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2378A4A-9437-4D5F-9948-F17ECD0E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3" y="4146848"/>
            <a:ext cx="2086932" cy="201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D034D18-D4CA-4305-ADE7-CC79A56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4969"/>
          <a:stretch/>
        </p:blipFill>
        <p:spPr>
          <a:xfrm>
            <a:off x="10579645" y="4146847"/>
            <a:ext cx="2086932" cy="201035"/>
          </a:xfrm>
          <a:prstGeom prst="rect">
            <a:avLst/>
          </a:prstGeom>
        </p:spPr>
      </p:pic>
      <p:pic>
        <p:nvPicPr>
          <p:cNvPr id="8198" name="Picture 6" descr="Download Life Elements Hospital Vector Health Policy Insurance HQ PNG Image  | FreePNGImg">
            <a:extLst>
              <a:ext uri="{FF2B5EF4-FFF2-40B4-BE49-F238E27FC236}">
                <a16:creationId xmlns:a16="http://schemas.microsoft.com/office/drawing/2014/main" xmlns="" id="{805EEA4D-BC7C-40C1-8A23-2EC286AB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24" y="-168358"/>
            <a:ext cx="4428564" cy="42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059" y="2045907"/>
            <a:ext cx="5412441" cy="3288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latin typeface="-apple-system"/>
              </a:rPr>
              <a:t>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he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-apple-system"/>
              </a:rPr>
              <a:t>Hospital management system database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is a database design for managing hospital functions and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It enables the admin to register a patient for the hospital, stores their disease details into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is able to add, view, edit, update or delete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Patient Case Management Software - Online Invoices">
            <a:extLst>
              <a:ext uri="{FF2B5EF4-FFF2-40B4-BE49-F238E27FC236}">
                <a16:creationId xmlns:a16="http://schemas.microsoft.com/office/drawing/2014/main" xmlns="" id="{79D0EDBE-3CF8-467F-92C6-E4282F6F7FE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 bwMode="auto">
          <a:xfrm>
            <a:off x="6096000" y="15882"/>
            <a:ext cx="6014682" cy="68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13" y="268941"/>
            <a:ext cx="2994212" cy="331696"/>
          </a:xfrm>
        </p:spPr>
        <p:txBody>
          <a:bodyPr>
            <a:noAutofit/>
          </a:bodyPr>
          <a:lstStyle/>
          <a:p>
            <a:pPr algn="ctr"/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</a:br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ER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B0745C6-745E-4A84-8A19-F0EFFB2E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735106"/>
            <a:ext cx="11528611" cy="5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190B86C-3F25-411A-91E7-B590BDB6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3395"/>
              </p:ext>
            </p:extLst>
          </p:nvPr>
        </p:nvGraphicFramePr>
        <p:xfrm>
          <a:off x="2958354" y="1301749"/>
          <a:ext cx="6391834" cy="2127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276">
                  <a:extLst>
                    <a:ext uri="{9D8B030D-6E8A-4147-A177-3AD203B41FA5}">
                      <a16:colId xmlns:a16="http://schemas.microsoft.com/office/drawing/2014/main" xmlns="" val="3537033577"/>
                    </a:ext>
                  </a:extLst>
                </a:gridCol>
                <a:gridCol w="1220912">
                  <a:extLst>
                    <a:ext uri="{9D8B030D-6E8A-4147-A177-3AD203B41FA5}">
                      <a16:colId xmlns:a16="http://schemas.microsoft.com/office/drawing/2014/main" xmlns="" val="878799100"/>
                    </a:ext>
                  </a:extLst>
                </a:gridCol>
                <a:gridCol w="1292729">
                  <a:extLst>
                    <a:ext uri="{9D8B030D-6E8A-4147-A177-3AD203B41FA5}">
                      <a16:colId xmlns:a16="http://schemas.microsoft.com/office/drawing/2014/main" xmlns="" val="3428454437"/>
                    </a:ext>
                  </a:extLst>
                </a:gridCol>
                <a:gridCol w="1436368">
                  <a:extLst>
                    <a:ext uri="{9D8B030D-6E8A-4147-A177-3AD203B41FA5}">
                      <a16:colId xmlns:a16="http://schemas.microsoft.com/office/drawing/2014/main" xmlns="" val="4145729724"/>
                    </a:ext>
                  </a:extLst>
                </a:gridCol>
                <a:gridCol w="1364549">
                  <a:extLst>
                    <a:ext uri="{9D8B030D-6E8A-4147-A177-3AD203B41FA5}">
                      <a16:colId xmlns:a16="http://schemas.microsoft.com/office/drawing/2014/main" xmlns="" val="423263094"/>
                    </a:ext>
                  </a:extLst>
                </a:gridCol>
              </a:tblGrid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doctor_id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doctor_age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doctor_speciality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doctor_salary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48684852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Devi Shetty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Heart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80000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508670764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Kidney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25000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78343157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</a:rPr>
                        <a:t>Bidita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Brain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35000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390518339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Liver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40000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286778286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Skin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45000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251543616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Heart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65000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549548631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xmlns="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 fontScale="90000"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4DBED511-B579-438B-8B39-EC6DA2D5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32963"/>
              </p:ext>
            </p:extLst>
          </p:nvPr>
        </p:nvGraphicFramePr>
        <p:xfrm>
          <a:off x="3370728" y="3870039"/>
          <a:ext cx="5818095" cy="2243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73">
                  <a:extLst>
                    <a:ext uri="{9D8B030D-6E8A-4147-A177-3AD203B41FA5}">
                      <a16:colId xmlns:a16="http://schemas.microsoft.com/office/drawing/2014/main" xmlns="" val="2884919889"/>
                    </a:ext>
                  </a:extLst>
                </a:gridCol>
                <a:gridCol w="2881122">
                  <a:extLst>
                    <a:ext uri="{9D8B030D-6E8A-4147-A177-3AD203B41FA5}">
                      <a16:colId xmlns:a16="http://schemas.microsoft.com/office/drawing/2014/main" xmlns="" val="1144435552"/>
                    </a:ext>
                  </a:extLst>
                </a:gridCol>
              </a:tblGrid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Medicine_id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Medicine_name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581628046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648462563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962981749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577669001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04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Fexo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573395085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E-Cap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01790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361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xmlns="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 fontScale="90000"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0BF9AC9-1D07-4890-BE1A-A45C285CE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8710"/>
              </p:ext>
            </p:extLst>
          </p:nvPr>
        </p:nvGraphicFramePr>
        <p:xfrm>
          <a:off x="2814918" y="1135236"/>
          <a:ext cx="6983506" cy="24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805">
                  <a:extLst>
                    <a:ext uri="{9D8B030D-6E8A-4147-A177-3AD203B41FA5}">
                      <a16:colId xmlns:a16="http://schemas.microsoft.com/office/drawing/2014/main" xmlns="" val="1214016842"/>
                    </a:ext>
                  </a:extLst>
                </a:gridCol>
                <a:gridCol w="1428818">
                  <a:extLst>
                    <a:ext uri="{9D8B030D-6E8A-4147-A177-3AD203B41FA5}">
                      <a16:colId xmlns:a16="http://schemas.microsoft.com/office/drawing/2014/main" xmlns="" val="3201595595"/>
                    </a:ext>
                  </a:extLst>
                </a:gridCol>
                <a:gridCol w="1317016">
                  <a:extLst>
                    <a:ext uri="{9D8B030D-6E8A-4147-A177-3AD203B41FA5}">
                      <a16:colId xmlns:a16="http://schemas.microsoft.com/office/drawing/2014/main" xmlns="" val="590140992"/>
                    </a:ext>
                  </a:extLst>
                </a:gridCol>
                <a:gridCol w="1722347">
                  <a:extLst>
                    <a:ext uri="{9D8B030D-6E8A-4147-A177-3AD203B41FA5}">
                      <a16:colId xmlns:a16="http://schemas.microsoft.com/office/drawing/2014/main" xmlns="" val="2260218400"/>
                    </a:ext>
                  </a:extLst>
                </a:gridCol>
                <a:gridCol w="1459520">
                  <a:extLst>
                    <a:ext uri="{9D8B030D-6E8A-4147-A177-3AD203B41FA5}">
                      <a16:colId xmlns:a16="http://schemas.microsoft.com/office/drawing/2014/main" xmlns="" val="670597093"/>
                    </a:ext>
                  </a:extLst>
                </a:gridCol>
              </a:tblGrid>
              <a:tr h="4780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Nurses_age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Nurses_salary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1974386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Rina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65000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529899587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743702837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Riya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22000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69316275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Nila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35000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919079535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Popy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26000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373745406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Rima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Bidita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375664734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Mahmud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33000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253517128"/>
                  </a:ext>
                </a:extLst>
              </a:tr>
              <a:tr h="24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Anny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55000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5677545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CDC740F-DAC3-4C4A-AB68-7F3C9D36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04393"/>
              </p:ext>
            </p:extLst>
          </p:nvPr>
        </p:nvGraphicFramePr>
        <p:xfrm>
          <a:off x="3173505" y="3761895"/>
          <a:ext cx="6113929" cy="2791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517">
                  <a:extLst>
                    <a:ext uri="{9D8B030D-6E8A-4147-A177-3AD203B41FA5}">
                      <a16:colId xmlns:a16="http://schemas.microsoft.com/office/drawing/2014/main" xmlns="" val="308685711"/>
                    </a:ext>
                  </a:extLst>
                </a:gridCol>
                <a:gridCol w="2038206">
                  <a:extLst>
                    <a:ext uri="{9D8B030D-6E8A-4147-A177-3AD203B41FA5}">
                      <a16:colId xmlns:a16="http://schemas.microsoft.com/office/drawing/2014/main" xmlns="" val="906082353"/>
                    </a:ext>
                  </a:extLst>
                </a:gridCol>
                <a:gridCol w="2038206">
                  <a:extLst>
                    <a:ext uri="{9D8B030D-6E8A-4147-A177-3AD203B41FA5}">
                      <a16:colId xmlns:a16="http://schemas.microsoft.com/office/drawing/2014/main" xmlns="" val="1093418929"/>
                    </a:ext>
                  </a:extLst>
                </a:gridCol>
              </a:tblGrid>
              <a:tr h="318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Appointment_id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Appoinment_date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Appointment_time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6327245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123001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12-04-2022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02038340"/>
                  </a:ext>
                </a:extLst>
              </a:tr>
              <a:tr h="427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547701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123003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13-04-2022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5389269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123004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13-04-2022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570794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123005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14-04-2022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12:00 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3876234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123006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15-04-2022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10:00 AM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123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033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xmlns="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30" y="304799"/>
            <a:ext cx="5818093" cy="638279"/>
          </a:xfrm>
        </p:spPr>
        <p:txBody>
          <a:bodyPr>
            <a:normAutofit fontScale="90000"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870E928-1BE7-40CE-BAD9-814C4911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53804"/>
              </p:ext>
            </p:extLst>
          </p:nvPr>
        </p:nvGraphicFramePr>
        <p:xfrm>
          <a:off x="2687167" y="1187805"/>
          <a:ext cx="7613280" cy="2626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509">
                  <a:extLst>
                    <a:ext uri="{9D8B030D-6E8A-4147-A177-3AD203B41FA5}">
                      <a16:colId xmlns:a16="http://schemas.microsoft.com/office/drawing/2014/main" xmlns="" val="643148359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xmlns="" val="1065712983"/>
                    </a:ext>
                  </a:extLst>
                </a:gridCol>
                <a:gridCol w="1321809">
                  <a:extLst>
                    <a:ext uri="{9D8B030D-6E8A-4147-A177-3AD203B41FA5}">
                      <a16:colId xmlns:a16="http://schemas.microsoft.com/office/drawing/2014/main" xmlns="" val="2437124764"/>
                    </a:ext>
                  </a:extLst>
                </a:gridCol>
                <a:gridCol w="1240467">
                  <a:extLst>
                    <a:ext uri="{9D8B030D-6E8A-4147-A177-3AD203B41FA5}">
                      <a16:colId xmlns:a16="http://schemas.microsoft.com/office/drawing/2014/main" xmlns="" val="3712967132"/>
                    </a:ext>
                  </a:extLst>
                </a:gridCol>
                <a:gridCol w="1405904">
                  <a:extLst>
                    <a:ext uri="{9D8B030D-6E8A-4147-A177-3AD203B41FA5}">
                      <a16:colId xmlns:a16="http://schemas.microsoft.com/office/drawing/2014/main" xmlns="" val="2466037276"/>
                    </a:ext>
                  </a:extLst>
                </a:gridCol>
                <a:gridCol w="1042151">
                  <a:extLst>
                    <a:ext uri="{9D8B030D-6E8A-4147-A177-3AD203B41FA5}">
                      <a16:colId xmlns:a16="http://schemas.microsoft.com/office/drawing/2014/main" xmlns="" val="2804075013"/>
                    </a:ext>
                  </a:extLst>
                </a:gridCol>
              </a:tblGrid>
              <a:tr h="515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Patient_id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Patient_name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doctor_name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Nurse_name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medicine_name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room_num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66543829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Apon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Diba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Rina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201105914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Badshah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Rahman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Riya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Fexo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409204285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Alam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Anny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033821080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Mina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Bidita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Rima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E-cap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56737642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Raju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Devi Shetty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Popy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550188265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Arnob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Plabon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303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92129070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Turjo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Dr. Mahmudur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Mim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Napa Rapid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302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338164842"/>
                  </a:ext>
                </a:extLst>
              </a:tr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Fuad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Dr. Mahmudur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Nila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Seclo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1194323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8BBFEEE-F0BE-49AA-A4C7-3548065D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88358"/>
              </p:ext>
            </p:extLst>
          </p:nvPr>
        </p:nvGraphicFramePr>
        <p:xfrm>
          <a:off x="3227292" y="4059191"/>
          <a:ext cx="6212540" cy="1893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404">
                  <a:extLst>
                    <a:ext uri="{9D8B030D-6E8A-4147-A177-3AD203B41FA5}">
                      <a16:colId xmlns:a16="http://schemas.microsoft.com/office/drawing/2014/main" xmlns="" val="2631543771"/>
                    </a:ext>
                  </a:extLst>
                </a:gridCol>
                <a:gridCol w="2071068">
                  <a:extLst>
                    <a:ext uri="{9D8B030D-6E8A-4147-A177-3AD203B41FA5}">
                      <a16:colId xmlns:a16="http://schemas.microsoft.com/office/drawing/2014/main" xmlns="" val="240749067"/>
                    </a:ext>
                  </a:extLst>
                </a:gridCol>
                <a:gridCol w="2071068">
                  <a:extLst>
                    <a:ext uri="{9D8B030D-6E8A-4147-A177-3AD203B41FA5}">
                      <a16:colId xmlns:a16="http://schemas.microsoft.com/office/drawing/2014/main" xmlns="" val="3889741917"/>
                    </a:ext>
                  </a:extLst>
                </a:gridCol>
              </a:tblGrid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Hospital_id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Hospital_name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Hospital_address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8808018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United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Dhanmondi, Dhaka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2576945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BRB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Gulshan, Dhaka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84880666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Apollo Hospital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Baridhara, Dhaka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86238566"/>
                  </a:ext>
                </a:extLst>
              </a:tr>
              <a:tr h="378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10004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Square Hospital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Panthopath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, Dhaka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717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4829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xmlns="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635" y="564776"/>
            <a:ext cx="5818093" cy="638279"/>
          </a:xfrm>
        </p:spPr>
        <p:txBody>
          <a:bodyPr>
            <a:normAutofit fontScale="90000"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Sample </a:t>
            </a:r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r>
              <a:rPr lang="af-ZA" sz="3200" i="0" dirty="0">
                <a:effectLst/>
                <a:latin typeface="Roboto" panose="02000000000000000000" pitchFamily="2" charset="0"/>
              </a:rPr>
              <a:t> with Columns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17EFCA4-1CE8-462E-A1BE-92CCB78D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83471"/>
              </p:ext>
            </p:extLst>
          </p:nvPr>
        </p:nvGraphicFramePr>
        <p:xfrm>
          <a:off x="3397624" y="1742789"/>
          <a:ext cx="5558117" cy="3564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832">
                  <a:extLst>
                    <a:ext uri="{9D8B030D-6E8A-4147-A177-3AD203B41FA5}">
                      <a16:colId xmlns:a16="http://schemas.microsoft.com/office/drawing/2014/main" xmlns="" val="3790025121"/>
                    </a:ext>
                  </a:extLst>
                </a:gridCol>
                <a:gridCol w="2866285">
                  <a:extLst>
                    <a:ext uri="{9D8B030D-6E8A-4147-A177-3AD203B41FA5}">
                      <a16:colId xmlns:a16="http://schemas.microsoft.com/office/drawing/2014/main" xmlns="" val="2916219325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room_num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floor_num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714148287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757256965"/>
                  </a:ext>
                </a:extLst>
              </a:tr>
              <a:tr h="339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50026850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107256120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603584754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884090718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328013964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661386202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303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810504989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967243592"/>
                  </a:ext>
                </a:extLst>
              </a:tr>
              <a:tr h="3205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402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4161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5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xmlns="" id="{6151A826-3787-4629-B927-001F2E03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211" r="31393" b="20959"/>
          <a:stretch/>
        </p:blipFill>
        <p:spPr bwMode="auto">
          <a:xfrm>
            <a:off x="6592982" y="2776780"/>
            <a:ext cx="5079066" cy="21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spital Management System">
            <a:extLst>
              <a:ext uri="{FF2B5EF4-FFF2-40B4-BE49-F238E27FC236}">
                <a16:creationId xmlns:a16="http://schemas.microsoft.com/office/drawing/2014/main" xmlns="" id="{EEEF0844-DBB3-4ACA-86D1-16B1A396A7E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r="13064"/>
          <a:stretch>
            <a:fillRect/>
          </a:stretch>
        </p:blipFill>
        <p:spPr bwMode="auto">
          <a:xfrm>
            <a:off x="0" y="0"/>
            <a:ext cx="5827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371</TotalTime>
  <Words>304</Words>
  <Application>Microsoft Office PowerPoint</Application>
  <PresentationFormat>Widescreen</PresentationFormat>
  <Paragraphs>220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Arial Rounded MT Bold</vt:lpstr>
      <vt:lpstr>Calibri</vt:lpstr>
      <vt:lpstr>Franklin Gothic Book</vt:lpstr>
      <vt:lpstr>Franklin Gothic Demi</vt:lpstr>
      <vt:lpstr>Roboto</vt:lpstr>
      <vt:lpstr>Vrinda</vt:lpstr>
      <vt:lpstr>Wingdings</vt:lpstr>
      <vt:lpstr>Theme1</vt:lpstr>
      <vt:lpstr>Hospital Management System Database</vt:lpstr>
      <vt:lpstr>Introduction</vt:lpstr>
      <vt:lpstr> ER Diagram</vt:lpstr>
      <vt:lpstr>Sample Tables with Columns</vt:lpstr>
      <vt:lpstr>Sample Tables with Columns</vt:lpstr>
      <vt:lpstr>Sample Tables with Columns</vt:lpstr>
      <vt:lpstr>Sample Tables with Columns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 </dc:creator>
  <cp:lastModifiedBy>Microsoft account</cp:lastModifiedBy>
  <cp:revision>18</cp:revision>
  <dcterms:created xsi:type="dcterms:W3CDTF">2022-04-09T09:00:13Z</dcterms:created>
  <dcterms:modified xsi:type="dcterms:W3CDTF">2025-07-08T15:05:32Z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