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59" r:id="rId5"/>
    <p:sldId id="267" r:id="rId6"/>
    <p:sldId id="260" r:id="rId7"/>
    <p:sldId id="268" r:id="rId8"/>
    <p:sldId id="261" r:id="rId9"/>
    <p:sldId id="269" r:id="rId10"/>
    <p:sldId id="262" r:id="rId11"/>
    <p:sldId id="270" r:id="rId12"/>
    <p:sldId id="263" r:id="rId13"/>
    <p:sldId id="271" r:id="rId14"/>
    <p:sldId id="264" r:id="rId15"/>
    <p:sldId id="272"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5AA06-3E8D-446B-8934-EC5BE55C3163}" v="2" dt="2025-07-23T13:16:36.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077" autoAdjust="0"/>
  </p:normalViewPr>
  <p:slideViewPr>
    <p:cSldViewPr snapToGrid="0" snapToObjects="1">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zaifa18 18" userId="50ea2226-2cd2-4e71-98be-f1ce2627f982" providerId="ADAL" clId="{F8E5AA06-3E8D-446B-8934-EC5BE55C3163}"/>
    <pc:docChg chg="modSld">
      <pc:chgData name="huzaifa18 18" userId="50ea2226-2cd2-4e71-98be-f1ce2627f982" providerId="ADAL" clId="{F8E5AA06-3E8D-446B-8934-EC5BE55C3163}" dt="2025-07-23T13:16:36.872" v="1" actId="20577"/>
      <pc:docMkLst>
        <pc:docMk/>
      </pc:docMkLst>
      <pc:sldChg chg="modSp mod">
        <pc:chgData name="huzaifa18 18" userId="50ea2226-2cd2-4e71-98be-f1ce2627f982" providerId="ADAL" clId="{F8E5AA06-3E8D-446B-8934-EC5BE55C3163}" dt="2025-07-23T13:16:36.872" v="1" actId="20577"/>
        <pc:sldMkLst>
          <pc:docMk/>
          <pc:sldMk cId="0" sldId="266"/>
        </pc:sldMkLst>
        <pc:spChg chg="mod">
          <ac:chgData name="huzaifa18 18" userId="50ea2226-2cd2-4e71-98be-f1ce2627f982" providerId="ADAL" clId="{F8E5AA06-3E8D-446B-8934-EC5BE55C3163}" dt="2025-07-23T13:16:36.872" v="1" actId="20577"/>
          <ac:spMkLst>
            <pc:docMk/>
            <pc:sldMk cId="0" sldId="266"/>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A97A4-089B-4FF9-97EC-ADA5ED00847B}"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1F2A038-C2FB-443A-A94E-BBA28C915186}">
      <dgm:prSet custT="1"/>
      <dgm:spPr/>
      <dgm:t>
        <a:bodyPr/>
        <a:lstStyle/>
        <a:p>
          <a:pPr>
            <a:defRPr cap="all"/>
          </a:pPr>
          <a:r>
            <a:rPr lang="en-US" sz="2400" dirty="0"/>
            <a:t>• Goal: Analyze Netflix's content trends using interactive Power BI dashboard.</a:t>
          </a:r>
        </a:p>
      </dgm:t>
    </dgm:pt>
    <dgm:pt modelId="{B8AFBB14-B38A-4053-B257-B176956E3389}" type="parTrans" cxnId="{A15E3D6D-7C87-4DE5-BDB1-5E9D59619582}">
      <dgm:prSet/>
      <dgm:spPr/>
      <dgm:t>
        <a:bodyPr/>
        <a:lstStyle/>
        <a:p>
          <a:endParaRPr lang="en-US"/>
        </a:p>
      </dgm:t>
    </dgm:pt>
    <dgm:pt modelId="{CFDF5E93-38AD-40ED-ABEE-7DD4A97853C2}" type="sibTrans" cxnId="{A15E3D6D-7C87-4DE5-BDB1-5E9D59619582}">
      <dgm:prSet/>
      <dgm:spPr/>
      <dgm:t>
        <a:bodyPr/>
        <a:lstStyle/>
        <a:p>
          <a:endParaRPr lang="en-US"/>
        </a:p>
      </dgm:t>
    </dgm:pt>
    <dgm:pt modelId="{76CBFA4C-9A5B-4253-90AA-88B49DC5E1D9}">
      <dgm:prSet/>
      <dgm:spPr/>
      <dgm:t>
        <a:bodyPr/>
        <a:lstStyle/>
        <a:p>
          <a:pPr>
            <a:defRPr cap="all"/>
          </a:pPr>
          <a:r>
            <a:rPr lang="en-US" dirty="0"/>
            <a:t>• Focus: Content type, rating, genre distribution, release trends.</a:t>
          </a:r>
        </a:p>
      </dgm:t>
    </dgm:pt>
    <dgm:pt modelId="{CD7D86D3-D306-4B4D-AA88-B13F6746CDA3}" type="parTrans" cxnId="{0B77F7CC-BB18-4EC2-9F29-00606C46059B}">
      <dgm:prSet/>
      <dgm:spPr/>
      <dgm:t>
        <a:bodyPr/>
        <a:lstStyle/>
        <a:p>
          <a:endParaRPr lang="en-US"/>
        </a:p>
      </dgm:t>
    </dgm:pt>
    <dgm:pt modelId="{0B8D7B25-61AB-45D5-90EA-7D25DE441636}" type="sibTrans" cxnId="{0B77F7CC-BB18-4EC2-9F29-00606C46059B}">
      <dgm:prSet/>
      <dgm:spPr/>
      <dgm:t>
        <a:bodyPr/>
        <a:lstStyle/>
        <a:p>
          <a:endParaRPr lang="en-US"/>
        </a:p>
      </dgm:t>
    </dgm:pt>
    <dgm:pt modelId="{94C45A27-18E9-4A74-895E-05F36E2B267D}">
      <dgm:prSet/>
      <dgm:spPr/>
      <dgm:t>
        <a:bodyPr/>
        <a:lstStyle/>
        <a:p>
          <a:pPr>
            <a:defRPr cap="all"/>
          </a:pPr>
          <a:r>
            <a:rPr lang="en-US" dirty="0"/>
            <a:t>• Outcome: Multi-page dashboard with actionable insights.</a:t>
          </a:r>
        </a:p>
      </dgm:t>
    </dgm:pt>
    <dgm:pt modelId="{EDA359DF-BE13-464C-BEE2-4C0FC4FCADCA}" type="parTrans" cxnId="{B96FEA62-C98D-45BF-8FF6-B95A69469915}">
      <dgm:prSet/>
      <dgm:spPr/>
      <dgm:t>
        <a:bodyPr/>
        <a:lstStyle/>
        <a:p>
          <a:endParaRPr lang="en-US"/>
        </a:p>
      </dgm:t>
    </dgm:pt>
    <dgm:pt modelId="{2CC9BF7F-0406-43A7-97BA-42621F62012F}" type="sibTrans" cxnId="{B96FEA62-C98D-45BF-8FF6-B95A69469915}">
      <dgm:prSet/>
      <dgm:spPr/>
      <dgm:t>
        <a:bodyPr/>
        <a:lstStyle/>
        <a:p>
          <a:endParaRPr lang="en-US"/>
        </a:p>
      </dgm:t>
    </dgm:pt>
    <dgm:pt modelId="{A3F4E4FF-6A2F-4143-9767-CFEE6FDC8C22}" type="pres">
      <dgm:prSet presAssocID="{C31A97A4-089B-4FF9-97EC-ADA5ED00847B}" presName="root" presStyleCnt="0">
        <dgm:presLayoutVars>
          <dgm:dir/>
          <dgm:resizeHandles val="exact"/>
        </dgm:presLayoutVars>
      </dgm:prSet>
      <dgm:spPr/>
    </dgm:pt>
    <dgm:pt modelId="{23023DF6-7BA4-4D2C-818E-61AD51CA3603}" type="pres">
      <dgm:prSet presAssocID="{A1F2A038-C2FB-443A-A94E-BBA28C915186}" presName="compNode" presStyleCnt="0"/>
      <dgm:spPr/>
    </dgm:pt>
    <dgm:pt modelId="{CE31AC72-8876-4086-9F54-B20834031F89}" type="pres">
      <dgm:prSet presAssocID="{A1F2A038-C2FB-443A-A94E-BBA28C915186}" presName="iconBgRect" presStyleLbl="bgShp" presStyleIdx="0" presStyleCnt="3"/>
      <dgm:spPr>
        <a:prstGeom prst="round2DiagRect">
          <a:avLst>
            <a:gd name="adj1" fmla="val 29727"/>
            <a:gd name="adj2" fmla="val 0"/>
          </a:avLst>
        </a:prstGeom>
      </dgm:spPr>
    </dgm:pt>
    <dgm:pt modelId="{196D01E7-A53F-425F-9BD0-44B13E484BD6}" type="pres">
      <dgm:prSet presAssocID="{A1F2A038-C2FB-443A-A94E-BBA28C9151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17C71B60-52B0-40CE-849D-DDE1FBE8170B}" type="pres">
      <dgm:prSet presAssocID="{A1F2A038-C2FB-443A-A94E-BBA28C915186}" presName="spaceRect" presStyleCnt="0"/>
      <dgm:spPr/>
    </dgm:pt>
    <dgm:pt modelId="{DBA03255-66EE-43C2-912C-16A2EF13C241}" type="pres">
      <dgm:prSet presAssocID="{A1F2A038-C2FB-443A-A94E-BBA28C915186}" presName="textRect" presStyleLbl="revTx" presStyleIdx="0" presStyleCnt="3">
        <dgm:presLayoutVars>
          <dgm:chMax val="1"/>
          <dgm:chPref val="1"/>
        </dgm:presLayoutVars>
      </dgm:prSet>
      <dgm:spPr/>
    </dgm:pt>
    <dgm:pt modelId="{DF2AC68C-70A0-4BCA-BDD1-78BDC09CABC8}" type="pres">
      <dgm:prSet presAssocID="{CFDF5E93-38AD-40ED-ABEE-7DD4A97853C2}" presName="sibTrans" presStyleCnt="0"/>
      <dgm:spPr/>
    </dgm:pt>
    <dgm:pt modelId="{DC612F25-7368-4645-8E62-045A55AA2E59}" type="pres">
      <dgm:prSet presAssocID="{76CBFA4C-9A5B-4253-90AA-88B49DC5E1D9}" presName="compNode" presStyleCnt="0"/>
      <dgm:spPr/>
    </dgm:pt>
    <dgm:pt modelId="{99968781-C06F-4ED4-9DCA-87BB7C93F5AC}" type="pres">
      <dgm:prSet presAssocID="{76CBFA4C-9A5B-4253-90AA-88B49DC5E1D9}" presName="iconBgRect" presStyleLbl="bgShp" presStyleIdx="1" presStyleCnt="3"/>
      <dgm:spPr>
        <a:prstGeom prst="round2DiagRect">
          <a:avLst>
            <a:gd name="adj1" fmla="val 29727"/>
            <a:gd name="adj2" fmla="val 0"/>
          </a:avLst>
        </a:prstGeom>
      </dgm:spPr>
    </dgm:pt>
    <dgm:pt modelId="{D9E39300-4F5B-43A2-8AA5-7A8E5F828073}" type="pres">
      <dgm:prSet presAssocID="{76CBFA4C-9A5B-4253-90AA-88B49DC5E1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atre"/>
        </a:ext>
      </dgm:extLst>
    </dgm:pt>
    <dgm:pt modelId="{DB23C626-17CA-4608-B413-31B81C51262F}" type="pres">
      <dgm:prSet presAssocID="{76CBFA4C-9A5B-4253-90AA-88B49DC5E1D9}" presName="spaceRect" presStyleCnt="0"/>
      <dgm:spPr/>
    </dgm:pt>
    <dgm:pt modelId="{59B47799-EA35-4611-B536-C9B6CA734DF0}" type="pres">
      <dgm:prSet presAssocID="{76CBFA4C-9A5B-4253-90AA-88B49DC5E1D9}" presName="textRect" presStyleLbl="revTx" presStyleIdx="1" presStyleCnt="3">
        <dgm:presLayoutVars>
          <dgm:chMax val="1"/>
          <dgm:chPref val="1"/>
        </dgm:presLayoutVars>
      </dgm:prSet>
      <dgm:spPr/>
    </dgm:pt>
    <dgm:pt modelId="{23E2632D-7F69-4AF5-B08E-6DEE5DD8E073}" type="pres">
      <dgm:prSet presAssocID="{0B8D7B25-61AB-45D5-90EA-7D25DE441636}" presName="sibTrans" presStyleCnt="0"/>
      <dgm:spPr/>
    </dgm:pt>
    <dgm:pt modelId="{1C1F8949-D074-4701-A7EA-7A62A9BD84CA}" type="pres">
      <dgm:prSet presAssocID="{94C45A27-18E9-4A74-895E-05F36E2B267D}" presName="compNode" presStyleCnt="0"/>
      <dgm:spPr/>
    </dgm:pt>
    <dgm:pt modelId="{04A5BAB6-91FA-4AC1-A315-D6BD2DE5B2B6}" type="pres">
      <dgm:prSet presAssocID="{94C45A27-18E9-4A74-895E-05F36E2B267D}" presName="iconBgRect" presStyleLbl="bgShp" presStyleIdx="2" presStyleCnt="3"/>
      <dgm:spPr>
        <a:prstGeom prst="round2DiagRect">
          <a:avLst>
            <a:gd name="adj1" fmla="val 29727"/>
            <a:gd name="adj2" fmla="val 0"/>
          </a:avLst>
        </a:prstGeom>
      </dgm:spPr>
    </dgm:pt>
    <dgm:pt modelId="{EF4AE182-3E0F-4131-8828-2260E32B90A0}" type="pres">
      <dgm:prSet presAssocID="{94C45A27-18E9-4A74-895E-05F36E2B26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6ACC3BAF-9F5A-4D57-9B18-A3B5F9CD8CA2}" type="pres">
      <dgm:prSet presAssocID="{94C45A27-18E9-4A74-895E-05F36E2B267D}" presName="spaceRect" presStyleCnt="0"/>
      <dgm:spPr/>
    </dgm:pt>
    <dgm:pt modelId="{9BD4256C-A06A-4ECF-9C08-217BDFC05D8F}" type="pres">
      <dgm:prSet presAssocID="{94C45A27-18E9-4A74-895E-05F36E2B267D}" presName="textRect" presStyleLbl="revTx" presStyleIdx="2" presStyleCnt="3">
        <dgm:presLayoutVars>
          <dgm:chMax val="1"/>
          <dgm:chPref val="1"/>
        </dgm:presLayoutVars>
      </dgm:prSet>
      <dgm:spPr/>
    </dgm:pt>
  </dgm:ptLst>
  <dgm:cxnLst>
    <dgm:cxn modelId="{4E24721F-E152-4E15-A95E-609F41BD221E}" type="presOf" srcId="{94C45A27-18E9-4A74-895E-05F36E2B267D}" destId="{9BD4256C-A06A-4ECF-9C08-217BDFC05D8F}" srcOrd="0" destOrd="0" presId="urn:microsoft.com/office/officeart/2018/5/layout/IconLeafLabelList"/>
    <dgm:cxn modelId="{B96FEA62-C98D-45BF-8FF6-B95A69469915}" srcId="{C31A97A4-089B-4FF9-97EC-ADA5ED00847B}" destId="{94C45A27-18E9-4A74-895E-05F36E2B267D}" srcOrd="2" destOrd="0" parTransId="{EDA359DF-BE13-464C-BEE2-4C0FC4FCADCA}" sibTransId="{2CC9BF7F-0406-43A7-97BA-42621F62012F}"/>
    <dgm:cxn modelId="{A15E3D6D-7C87-4DE5-BDB1-5E9D59619582}" srcId="{C31A97A4-089B-4FF9-97EC-ADA5ED00847B}" destId="{A1F2A038-C2FB-443A-A94E-BBA28C915186}" srcOrd="0" destOrd="0" parTransId="{B8AFBB14-B38A-4053-B257-B176956E3389}" sibTransId="{CFDF5E93-38AD-40ED-ABEE-7DD4A97853C2}"/>
    <dgm:cxn modelId="{CFD5B874-1509-4B44-A556-B705A26DE282}" type="presOf" srcId="{C31A97A4-089B-4FF9-97EC-ADA5ED00847B}" destId="{A3F4E4FF-6A2F-4143-9767-CFEE6FDC8C22}" srcOrd="0" destOrd="0" presId="urn:microsoft.com/office/officeart/2018/5/layout/IconLeafLabelList"/>
    <dgm:cxn modelId="{8250958F-2E5A-4F3E-AEC4-3FD20DE34F5C}" type="presOf" srcId="{76CBFA4C-9A5B-4253-90AA-88B49DC5E1D9}" destId="{59B47799-EA35-4611-B536-C9B6CA734DF0}" srcOrd="0" destOrd="0" presId="urn:microsoft.com/office/officeart/2018/5/layout/IconLeafLabelList"/>
    <dgm:cxn modelId="{0B77F7CC-BB18-4EC2-9F29-00606C46059B}" srcId="{C31A97A4-089B-4FF9-97EC-ADA5ED00847B}" destId="{76CBFA4C-9A5B-4253-90AA-88B49DC5E1D9}" srcOrd="1" destOrd="0" parTransId="{CD7D86D3-D306-4B4D-AA88-B13F6746CDA3}" sibTransId="{0B8D7B25-61AB-45D5-90EA-7D25DE441636}"/>
    <dgm:cxn modelId="{9B6B95FB-5A08-4F1F-A288-72C309023CE1}" type="presOf" srcId="{A1F2A038-C2FB-443A-A94E-BBA28C915186}" destId="{DBA03255-66EE-43C2-912C-16A2EF13C241}" srcOrd="0" destOrd="0" presId="urn:microsoft.com/office/officeart/2018/5/layout/IconLeafLabelList"/>
    <dgm:cxn modelId="{1B96E6BC-EF96-45DD-B3AA-ECEF2B2FE520}" type="presParOf" srcId="{A3F4E4FF-6A2F-4143-9767-CFEE6FDC8C22}" destId="{23023DF6-7BA4-4D2C-818E-61AD51CA3603}" srcOrd="0" destOrd="0" presId="urn:microsoft.com/office/officeart/2018/5/layout/IconLeafLabelList"/>
    <dgm:cxn modelId="{A66C1C5F-4AA0-4F30-8424-7F1685C81CBF}" type="presParOf" srcId="{23023DF6-7BA4-4D2C-818E-61AD51CA3603}" destId="{CE31AC72-8876-4086-9F54-B20834031F89}" srcOrd="0" destOrd="0" presId="urn:microsoft.com/office/officeart/2018/5/layout/IconLeafLabelList"/>
    <dgm:cxn modelId="{3BCF0E67-418A-404A-B6E0-879DF650E6BD}" type="presParOf" srcId="{23023DF6-7BA4-4D2C-818E-61AD51CA3603}" destId="{196D01E7-A53F-425F-9BD0-44B13E484BD6}" srcOrd="1" destOrd="0" presId="urn:microsoft.com/office/officeart/2018/5/layout/IconLeafLabelList"/>
    <dgm:cxn modelId="{952BC6AA-9A14-46B5-AA1F-171462D340CA}" type="presParOf" srcId="{23023DF6-7BA4-4D2C-818E-61AD51CA3603}" destId="{17C71B60-52B0-40CE-849D-DDE1FBE8170B}" srcOrd="2" destOrd="0" presId="urn:microsoft.com/office/officeart/2018/5/layout/IconLeafLabelList"/>
    <dgm:cxn modelId="{EFCF984B-FCD4-42BF-AD24-EBAF05742E81}" type="presParOf" srcId="{23023DF6-7BA4-4D2C-818E-61AD51CA3603}" destId="{DBA03255-66EE-43C2-912C-16A2EF13C241}" srcOrd="3" destOrd="0" presId="urn:microsoft.com/office/officeart/2018/5/layout/IconLeafLabelList"/>
    <dgm:cxn modelId="{A800E25F-B2B1-455F-8FEA-01A02EED15AA}" type="presParOf" srcId="{A3F4E4FF-6A2F-4143-9767-CFEE6FDC8C22}" destId="{DF2AC68C-70A0-4BCA-BDD1-78BDC09CABC8}" srcOrd="1" destOrd="0" presId="urn:microsoft.com/office/officeart/2018/5/layout/IconLeafLabelList"/>
    <dgm:cxn modelId="{8938FEAD-156D-43E3-B375-7776E80CA055}" type="presParOf" srcId="{A3F4E4FF-6A2F-4143-9767-CFEE6FDC8C22}" destId="{DC612F25-7368-4645-8E62-045A55AA2E59}" srcOrd="2" destOrd="0" presId="urn:microsoft.com/office/officeart/2018/5/layout/IconLeafLabelList"/>
    <dgm:cxn modelId="{180A0EA1-FACB-4AEE-8FF9-B3BCCD694E99}" type="presParOf" srcId="{DC612F25-7368-4645-8E62-045A55AA2E59}" destId="{99968781-C06F-4ED4-9DCA-87BB7C93F5AC}" srcOrd="0" destOrd="0" presId="urn:microsoft.com/office/officeart/2018/5/layout/IconLeafLabelList"/>
    <dgm:cxn modelId="{5FCDA4B4-3AEB-4667-92BF-F6679EC9FDCE}" type="presParOf" srcId="{DC612F25-7368-4645-8E62-045A55AA2E59}" destId="{D9E39300-4F5B-43A2-8AA5-7A8E5F828073}" srcOrd="1" destOrd="0" presId="urn:microsoft.com/office/officeart/2018/5/layout/IconLeafLabelList"/>
    <dgm:cxn modelId="{ED215EDD-36D7-454B-8A53-C206BE50481B}" type="presParOf" srcId="{DC612F25-7368-4645-8E62-045A55AA2E59}" destId="{DB23C626-17CA-4608-B413-31B81C51262F}" srcOrd="2" destOrd="0" presId="urn:microsoft.com/office/officeart/2018/5/layout/IconLeafLabelList"/>
    <dgm:cxn modelId="{9415CB94-E91E-49D4-B502-963ACF8F1D98}" type="presParOf" srcId="{DC612F25-7368-4645-8E62-045A55AA2E59}" destId="{59B47799-EA35-4611-B536-C9B6CA734DF0}" srcOrd="3" destOrd="0" presId="urn:microsoft.com/office/officeart/2018/5/layout/IconLeafLabelList"/>
    <dgm:cxn modelId="{E47D380E-8DFD-4CD2-8111-BABFEABBE165}" type="presParOf" srcId="{A3F4E4FF-6A2F-4143-9767-CFEE6FDC8C22}" destId="{23E2632D-7F69-4AF5-B08E-6DEE5DD8E073}" srcOrd="3" destOrd="0" presId="urn:microsoft.com/office/officeart/2018/5/layout/IconLeafLabelList"/>
    <dgm:cxn modelId="{BDBECB1A-BE07-4638-98BF-509AC553F0B4}" type="presParOf" srcId="{A3F4E4FF-6A2F-4143-9767-CFEE6FDC8C22}" destId="{1C1F8949-D074-4701-A7EA-7A62A9BD84CA}" srcOrd="4" destOrd="0" presId="urn:microsoft.com/office/officeart/2018/5/layout/IconLeafLabelList"/>
    <dgm:cxn modelId="{5C2D1CA1-E2CC-48DA-9271-C7D2B1AFCE73}" type="presParOf" srcId="{1C1F8949-D074-4701-A7EA-7A62A9BD84CA}" destId="{04A5BAB6-91FA-4AC1-A315-D6BD2DE5B2B6}" srcOrd="0" destOrd="0" presId="urn:microsoft.com/office/officeart/2018/5/layout/IconLeafLabelList"/>
    <dgm:cxn modelId="{F19BCDFF-BAE9-4DF8-BE9D-AC435F3E5D34}" type="presParOf" srcId="{1C1F8949-D074-4701-A7EA-7A62A9BD84CA}" destId="{EF4AE182-3E0F-4131-8828-2260E32B90A0}" srcOrd="1" destOrd="0" presId="urn:microsoft.com/office/officeart/2018/5/layout/IconLeafLabelList"/>
    <dgm:cxn modelId="{87810D8F-1539-4128-A97B-CFF52DAC416A}" type="presParOf" srcId="{1C1F8949-D074-4701-A7EA-7A62A9BD84CA}" destId="{6ACC3BAF-9F5A-4D57-9B18-A3B5F9CD8CA2}" srcOrd="2" destOrd="0" presId="urn:microsoft.com/office/officeart/2018/5/layout/IconLeafLabelList"/>
    <dgm:cxn modelId="{E6E5C604-82F3-465A-B8F6-C5248FB2AF3B}" type="presParOf" srcId="{1C1F8949-D074-4701-A7EA-7A62A9BD84CA}" destId="{9BD4256C-A06A-4ECF-9C08-217BDFC05D8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7D3F2-3D82-45C5-8CFB-A6D7D7F1966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C3D78E-5E3B-4F72-9DDE-D5A2079DFFE5}">
      <dgm:prSet/>
      <dgm:spPr/>
      <dgm:t>
        <a:bodyPr/>
        <a:lstStyle/>
        <a:p>
          <a:r>
            <a:rPr lang="en-US" dirty="0"/>
            <a:t>• Source: Netflix dataset (Kaggle)</a:t>
          </a:r>
        </a:p>
      </dgm:t>
    </dgm:pt>
    <dgm:pt modelId="{28F23931-7A58-472A-B7BF-740456DA9695}" type="parTrans" cxnId="{185C26ED-DE45-49A7-952C-841DA34DFEA8}">
      <dgm:prSet/>
      <dgm:spPr/>
      <dgm:t>
        <a:bodyPr/>
        <a:lstStyle/>
        <a:p>
          <a:endParaRPr lang="en-US"/>
        </a:p>
      </dgm:t>
    </dgm:pt>
    <dgm:pt modelId="{3FA951FA-BB8E-4350-8B74-E6BDD0899F03}" type="sibTrans" cxnId="{185C26ED-DE45-49A7-952C-841DA34DFEA8}">
      <dgm:prSet/>
      <dgm:spPr/>
      <dgm:t>
        <a:bodyPr/>
        <a:lstStyle/>
        <a:p>
          <a:endParaRPr lang="en-US"/>
        </a:p>
      </dgm:t>
    </dgm:pt>
    <dgm:pt modelId="{82DC5D16-C2BB-4CD7-AB90-DF1FF3ABA09E}">
      <dgm:prSet/>
      <dgm:spPr/>
      <dgm:t>
        <a:bodyPr/>
        <a:lstStyle/>
        <a:p>
          <a:r>
            <a:rPr lang="en-US"/>
            <a:t>• Records: 8,800+ titles with fields like type, rating, release year, etc.</a:t>
          </a:r>
        </a:p>
      </dgm:t>
    </dgm:pt>
    <dgm:pt modelId="{10AABD9B-10B6-4FEE-AECB-70BF12A8C0B9}" type="parTrans" cxnId="{0DC737DC-2AFB-43AC-AD7C-5FA343106824}">
      <dgm:prSet/>
      <dgm:spPr/>
      <dgm:t>
        <a:bodyPr/>
        <a:lstStyle/>
        <a:p>
          <a:endParaRPr lang="en-US"/>
        </a:p>
      </dgm:t>
    </dgm:pt>
    <dgm:pt modelId="{7D91CE33-6EE0-4E61-8F7B-6FAAAD61760F}" type="sibTrans" cxnId="{0DC737DC-2AFB-43AC-AD7C-5FA343106824}">
      <dgm:prSet/>
      <dgm:spPr/>
      <dgm:t>
        <a:bodyPr/>
        <a:lstStyle/>
        <a:p>
          <a:endParaRPr lang="en-US"/>
        </a:p>
      </dgm:t>
    </dgm:pt>
    <dgm:pt modelId="{B07BD0AE-83DE-4792-BDF5-86A0BCD1B62E}">
      <dgm:prSet/>
      <dgm:spPr/>
      <dgm:t>
        <a:bodyPr/>
        <a:lstStyle/>
        <a:p>
          <a:r>
            <a:rPr lang="en-US"/>
            <a:t>• Tools: Power BI Desktop, Python (for preprocessing), Excel</a:t>
          </a:r>
        </a:p>
      </dgm:t>
    </dgm:pt>
    <dgm:pt modelId="{60BA0E51-364E-4B1B-AF36-4115D2344DEB}" type="parTrans" cxnId="{7B951FF8-B0CB-4999-BDED-4C4A4BFD3051}">
      <dgm:prSet/>
      <dgm:spPr/>
      <dgm:t>
        <a:bodyPr/>
        <a:lstStyle/>
        <a:p>
          <a:endParaRPr lang="en-US"/>
        </a:p>
      </dgm:t>
    </dgm:pt>
    <dgm:pt modelId="{49A29509-9C5D-49A2-A16C-6E6A0773B07B}" type="sibTrans" cxnId="{7B951FF8-B0CB-4999-BDED-4C4A4BFD3051}">
      <dgm:prSet/>
      <dgm:spPr/>
      <dgm:t>
        <a:bodyPr/>
        <a:lstStyle/>
        <a:p>
          <a:endParaRPr lang="en-US"/>
        </a:p>
      </dgm:t>
    </dgm:pt>
    <dgm:pt modelId="{8DFACDF8-9F42-4C42-9B93-8D3FE28A356B}">
      <dgm:prSet/>
      <dgm:spPr/>
      <dgm:t>
        <a:bodyPr/>
        <a:lstStyle/>
        <a:p>
          <a:r>
            <a:rPr lang="en-US" dirty="0"/>
            <a:t>• Visuals: Donut chart, bar chart, treemap, heatmap, slicers, KPIs</a:t>
          </a:r>
        </a:p>
      </dgm:t>
    </dgm:pt>
    <dgm:pt modelId="{1F235538-B1F4-4DC7-9139-F228C7AF6754}" type="parTrans" cxnId="{84C36F9F-C320-4657-85DB-56015D87FEA1}">
      <dgm:prSet/>
      <dgm:spPr/>
      <dgm:t>
        <a:bodyPr/>
        <a:lstStyle/>
        <a:p>
          <a:endParaRPr lang="en-US"/>
        </a:p>
      </dgm:t>
    </dgm:pt>
    <dgm:pt modelId="{6571D265-BC39-45F4-9C15-90529E559FF5}" type="sibTrans" cxnId="{84C36F9F-C320-4657-85DB-56015D87FEA1}">
      <dgm:prSet/>
      <dgm:spPr/>
      <dgm:t>
        <a:bodyPr/>
        <a:lstStyle/>
        <a:p>
          <a:endParaRPr lang="en-US"/>
        </a:p>
      </dgm:t>
    </dgm:pt>
    <dgm:pt modelId="{1DF91C8D-2905-45E9-BC8F-48FAC46E9241}" type="pres">
      <dgm:prSet presAssocID="{FA97D3F2-3D82-45C5-8CFB-A6D7D7F19669}" presName="linear" presStyleCnt="0">
        <dgm:presLayoutVars>
          <dgm:animLvl val="lvl"/>
          <dgm:resizeHandles val="exact"/>
        </dgm:presLayoutVars>
      </dgm:prSet>
      <dgm:spPr/>
    </dgm:pt>
    <dgm:pt modelId="{8DAB7F24-0865-47AA-A8E0-8C657DB3C7A9}" type="pres">
      <dgm:prSet presAssocID="{60C3D78E-5E3B-4F72-9DDE-D5A2079DFFE5}" presName="parentText" presStyleLbl="node1" presStyleIdx="0" presStyleCnt="4">
        <dgm:presLayoutVars>
          <dgm:chMax val="0"/>
          <dgm:bulletEnabled val="1"/>
        </dgm:presLayoutVars>
      </dgm:prSet>
      <dgm:spPr/>
    </dgm:pt>
    <dgm:pt modelId="{EB685498-D6CD-424D-99E9-8FAF47DA7E39}" type="pres">
      <dgm:prSet presAssocID="{3FA951FA-BB8E-4350-8B74-E6BDD0899F03}" presName="spacer" presStyleCnt="0"/>
      <dgm:spPr/>
    </dgm:pt>
    <dgm:pt modelId="{B695BD96-8C1A-4589-BB10-B0B4FF3C6CCD}" type="pres">
      <dgm:prSet presAssocID="{82DC5D16-C2BB-4CD7-AB90-DF1FF3ABA09E}" presName="parentText" presStyleLbl="node1" presStyleIdx="1" presStyleCnt="4">
        <dgm:presLayoutVars>
          <dgm:chMax val="0"/>
          <dgm:bulletEnabled val="1"/>
        </dgm:presLayoutVars>
      </dgm:prSet>
      <dgm:spPr/>
    </dgm:pt>
    <dgm:pt modelId="{D442180A-D7A0-4599-9564-69A14FA51794}" type="pres">
      <dgm:prSet presAssocID="{7D91CE33-6EE0-4E61-8F7B-6FAAAD61760F}" presName="spacer" presStyleCnt="0"/>
      <dgm:spPr/>
    </dgm:pt>
    <dgm:pt modelId="{EEDD9FB1-7254-4195-AFE7-19477AF82C17}" type="pres">
      <dgm:prSet presAssocID="{B07BD0AE-83DE-4792-BDF5-86A0BCD1B62E}" presName="parentText" presStyleLbl="node1" presStyleIdx="2" presStyleCnt="4">
        <dgm:presLayoutVars>
          <dgm:chMax val="0"/>
          <dgm:bulletEnabled val="1"/>
        </dgm:presLayoutVars>
      </dgm:prSet>
      <dgm:spPr/>
    </dgm:pt>
    <dgm:pt modelId="{FFE7ED24-CE4C-4FD6-8595-EFAC15377B63}" type="pres">
      <dgm:prSet presAssocID="{49A29509-9C5D-49A2-A16C-6E6A0773B07B}" presName="spacer" presStyleCnt="0"/>
      <dgm:spPr/>
    </dgm:pt>
    <dgm:pt modelId="{A0FC1A9E-F182-49E5-92CC-3EA6AF62F487}" type="pres">
      <dgm:prSet presAssocID="{8DFACDF8-9F42-4C42-9B93-8D3FE28A356B}" presName="parentText" presStyleLbl="node1" presStyleIdx="3" presStyleCnt="4">
        <dgm:presLayoutVars>
          <dgm:chMax val="0"/>
          <dgm:bulletEnabled val="1"/>
        </dgm:presLayoutVars>
      </dgm:prSet>
      <dgm:spPr/>
    </dgm:pt>
  </dgm:ptLst>
  <dgm:cxnLst>
    <dgm:cxn modelId="{21F3665F-ABF7-415D-B223-7CE43C034101}" type="presOf" srcId="{60C3D78E-5E3B-4F72-9DDE-D5A2079DFFE5}" destId="{8DAB7F24-0865-47AA-A8E0-8C657DB3C7A9}" srcOrd="0" destOrd="0" presId="urn:microsoft.com/office/officeart/2005/8/layout/vList2"/>
    <dgm:cxn modelId="{DB07EB44-A107-490D-98EB-DB2F627A6EED}" type="presOf" srcId="{8DFACDF8-9F42-4C42-9B93-8D3FE28A356B}" destId="{A0FC1A9E-F182-49E5-92CC-3EA6AF62F487}" srcOrd="0" destOrd="0" presId="urn:microsoft.com/office/officeart/2005/8/layout/vList2"/>
    <dgm:cxn modelId="{6787A956-2C72-42ED-84DA-D7E8876977A7}" type="presOf" srcId="{82DC5D16-C2BB-4CD7-AB90-DF1FF3ABA09E}" destId="{B695BD96-8C1A-4589-BB10-B0B4FF3C6CCD}" srcOrd="0" destOrd="0" presId="urn:microsoft.com/office/officeart/2005/8/layout/vList2"/>
    <dgm:cxn modelId="{FDAFD089-43B3-483E-8538-E015B2CAF65D}" type="presOf" srcId="{FA97D3F2-3D82-45C5-8CFB-A6D7D7F19669}" destId="{1DF91C8D-2905-45E9-BC8F-48FAC46E9241}" srcOrd="0" destOrd="0" presId="urn:microsoft.com/office/officeart/2005/8/layout/vList2"/>
    <dgm:cxn modelId="{84C36F9F-C320-4657-85DB-56015D87FEA1}" srcId="{FA97D3F2-3D82-45C5-8CFB-A6D7D7F19669}" destId="{8DFACDF8-9F42-4C42-9B93-8D3FE28A356B}" srcOrd="3" destOrd="0" parTransId="{1F235538-B1F4-4DC7-9139-F228C7AF6754}" sibTransId="{6571D265-BC39-45F4-9C15-90529E559FF5}"/>
    <dgm:cxn modelId="{0DC737DC-2AFB-43AC-AD7C-5FA343106824}" srcId="{FA97D3F2-3D82-45C5-8CFB-A6D7D7F19669}" destId="{82DC5D16-C2BB-4CD7-AB90-DF1FF3ABA09E}" srcOrd="1" destOrd="0" parTransId="{10AABD9B-10B6-4FEE-AECB-70BF12A8C0B9}" sibTransId="{7D91CE33-6EE0-4E61-8F7B-6FAAAD61760F}"/>
    <dgm:cxn modelId="{185C26ED-DE45-49A7-952C-841DA34DFEA8}" srcId="{FA97D3F2-3D82-45C5-8CFB-A6D7D7F19669}" destId="{60C3D78E-5E3B-4F72-9DDE-D5A2079DFFE5}" srcOrd="0" destOrd="0" parTransId="{28F23931-7A58-472A-B7BF-740456DA9695}" sibTransId="{3FA951FA-BB8E-4350-8B74-E6BDD0899F03}"/>
    <dgm:cxn modelId="{06EF39F7-3F65-4557-A7A0-398C2929CAB7}" type="presOf" srcId="{B07BD0AE-83DE-4792-BDF5-86A0BCD1B62E}" destId="{EEDD9FB1-7254-4195-AFE7-19477AF82C17}" srcOrd="0" destOrd="0" presId="urn:microsoft.com/office/officeart/2005/8/layout/vList2"/>
    <dgm:cxn modelId="{7B951FF8-B0CB-4999-BDED-4C4A4BFD3051}" srcId="{FA97D3F2-3D82-45C5-8CFB-A6D7D7F19669}" destId="{B07BD0AE-83DE-4792-BDF5-86A0BCD1B62E}" srcOrd="2" destOrd="0" parTransId="{60BA0E51-364E-4B1B-AF36-4115D2344DEB}" sibTransId="{49A29509-9C5D-49A2-A16C-6E6A0773B07B}"/>
    <dgm:cxn modelId="{603736E3-4F23-4E1F-BADC-104B4C6B47D4}" type="presParOf" srcId="{1DF91C8D-2905-45E9-BC8F-48FAC46E9241}" destId="{8DAB7F24-0865-47AA-A8E0-8C657DB3C7A9}" srcOrd="0" destOrd="0" presId="urn:microsoft.com/office/officeart/2005/8/layout/vList2"/>
    <dgm:cxn modelId="{D248A43B-E952-4338-9616-1D07C4B48CC5}" type="presParOf" srcId="{1DF91C8D-2905-45E9-BC8F-48FAC46E9241}" destId="{EB685498-D6CD-424D-99E9-8FAF47DA7E39}" srcOrd="1" destOrd="0" presId="urn:microsoft.com/office/officeart/2005/8/layout/vList2"/>
    <dgm:cxn modelId="{9D81A927-82A7-476C-8BAC-8D2E05FEEB95}" type="presParOf" srcId="{1DF91C8D-2905-45E9-BC8F-48FAC46E9241}" destId="{B695BD96-8C1A-4589-BB10-B0B4FF3C6CCD}" srcOrd="2" destOrd="0" presId="urn:microsoft.com/office/officeart/2005/8/layout/vList2"/>
    <dgm:cxn modelId="{699AE8C6-B689-449D-B3CF-664938065157}" type="presParOf" srcId="{1DF91C8D-2905-45E9-BC8F-48FAC46E9241}" destId="{D442180A-D7A0-4599-9564-69A14FA51794}" srcOrd="3" destOrd="0" presId="urn:microsoft.com/office/officeart/2005/8/layout/vList2"/>
    <dgm:cxn modelId="{9C9D0055-B144-4F3A-A648-9E647EA3F4B7}" type="presParOf" srcId="{1DF91C8D-2905-45E9-BC8F-48FAC46E9241}" destId="{EEDD9FB1-7254-4195-AFE7-19477AF82C17}" srcOrd="4" destOrd="0" presId="urn:microsoft.com/office/officeart/2005/8/layout/vList2"/>
    <dgm:cxn modelId="{06474B6F-382A-4338-A92E-B444B80DC79F}" type="presParOf" srcId="{1DF91C8D-2905-45E9-BC8F-48FAC46E9241}" destId="{FFE7ED24-CE4C-4FD6-8595-EFAC15377B63}" srcOrd="5" destOrd="0" presId="urn:microsoft.com/office/officeart/2005/8/layout/vList2"/>
    <dgm:cxn modelId="{34981AB1-4EBF-496A-8D7D-F64633AB1F99}" type="presParOf" srcId="{1DF91C8D-2905-45E9-BC8F-48FAC46E9241}" destId="{A0FC1A9E-F182-49E5-92CC-3EA6AF62F4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1AC72-8876-4086-9F54-B20834031F89}">
      <dsp:nvSpPr>
        <dsp:cNvPr id="0" name=""/>
        <dsp:cNvSpPr/>
      </dsp:nvSpPr>
      <dsp:spPr>
        <a:xfrm>
          <a:off x="575999" y="684498"/>
          <a:ext cx="1647000" cy="1647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D01E7-A53F-425F-9BD0-44B13E484BD6}">
      <dsp:nvSpPr>
        <dsp:cNvPr id="0" name=""/>
        <dsp:cNvSpPr/>
      </dsp:nvSpPr>
      <dsp:spPr>
        <a:xfrm>
          <a:off x="927000" y="1035498"/>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03255-66EE-43C2-912C-16A2EF13C241}">
      <dsp:nvSpPr>
        <dsp:cNvPr id="0" name=""/>
        <dsp:cNvSpPr/>
      </dsp:nvSpPr>
      <dsp:spPr>
        <a:xfrm>
          <a:off x="49500" y="2844498"/>
          <a:ext cx="2700000" cy="227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 Goal: Analyze Netflix's content trends using interactive Power BI dashboard.</a:t>
          </a:r>
        </a:p>
      </dsp:txBody>
      <dsp:txXfrm>
        <a:off x="49500" y="2844498"/>
        <a:ext cx="2700000" cy="2278125"/>
      </dsp:txXfrm>
    </dsp:sp>
    <dsp:sp modelId="{99968781-C06F-4ED4-9DCA-87BB7C93F5AC}">
      <dsp:nvSpPr>
        <dsp:cNvPr id="0" name=""/>
        <dsp:cNvSpPr/>
      </dsp:nvSpPr>
      <dsp:spPr>
        <a:xfrm>
          <a:off x="3748500" y="684498"/>
          <a:ext cx="1647000" cy="1647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39300-4F5B-43A2-8AA5-7A8E5F828073}">
      <dsp:nvSpPr>
        <dsp:cNvPr id="0" name=""/>
        <dsp:cNvSpPr/>
      </dsp:nvSpPr>
      <dsp:spPr>
        <a:xfrm>
          <a:off x="4099500" y="1035498"/>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B47799-EA35-4611-B536-C9B6CA734DF0}">
      <dsp:nvSpPr>
        <dsp:cNvPr id="0" name=""/>
        <dsp:cNvSpPr/>
      </dsp:nvSpPr>
      <dsp:spPr>
        <a:xfrm>
          <a:off x="3222000" y="2844498"/>
          <a:ext cx="2700000" cy="227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 Focus: Content type, rating, genre distribution, release trends.</a:t>
          </a:r>
        </a:p>
      </dsp:txBody>
      <dsp:txXfrm>
        <a:off x="3222000" y="2844498"/>
        <a:ext cx="2700000" cy="2278125"/>
      </dsp:txXfrm>
    </dsp:sp>
    <dsp:sp modelId="{04A5BAB6-91FA-4AC1-A315-D6BD2DE5B2B6}">
      <dsp:nvSpPr>
        <dsp:cNvPr id="0" name=""/>
        <dsp:cNvSpPr/>
      </dsp:nvSpPr>
      <dsp:spPr>
        <a:xfrm>
          <a:off x="6921000" y="684498"/>
          <a:ext cx="1647000" cy="1647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AE182-3E0F-4131-8828-2260E32B90A0}">
      <dsp:nvSpPr>
        <dsp:cNvPr id="0" name=""/>
        <dsp:cNvSpPr/>
      </dsp:nvSpPr>
      <dsp:spPr>
        <a:xfrm>
          <a:off x="7272000" y="1035498"/>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D4256C-A06A-4ECF-9C08-217BDFC05D8F}">
      <dsp:nvSpPr>
        <dsp:cNvPr id="0" name=""/>
        <dsp:cNvSpPr/>
      </dsp:nvSpPr>
      <dsp:spPr>
        <a:xfrm>
          <a:off x="6394500" y="2844498"/>
          <a:ext cx="2700000" cy="227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 Outcome: Multi-page dashboard with actionable insights.</a:t>
          </a:r>
        </a:p>
      </dsp:txBody>
      <dsp:txXfrm>
        <a:off x="6394500" y="2844498"/>
        <a:ext cx="2700000" cy="2278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B7F24-0865-47AA-A8E0-8C657DB3C7A9}">
      <dsp:nvSpPr>
        <dsp:cNvPr id="0" name=""/>
        <dsp:cNvSpPr/>
      </dsp:nvSpPr>
      <dsp:spPr>
        <a:xfrm>
          <a:off x="0" y="50403"/>
          <a:ext cx="8939284" cy="127895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 Source: Netflix dataset (Kaggle)</a:t>
          </a:r>
        </a:p>
      </dsp:txBody>
      <dsp:txXfrm>
        <a:off x="62433" y="112836"/>
        <a:ext cx="8814418" cy="1154090"/>
      </dsp:txXfrm>
    </dsp:sp>
    <dsp:sp modelId="{B695BD96-8C1A-4589-BB10-B0B4FF3C6CCD}">
      <dsp:nvSpPr>
        <dsp:cNvPr id="0" name=""/>
        <dsp:cNvSpPr/>
      </dsp:nvSpPr>
      <dsp:spPr>
        <a:xfrm>
          <a:off x="0" y="1424399"/>
          <a:ext cx="8939284" cy="1278956"/>
        </a:xfrm>
        <a:prstGeom prst="roundRect">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Records: 8,800+ titles with fields like type, rating, release year, etc.</a:t>
          </a:r>
        </a:p>
      </dsp:txBody>
      <dsp:txXfrm>
        <a:off x="62433" y="1486832"/>
        <a:ext cx="8814418" cy="1154090"/>
      </dsp:txXfrm>
    </dsp:sp>
    <dsp:sp modelId="{EEDD9FB1-7254-4195-AFE7-19477AF82C17}">
      <dsp:nvSpPr>
        <dsp:cNvPr id="0" name=""/>
        <dsp:cNvSpPr/>
      </dsp:nvSpPr>
      <dsp:spPr>
        <a:xfrm>
          <a:off x="0" y="2798395"/>
          <a:ext cx="8939284" cy="1278956"/>
        </a:xfrm>
        <a:prstGeom prst="roundRect">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Tools: Power BI Desktop, Python (for preprocessing), Excel</a:t>
          </a:r>
        </a:p>
      </dsp:txBody>
      <dsp:txXfrm>
        <a:off x="62433" y="2860828"/>
        <a:ext cx="8814418" cy="1154090"/>
      </dsp:txXfrm>
    </dsp:sp>
    <dsp:sp modelId="{A0FC1A9E-F182-49E5-92CC-3EA6AF62F487}">
      <dsp:nvSpPr>
        <dsp:cNvPr id="0" name=""/>
        <dsp:cNvSpPr/>
      </dsp:nvSpPr>
      <dsp:spPr>
        <a:xfrm>
          <a:off x="0" y="4172392"/>
          <a:ext cx="8939284" cy="1278956"/>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 Visuals: Donut chart, bar chart, treemap, heatmap, slicers, KPIs</a:t>
          </a:r>
        </a:p>
      </dsp:txBody>
      <dsp:txXfrm>
        <a:off x="62433" y="4234825"/>
        <a:ext cx="8814418" cy="115409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153DA-208B-43EB-8301-B63BD4BD9A79}" type="datetimeFigureOut">
              <a:rPr lang="en-US" smtClean="0"/>
              <a:t>7/23/2025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8679A-B885-4A1E-B1B3-06CE960478B4}" type="slidenum">
              <a:rPr lang="en-US" smtClean="0"/>
              <a:t>‹#›</a:t>
            </a:fld>
            <a:endParaRPr lang="en-US"/>
          </a:p>
        </p:txBody>
      </p:sp>
    </p:spTree>
    <p:extLst>
      <p:ext uri="{BB962C8B-B14F-4D97-AF65-F5344CB8AC3E}">
        <p14:creationId xmlns:p14="http://schemas.microsoft.com/office/powerpoint/2010/main" val="333225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page provides a high-level overview of Netflix's content library. It displays the total number of titles on the platform, clearly distinguishing between Movies and TV Shows, with Movies making up the majority. It also highlights the most common content rating and trends in content additions over the years. Users can interactively explore the data using filters for type, rating, and country.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88679A-B885-4A1E-B1B3-06CE960478B4}" type="slidenum">
              <a:rPr lang="en-US" smtClean="0"/>
              <a:t>16</a:t>
            </a:fld>
            <a:endParaRPr lang="en-US"/>
          </a:p>
        </p:txBody>
      </p:sp>
    </p:spTree>
    <p:extLst>
      <p:ext uri="{BB962C8B-B14F-4D97-AF65-F5344CB8AC3E}">
        <p14:creationId xmlns:p14="http://schemas.microsoft.com/office/powerpoint/2010/main" val="255082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page highlights content addition trends on Netflix. The donut chart displays the percentage distribution of titles added each month, indicating seasonal spikes. The line chart shows the number of titles released each year, reflecting Netflix’s growth. These visuals help uncover how Netflix schedules and scales its content strategy annually.</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genre-focused page compares how different content types are distributed across genres. A 100% stacked column chart shows the genre breakdown between Movies and TV Shows, while a treemap reveals genre dominance visually. A table at the bottom lists the top titles, providing a comprehensive view of Netflix’s genre landscape.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 we explore how Netflix content has evolved over time in terms of ratings and movie durations. The line chart displays the trend in average movie durations by release year, indicating whether movies are becoming longer or shorter. A bar chart presents rating distribution, and a summary card highlights the most common rating on the platform.</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page explores regional distribution of Netflix content. A horizontal bar chart showcases the top 10 countries with the most titles available, helping identify major content-producing or hosting regions. Filters for type and rating allow users to explore the regional mix across different content categories.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deep dive focuses on genre changes over time. A heatmap or stacked chart visualizes how different genres have shifted across release years. A treemap highlights the share of each genre group in the library. The detailed table lists top titles by genre and offers deeper insights into content diversity and viewer preferences over the years.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page focuses on how Netflix content is rated and how it has evolved over time. A line chart shows the trend in average movie duration by release year, helping determine if movies are getting shorter or longer. A bar chart displays the distribution of content ratings, which helps understand what audience Netflix targets the most (e.g., mature viewers, families). The bonus card highlights the most frequent rating on the platform.</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Here, we explore the geographical diversity of Netflix content. The bar chart ranks the top countries by the number of available titles — typically led by the United States, followed by India, the UK, etc. This helps identify content hubs and Netflix's focus regions. If implemented, a heatmap or pie chart can show language availability or regional spread visually, offering insight into Netflix's international content strategies.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final page offers a granular look into how genres have evolved over time. A heatmap or stacked chart maps genre popularity across years, revealing shifts in audience preferences. The treemap reinforces genre share, while a detailed table showcases the most notable titles per genre. This page is ideal for analyzing long-term trends in storytelling, market demand, and strategic content creation.</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744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851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817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0897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36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99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118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3824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773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407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650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65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845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00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267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217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024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36916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iverr.com/seller_dashboard"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03C90EE3-8B39-EFA2-7746-C26DF4E3117F}"/>
              </a:ext>
            </a:extLst>
          </p:cNvPr>
          <p:cNvPicPr>
            <a:picLocks noChangeAspect="1"/>
          </p:cNvPicPr>
          <p:nvPr/>
        </p:nvPicPr>
        <p:blipFill>
          <a:blip r:embed="rId2">
            <a:alphaModFix amt="60000"/>
          </a:blip>
          <a:srcRect l="5429" r="11238"/>
          <a:stretch>
            <a:fillRect/>
          </a:stretch>
        </p:blipFill>
        <p:spPr>
          <a:xfrm>
            <a:off x="20" y="10"/>
            <a:ext cx="9143980" cy="6857990"/>
          </a:xfrm>
          <a:prstGeom prst="rect">
            <a:avLst/>
          </a:prstGeom>
        </p:spPr>
      </p:pic>
      <p:sp>
        <p:nvSpPr>
          <p:cNvPr id="2" name="Title 1"/>
          <p:cNvSpPr>
            <a:spLocks noGrp="1"/>
          </p:cNvSpPr>
          <p:nvPr>
            <p:ph type="ctrTitle"/>
          </p:nvPr>
        </p:nvSpPr>
        <p:spPr>
          <a:xfrm>
            <a:off x="628650" y="1387056"/>
            <a:ext cx="6858000" cy="2513271"/>
          </a:xfrm>
        </p:spPr>
        <p:txBody>
          <a:bodyPr>
            <a:normAutofit fontScale="90000"/>
          </a:bodyPr>
          <a:lstStyle/>
          <a:p>
            <a:pPr algn="l"/>
            <a:r>
              <a:rPr lang="en-US" sz="7200" dirty="0">
                <a:solidFill>
                  <a:srgbClr val="FFFFFF"/>
                </a:solidFill>
              </a:rPr>
              <a:t>Netflix Content Analysis Dashboard</a:t>
            </a:r>
          </a:p>
        </p:txBody>
      </p:sp>
      <p:sp>
        <p:nvSpPr>
          <p:cNvPr id="3" name="Subtitle 2"/>
          <p:cNvSpPr>
            <a:spLocks noGrp="1"/>
          </p:cNvSpPr>
          <p:nvPr>
            <p:ph type="subTitle" idx="1"/>
          </p:nvPr>
        </p:nvSpPr>
        <p:spPr>
          <a:xfrm>
            <a:off x="644977" y="4072044"/>
            <a:ext cx="6841672" cy="1671567"/>
          </a:xfrm>
        </p:spPr>
        <p:txBody>
          <a:bodyPr>
            <a:normAutofit/>
          </a:bodyPr>
          <a:lstStyle/>
          <a:p>
            <a:pPr algn="l"/>
            <a:r>
              <a:rPr lang="en-US" dirty="0">
                <a:solidFill>
                  <a:srgbClr val="FFFFFF"/>
                </a:solidFill>
              </a:rPr>
              <a:t>Power BI Project</a:t>
            </a:r>
          </a:p>
          <a:p>
            <a:pPr algn="l"/>
            <a:r>
              <a:rPr lang="en-US" dirty="0">
                <a:solidFill>
                  <a:srgbClr val="FFFFFF"/>
                </a:solidFill>
              </a:rPr>
              <a:t>by Afia Basri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4: Rating &amp; Release Trends</a:t>
            </a:r>
          </a:p>
        </p:txBody>
      </p:sp>
      <p:pic>
        <p:nvPicPr>
          <p:cNvPr id="5" name="Content Placeholder 4" descr="A screenshot of a computer&#10;&#10;AI-generated content may be incorrect.">
            <a:extLst>
              <a:ext uri="{FF2B5EF4-FFF2-40B4-BE49-F238E27FC236}">
                <a16:creationId xmlns:a16="http://schemas.microsoft.com/office/drawing/2014/main" id="{99EE79A3-59E4-C215-44C2-F8D54DE519E1}"/>
              </a:ext>
            </a:extLst>
          </p:cNvPr>
          <p:cNvPicPr>
            <a:picLocks noGrp="1" noChangeAspect="1"/>
          </p:cNvPicPr>
          <p:nvPr>
            <p:ph idx="1"/>
          </p:nvPr>
        </p:nvPicPr>
        <p:blipFill>
          <a:blip r:embed="rId3"/>
          <a:stretch>
            <a:fillRect/>
          </a:stretch>
        </p:blipFill>
        <p:spPr>
          <a:xfrm>
            <a:off x="0" y="1255594"/>
            <a:ext cx="9143999" cy="56024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F73E94-2F5B-8302-ADB9-55750697F591}"/>
              </a:ext>
            </a:extLst>
          </p:cNvPr>
          <p:cNvSpPr txBox="1"/>
          <p:nvPr/>
        </p:nvSpPr>
        <p:spPr>
          <a:xfrm>
            <a:off x="336430" y="432145"/>
            <a:ext cx="8466376" cy="6001643"/>
          </a:xfrm>
          <a:prstGeom prst="rect">
            <a:avLst/>
          </a:prstGeom>
          <a:noFill/>
        </p:spPr>
        <p:txBody>
          <a:bodyPr wrap="square">
            <a:spAutoFit/>
          </a:bodyPr>
          <a:lstStyle/>
          <a:p>
            <a:r>
              <a:rPr lang="en-US" sz="2400" dirty="0"/>
              <a:t>This page explores how Netflix’s content has evolved over time in terms of quantity, duration, and audience ratings.</a:t>
            </a:r>
          </a:p>
          <a:p>
            <a:endParaRPr lang="en-US" sz="2400" dirty="0"/>
          </a:p>
          <a:p>
            <a:pPr marL="342900" indent="-342900">
              <a:buFont typeface="Wingdings" panose="05000000000000000000" pitchFamily="2" charset="2"/>
              <a:buChar char="§"/>
            </a:pPr>
            <a:r>
              <a:rPr lang="en-US" sz="2400" dirty="0"/>
              <a:t>The </a:t>
            </a:r>
            <a:r>
              <a:rPr lang="en-US" sz="2400" b="1" dirty="0"/>
              <a:t>line chart</a:t>
            </a:r>
            <a:r>
              <a:rPr lang="en-US" sz="2400" dirty="0"/>
              <a:t> shows the trend of titles added by </a:t>
            </a:r>
            <a:r>
              <a:rPr lang="en-US" sz="2400" b="1" dirty="0"/>
              <a:t>release year</a:t>
            </a:r>
            <a:r>
              <a:rPr lang="en-US" sz="2400" dirty="0"/>
              <a:t>, giving a clear view of how Netflix’s content library has grown.</a:t>
            </a:r>
          </a:p>
          <a:p>
            <a:pPr marL="342900" indent="-342900">
              <a:buFont typeface="Wingdings" panose="05000000000000000000" pitchFamily="2" charset="2"/>
              <a:buChar char="§"/>
            </a:pPr>
            <a:r>
              <a:rPr lang="en-US" sz="2400" dirty="0"/>
              <a:t>The </a:t>
            </a:r>
            <a:r>
              <a:rPr lang="en-US" sz="2400" b="1" dirty="0"/>
              <a:t>clustered column chart</a:t>
            </a:r>
            <a:r>
              <a:rPr lang="en-US" sz="2400" dirty="0"/>
              <a:t> displays the </a:t>
            </a:r>
            <a:r>
              <a:rPr lang="en-US" sz="2400" b="1" dirty="0"/>
              <a:t>average movie duration</a:t>
            </a:r>
            <a:r>
              <a:rPr lang="en-US" sz="2400" dirty="0"/>
              <a:t> by year, helping assess whether Netflix movies are getting shorter or longer.</a:t>
            </a:r>
          </a:p>
          <a:p>
            <a:pPr marL="342900" indent="-342900">
              <a:buFont typeface="Wingdings" panose="05000000000000000000" pitchFamily="2" charset="2"/>
              <a:buChar char="§"/>
            </a:pPr>
            <a:r>
              <a:rPr lang="en-US" sz="2400" dirty="0"/>
              <a:t>The </a:t>
            </a:r>
            <a:r>
              <a:rPr lang="en-US" sz="2400" b="1" dirty="0"/>
              <a:t>donut chart</a:t>
            </a:r>
            <a:r>
              <a:rPr lang="en-US" sz="2400" dirty="0"/>
              <a:t> visualizes the </a:t>
            </a:r>
            <a:r>
              <a:rPr lang="en-US" sz="2400" b="1" dirty="0"/>
              <a:t>distribution of content ratings</a:t>
            </a:r>
            <a:r>
              <a:rPr lang="en-US" sz="2400" dirty="0"/>
              <a:t>, showing what types of audience Netflix content is targeting.</a:t>
            </a:r>
          </a:p>
          <a:p>
            <a:pPr marL="342900" indent="-342900">
              <a:buFont typeface="Wingdings" panose="05000000000000000000" pitchFamily="2" charset="2"/>
              <a:buChar char="§"/>
            </a:pPr>
            <a:r>
              <a:rPr lang="en-US" sz="2400" dirty="0"/>
              <a:t>A </a:t>
            </a:r>
            <a:r>
              <a:rPr lang="en-US" sz="2400" b="1" dirty="0"/>
              <a:t>card</a:t>
            </a:r>
            <a:r>
              <a:rPr lang="en-US" sz="2400" dirty="0"/>
              <a:t> highlights the </a:t>
            </a:r>
            <a:r>
              <a:rPr lang="en-US" sz="2400" b="1" dirty="0"/>
              <a:t>most common rating</a:t>
            </a:r>
            <a:r>
              <a:rPr lang="en-US" sz="2400" dirty="0"/>
              <a:t> across the dataset.</a:t>
            </a:r>
          </a:p>
          <a:p>
            <a:pPr marL="342900" indent="-342900">
              <a:buFont typeface="Wingdings" panose="05000000000000000000" pitchFamily="2" charset="2"/>
              <a:buChar char="§"/>
            </a:pPr>
            <a:r>
              <a:rPr lang="en-US" sz="2400" dirty="0"/>
              <a:t>A </a:t>
            </a:r>
            <a:r>
              <a:rPr lang="en-US" sz="2400" b="1" dirty="0"/>
              <a:t>release year slicer</a:t>
            </a:r>
            <a:r>
              <a:rPr lang="en-US" sz="2400" dirty="0"/>
              <a:t> allows users to focus on a specific period for more detailed analysis.</a:t>
            </a:r>
          </a:p>
        </p:txBody>
      </p:sp>
    </p:spTree>
    <p:extLst>
      <p:ext uri="{BB962C8B-B14F-4D97-AF65-F5344CB8AC3E}">
        <p14:creationId xmlns:p14="http://schemas.microsoft.com/office/powerpoint/2010/main" val="39193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5: Country Insights</a:t>
            </a:r>
          </a:p>
        </p:txBody>
      </p:sp>
      <p:pic>
        <p:nvPicPr>
          <p:cNvPr id="5" name="Content Placeholder 4" descr="A screenshot of a computer&#10;&#10;AI-generated content may be incorrect.">
            <a:extLst>
              <a:ext uri="{FF2B5EF4-FFF2-40B4-BE49-F238E27FC236}">
                <a16:creationId xmlns:a16="http://schemas.microsoft.com/office/drawing/2014/main" id="{D1AC2936-6411-D95C-CF8D-BA2D7DC189E8}"/>
              </a:ext>
            </a:extLst>
          </p:cNvPr>
          <p:cNvPicPr>
            <a:picLocks noGrp="1" noChangeAspect="1"/>
          </p:cNvPicPr>
          <p:nvPr>
            <p:ph idx="1"/>
          </p:nvPr>
        </p:nvPicPr>
        <p:blipFill>
          <a:blip r:embed="rId3"/>
          <a:stretch>
            <a:fillRect/>
          </a:stretch>
        </p:blipFill>
        <p:spPr>
          <a:xfrm>
            <a:off x="0" y="1214651"/>
            <a:ext cx="9144000" cy="57730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ED204-1E37-9BBD-0A70-6AEC9A055FF0}"/>
              </a:ext>
            </a:extLst>
          </p:cNvPr>
          <p:cNvSpPr txBox="1"/>
          <p:nvPr/>
        </p:nvSpPr>
        <p:spPr>
          <a:xfrm>
            <a:off x="353682" y="345881"/>
            <a:ext cx="8421827" cy="5509200"/>
          </a:xfrm>
          <a:prstGeom prst="rect">
            <a:avLst/>
          </a:prstGeom>
          <a:noFill/>
        </p:spPr>
        <p:txBody>
          <a:bodyPr wrap="square">
            <a:spAutoFit/>
          </a:bodyPr>
          <a:lstStyle/>
          <a:p>
            <a:r>
              <a:rPr lang="en-US" sz="3200" dirty="0"/>
              <a:t>Here, we explore the geographical diversity of Netflix content. </a:t>
            </a:r>
          </a:p>
          <a:p>
            <a:endParaRPr lang="en-US" sz="3200" dirty="0"/>
          </a:p>
          <a:p>
            <a:pPr marL="571500" indent="-571500">
              <a:buFont typeface="Wingdings" panose="05000000000000000000" pitchFamily="2" charset="2"/>
              <a:buChar char="§"/>
            </a:pPr>
            <a:r>
              <a:rPr lang="en-US" sz="3200" dirty="0"/>
              <a:t>The bar chart ranks the top countries by the number of available titles — typically led by the United States, followed by India, the UK, etc. This helps identify content hubs and Netflix's focus regions.</a:t>
            </a:r>
          </a:p>
          <a:p>
            <a:pPr marL="571500" indent="-571500">
              <a:buFont typeface="Wingdings" panose="05000000000000000000" pitchFamily="2" charset="2"/>
              <a:buChar char="§"/>
            </a:pPr>
            <a:r>
              <a:rPr lang="en-US" sz="3200" dirty="0"/>
              <a:t>A map can show regional spread visually, offering insight into Netflix's international content strategies.</a:t>
            </a:r>
          </a:p>
        </p:txBody>
      </p:sp>
    </p:spTree>
    <p:extLst>
      <p:ext uri="{BB962C8B-B14F-4D97-AF65-F5344CB8AC3E}">
        <p14:creationId xmlns:p14="http://schemas.microsoft.com/office/powerpoint/2010/main" val="205881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6: Deep Genre Drilldown</a:t>
            </a:r>
          </a:p>
        </p:txBody>
      </p:sp>
      <p:pic>
        <p:nvPicPr>
          <p:cNvPr id="5" name="Content Placeholder 4" descr="A screenshot of a computer&#10;&#10;AI-generated content may be incorrect.">
            <a:extLst>
              <a:ext uri="{FF2B5EF4-FFF2-40B4-BE49-F238E27FC236}">
                <a16:creationId xmlns:a16="http://schemas.microsoft.com/office/drawing/2014/main" id="{A87A556C-12D8-5722-FE98-4150C04A5455}"/>
              </a:ext>
            </a:extLst>
          </p:cNvPr>
          <p:cNvPicPr>
            <a:picLocks noGrp="1" noChangeAspect="1"/>
          </p:cNvPicPr>
          <p:nvPr>
            <p:ph idx="1"/>
          </p:nvPr>
        </p:nvPicPr>
        <p:blipFill>
          <a:blip r:embed="rId3"/>
          <a:stretch>
            <a:fillRect/>
          </a:stretch>
        </p:blipFill>
        <p:spPr>
          <a:xfrm>
            <a:off x="0" y="1282890"/>
            <a:ext cx="9144000" cy="55751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E511CAA-DFFE-BD61-FD18-437EA4504F3C}"/>
              </a:ext>
            </a:extLst>
          </p:cNvPr>
          <p:cNvSpPr>
            <a:spLocks noChangeArrowheads="1"/>
          </p:cNvSpPr>
          <p:nvPr/>
        </p:nvSpPr>
        <p:spPr bwMode="auto">
          <a:xfrm>
            <a:off x="0" y="0"/>
            <a:ext cx="9144000"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page provides a comprehensive breakdown of Netflix's content by genre, helping to uncover distribution patterns and genre dominance.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treemap</a:t>
            </a:r>
            <a:r>
              <a:rPr kumimoji="0" lang="en-US" altLang="en-US" sz="2400" b="0" i="0" u="none" strike="noStrike" cap="none" normalizeH="0" baseline="0" dirty="0">
                <a:ln>
                  <a:noFill/>
                </a:ln>
                <a:solidFill>
                  <a:schemeClr val="tx1"/>
                </a:solidFill>
                <a:effectLst/>
                <a:latin typeface="Arial" panose="020B0604020202020204" pitchFamily="34" charset="0"/>
              </a:rPr>
              <a:t> titled </a:t>
            </a:r>
            <a:r>
              <a:rPr kumimoji="0" lang="en-US" altLang="en-US" sz="2400" b="0" i="1" u="none" strike="noStrike" cap="none" normalizeH="0" baseline="0" dirty="0">
                <a:ln>
                  <a:noFill/>
                </a:ln>
                <a:solidFill>
                  <a:schemeClr val="tx1"/>
                </a:solidFill>
                <a:effectLst/>
                <a:latin typeface="Arial" panose="020B0604020202020204" pitchFamily="34" charset="0"/>
              </a:rPr>
              <a:t>“Genre Share Across Netflix”</a:t>
            </a:r>
            <a:r>
              <a:rPr kumimoji="0" lang="en-US" altLang="en-US" sz="2400" b="0" i="0" u="none" strike="noStrike" cap="none" normalizeH="0" baseline="0" dirty="0">
                <a:ln>
                  <a:noFill/>
                </a:ln>
                <a:solidFill>
                  <a:schemeClr val="tx1"/>
                </a:solidFill>
                <a:effectLst/>
                <a:latin typeface="Arial" panose="020B0604020202020204" pitchFamily="34" charset="0"/>
              </a:rPr>
              <a:t> visually emphasizes the most common genres, with larger blocks indicating higher content volume (e.g., International, Drama, Kids/Family).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table</a:t>
            </a:r>
            <a:r>
              <a:rPr kumimoji="0" lang="en-US" altLang="en-US" sz="2400" b="0" i="0" u="none" strike="noStrike" cap="none" normalizeH="0" baseline="0" dirty="0">
                <a:ln>
                  <a:noFill/>
                </a:ln>
                <a:solidFill>
                  <a:schemeClr val="tx1"/>
                </a:solidFill>
                <a:effectLst/>
                <a:latin typeface="Arial" panose="020B0604020202020204" pitchFamily="34" charset="0"/>
              </a:rPr>
              <a:t> on the right displays detailed title-level information, including title name, content type, genre group, and rating, allowing for granular exploration.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matrix</a:t>
            </a:r>
            <a:r>
              <a:rPr kumimoji="0" lang="en-US" altLang="en-US" sz="2400" b="0" i="0" u="none" strike="noStrike" cap="none" normalizeH="0" baseline="0" dirty="0">
                <a:ln>
                  <a:noFill/>
                </a:ln>
                <a:solidFill>
                  <a:schemeClr val="tx1"/>
                </a:solidFill>
                <a:effectLst/>
                <a:latin typeface="Arial" panose="020B0604020202020204" pitchFamily="34" charset="0"/>
              </a:rPr>
              <a:t> at the bottom shows how genres have trended over the decades, with content counts broken down by </a:t>
            </a:r>
            <a:r>
              <a:rPr kumimoji="0" lang="en-US" altLang="en-US" sz="2400" b="1" i="0" u="none" strike="noStrike" cap="none" normalizeH="0" baseline="0" dirty="0">
                <a:ln>
                  <a:noFill/>
                </a:ln>
                <a:solidFill>
                  <a:schemeClr val="tx1"/>
                </a:solidFill>
                <a:effectLst/>
                <a:latin typeface="Arial" panose="020B0604020202020204" pitchFamily="34" charset="0"/>
              </a:rPr>
              <a:t>genre group</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release year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Slicers</a:t>
            </a:r>
            <a:r>
              <a:rPr kumimoji="0" lang="en-US" altLang="en-US" sz="2400" b="0" i="0" u="none" strike="noStrike" cap="none" normalizeH="0" baseline="0" dirty="0">
                <a:ln>
                  <a:noFill/>
                </a:ln>
                <a:solidFill>
                  <a:schemeClr val="tx1"/>
                </a:solidFill>
                <a:effectLst/>
                <a:latin typeface="Arial" panose="020B0604020202020204" pitchFamily="34" charset="0"/>
              </a:rPr>
              <a:t> for </a:t>
            </a:r>
            <a:r>
              <a:rPr kumimoji="0" lang="en-US" altLang="en-US" sz="2400" b="0" i="0" u="none" strike="noStrike" cap="none" normalizeH="0" baseline="0" dirty="0">
                <a:ln>
                  <a:noFill/>
                </a:ln>
                <a:solidFill>
                  <a:schemeClr val="tx1"/>
                </a:solidFill>
                <a:effectLst/>
                <a:latin typeface="Arial Unicode MS"/>
              </a:rPr>
              <a:t>type</a:t>
            </a:r>
            <a:r>
              <a:rPr kumimoji="0" lang="en-US" altLang="en-US"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genre_group</a:t>
            </a:r>
            <a:r>
              <a:rPr kumimoji="0" lang="en-US" altLang="en-US" sz="28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and </a:t>
            </a:r>
            <a:r>
              <a:rPr kumimoji="0" lang="en-US" altLang="en-US" sz="2400" b="0" i="0" u="none" strike="noStrike" cap="none" normalizeH="0" baseline="0" dirty="0">
                <a:ln>
                  <a:noFill/>
                </a:ln>
                <a:solidFill>
                  <a:schemeClr val="tx1"/>
                </a:solidFill>
                <a:effectLst/>
                <a:latin typeface="Arial Unicode MS"/>
              </a:rPr>
              <a:t>release_year</a:t>
            </a:r>
            <a:r>
              <a:rPr kumimoji="0" lang="en-US" altLang="en-US"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offer interactive filtering, enabling users to focus on specific content categories and time periods</a:t>
            </a:r>
            <a:r>
              <a:rPr kumimoji="0" lang="en-US" altLang="en-US" b="0" i="0" u="none" strike="noStrike" cap="none" normalizeH="0" baseline="0" dirty="0">
                <a:ln>
                  <a:noFill/>
                </a:ln>
                <a:solidFill>
                  <a:schemeClr val="tx1"/>
                </a:solidFill>
                <a:effectLst/>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55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pcorn and drink in an empty red theater">
            <a:extLst>
              <a:ext uri="{FF2B5EF4-FFF2-40B4-BE49-F238E27FC236}">
                <a16:creationId xmlns:a16="http://schemas.microsoft.com/office/drawing/2014/main" id="{2E948213-4C62-79EE-1D99-D8A14F700983}"/>
              </a:ext>
            </a:extLst>
          </p:cNvPr>
          <p:cNvPicPr>
            <a:picLocks noChangeAspect="1"/>
          </p:cNvPicPr>
          <p:nvPr/>
        </p:nvPicPr>
        <p:blipFill>
          <a:blip r:embed="rId3"/>
          <a:srcRect l="11333"/>
          <a:stretch>
            <a:fillRect/>
          </a:stretch>
        </p:blipFill>
        <p:spPr>
          <a:xfrm>
            <a:off x="13668" y="27306"/>
            <a:ext cx="9143980" cy="6857990"/>
          </a:xfrm>
          <a:prstGeom prst="rect">
            <a:avLst/>
          </a:prstGeom>
        </p:spPr>
      </p:pic>
      <p:sp>
        <p:nvSpPr>
          <p:cNvPr id="2" name="Title 1"/>
          <p:cNvSpPr>
            <a:spLocks noGrp="1"/>
          </p:cNvSpPr>
          <p:nvPr>
            <p:ph type="title"/>
          </p:nvPr>
        </p:nvSpPr>
        <p:spPr>
          <a:xfrm>
            <a:off x="351004" y="272085"/>
            <a:ext cx="4220996" cy="1466455"/>
          </a:xfrm>
        </p:spPr>
        <p:txBody>
          <a:bodyPr anchor="b">
            <a:normAutofit fontScale="90000"/>
          </a:bodyPr>
          <a:lstStyle/>
          <a:p>
            <a:r>
              <a:rPr lang="en-US" dirty="0">
                <a:solidFill>
                  <a:schemeClr val="bg1"/>
                </a:solidFill>
              </a:rPr>
              <a:t> </a:t>
            </a:r>
            <a:r>
              <a:rPr lang="en-US" sz="4900" dirty="0"/>
              <a:t>Conclusion</a:t>
            </a:r>
            <a:endParaRPr lang="en-US" dirty="0"/>
          </a:p>
        </p:txBody>
      </p:sp>
      <p:sp>
        <p:nvSpPr>
          <p:cNvPr id="3" name="Content Placeholder 2"/>
          <p:cNvSpPr>
            <a:spLocks noGrp="1"/>
          </p:cNvSpPr>
          <p:nvPr>
            <p:ph idx="1"/>
          </p:nvPr>
        </p:nvSpPr>
        <p:spPr>
          <a:xfrm>
            <a:off x="351004" y="2805978"/>
            <a:ext cx="3543300" cy="3015849"/>
          </a:xfrm>
        </p:spPr>
        <p:txBody>
          <a:bodyPr>
            <a:noAutofit/>
          </a:bodyPr>
          <a:lstStyle/>
          <a:p>
            <a:pPr marL="0" indent="0">
              <a:buNone/>
            </a:pPr>
            <a:r>
              <a:rPr lang="en-US" sz="1600" dirty="0"/>
              <a:t>• Netflix prioritizes Movies over TV Shows.</a:t>
            </a:r>
          </a:p>
          <a:p>
            <a:pPr marL="0" indent="0">
              <a:buNone/>
            </a:pPr>
            <a:r>
              <a:rPr lang="en-US" sz="1600" dirty="0"/>
              <a:t>• Drama, International, and Documentaries are most common genres.</a:t>
            </a:r>
          </a:p>
          <a:p>
            <a:pPr marL="0" indent="0">
              <a:buNone/>
            </a:pPr>
            <a:r>
              <a:rPr lang="en-US" sz="1600" dirty="0"/>
              <a:t>• Content growth is steady, with ratings clustered around TV-MA and PG-13.</a:t>
            </a:r>
          </a:p>
          <a:p>
            <a:pPr marL="0" indent="0">
              <a:buNone/>
            </a:pPr>
            <a:r>
              <a:rPr lang="en-US" sz="1600" dirty="0"/>
              <a:t>• Dashboard enables quick filtering by type, genre, and release year.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rPr lang="en-US" dirty="0"/>
              <a:t>Thank You</a:t>
            </a:r>
          </a:p>
        </p:txBody>
      </p:sp>
      <p:sp>
        <p:nvSpPr>
          <p:cNvPr id="3" name="Content Placeholder 2"/>
          <p:cNvSpPr>
            <a:spLocks noGrp="1"/>
          </p:cNvSpPr>
          <p:nvPr>
            <p:ph idx="1"/>
          </p:nvPr>
        </p:nvSpPr>
        <p:spPr>
          <a:xfrm>
            <a:off x="685346" y="2096064"/>
            <a:ext cx="4764618" cy="3695136"/>
          </a:xfrm>
        </p:spPr>
        <p:txBody>
          <a:bodyPr>
            <a:normAutofit/>
          </a:bodyPr>
          <a:lstStyle/>
          <a:p>
            <a:r>
              <a:rPr lang="en-US" dirty="0"/>
              <a:t>📌 Created by Afia Basri</a:t>
            </a:r>
          </a:p>
          <a:p>
            <a:r>
              <a:rPr lang="en-US" dirty="0"/>
              <a:t>🔗 Fiverr: </a:t>
            </a:r>
            <a:r>
              <a:rPr lang="en-US" dirty="0">
                <a:hlinkClick r:id="rId3"/>
              </a:rPr>
              <a:t>https://www.fiverr.com/seller_dashboard</a:t>
            </a:r>
            <a:endParaRPr lang="en-US" dirty="0"/>
          </a:p>
          <a:p>
            <a:r>
              <a:rPr lang="en-US" dirty="0"/>
              <a:t>🔗 GitHub: https://github.com</a:t>
            </a:r>
          </a:p>
          <a:p>
            <a:endParaRPr lang="en-US" dirty="0"/>
          </a:p>
          <a:p>
            <a:r>
              <a:rPr lang="en-US" dirty="0"/>
              <a:t>Feel free to reach out for custom dashboards and data insights.</a:t>
            </a:r>
          </a:p>
        </p:txBody>
      </p:sp>
      <p:pic>
        <p:nvPicPr>
          <p:cNvPr id="7" name="Graphic 6" descr="Smiling Face with No Fill">
            <a:extLst>
              <a:ext uri="{FF2B5EF4-FFF2-40B4-BE49-F238E27FC236}">
                <a16:creationId xmlns:a16="http://schemas.microsoft.com/office/drawing/2014/main" id="{71E44617-9525-72C6-AAF3-5B8E102AA0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59052" y="2640608"/>
            <a:ext cx="2633833" cy="2633833"/>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 Project Overview</a:t>
            </a:r>
          </a:p>
        </p:txBody>
      </p:sp>
      <p:graphicFrame>
        <p:nvGraphicFramePr>
          <p:cNvPr id="5" name="Content Placeholder 2">
            <a:extLst>
              <a:ext uri="{FF2B5EF4-FFF2-40B4-BE49-F238E27FC236}">
                <a16:creationId xmlns:a16="http://schemas.microsoft.com/office/drawing/2014/main" id="{E21C8BD5-FCE7-9FE0-AD87-F4DD73FD77EB}"/>
              </a:ext>
            </a:extLst>
          </p:cNvPr>
          <p:cNvGraphicFramePr>
            <a:graphicFrameLocks noGrp="1"/>
          </p:cNvGraphicFramePr>
          <p:nvPr>
            <p:ph idx="1"/>
            <p:extLst>
              <p:ext uri="{D42A27DB-BD31-4B8C-83A1-F6EECF244321}">
                <p14:modId xmlns:p14="http://schemas.microsoft.com/office/powerpoint/2010/main" val="1257798491"/>
              </p:ext>
            </p:extLst>
          </p:nvPr>
        </p:nvGraphicFramePr>
        <p:xfrm>
          <a:off x="0" y="1050878"/>
          <a:ext cx="9144000" cy="5807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 Dataset &amp; Tools Used</a:t>
            </a:r>
          </a:p>
        </p:txBody>
      </p:sp>
      <p:graphicFrame>
        <p:nvGraphicFramePr>
          <p:cNvPr id="5" name="Content Placeholder 2">
            <a:extLst>
              <a:ext uri="{FF2B5EF4-FFF2-40B4-BE49-F238E27FC236}">
                <a16:creationId xmlns:a16="http://schemas.microsoft.com/office/drawing/2014/main" id="{765385DC-5D43-7327-2A2A-FDDD5A3E2F09}"/>
              </a:ext>
            </a:extLst>
          </p:cNvPr>
          <p:cNvGraphicFramePr>
            <a:graphicFrameLocks noGrp="1"/>
          </p:cNvGraphicFramePr>
          <p:nvPr>
            <p:ph idx="1"/>
            <p:extLst>
              <p:ext uri="{D42A27DB-BD31-4B8C-83A1-F6EECF244321}">
                <p14:modId xmlns:p14="http://schemas.microsoft.com/office/powerpoint/2010/main" val="1974464610"/>
              </p:ext>
            </p:extLst>
          </p:nvPr>
        </p:nvGraphicFramePr>
        <p:xfrm>
          <a:off x="95534" y="1226594"/>
          <a:ext cx="8939284" cy="5501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1: Overview</a:t>
            </a:r>
          </a:p>
        </p:txBody>
      </p:sp>
      <p:pic>
        <p:nvPicPr>
          <p:cNvPr id="5" name="Content Placeholder 4" descr="A screen shot of a computer&#10;&#10;AI-generated content may be incorrect.">
            <a:extLst>
              <a:ext uri="{FF2B5EF4-FFF2-40B4-BE49-F238E27FC236}">
                <a16:creationId xmlns:a16="http://schemas.microsoft.com/office/drawing/2014/main" id="{D0627A4C-A37E-D15A-7DEA-1B3349B93EAF}"/>
              </a:ext>
            </a:extLst>
          </p:cNvPr>
          <p:cNvPicPr>
            <a:picLocks noGrp="1" noChangeAspect="1"/>
          </p:cNvPicPr>
          <p:nvPr>
            <p:ph idx="1"/>
          </p:nvPr>
        </p:nvPicPr>
        <p:blipFill>
          <a:blip r:embed="rId3"/>
          <a:stretch>
            <a:fillRect/>
          </a:stretch>
        </p:blipFill>
        <p:spPr>
          <a:xfrm>
            <a:off x="0" y="1282890"/>
            <a:ext cx="9143999" cy="5575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454DF-3F68-89E9-2C09-3643F1B36BF0}"/>
              </a:ext>
            </a:extLst>
          </p:cNvPr>
          <p:cNvSpPr txBox="1"/>
          <p:nvPr/>
        </p:nvSpPr>
        <p:spPr>
          <a:xfrm>
            <a:off x="217714" y="348344"/>
            <a:ext cx="8694274" cy="5262979"/>
          </a:xfrm>
          <a:prstGeom prst="rect">
            <a:avLst/>
          </a:prstGeom>
          <a:noFill/>
        </p:spPr>
        <p:txBody>
          <a:bodyPr wrap="square">
            <a:spAutoFit/>
          </a:bodyPr>
          <a:lstStyle/>
          <a:p>
            <a:r>
              <a:rPr lang="en-US" sz="2800" dirty="0"/>
              <a:t>This page gives a snapshot of the overall Netflix content.</a:t>
            </a:r>
          </a:p>
          <a:p>
            <a:endParaRPr lang="en-US" sz="2800" dirty="0"/>
          </a:p>
          <a:p>
            <a:pPr marL="457200" indent="-457200">
              <a:buFont typeface="Wingdings" panose="05000000000000000000" pitchFamily="2" charset="2"/>
              <a:buChar char="§"/>
            </a:pPr>
            <a:r>
              <a:rPr lang="en-US" sz="2800" dirty="0"/>
              <a:t> It highlights the total number of titles available on the platform, with a breakdown between Movies and TV Shows — showing that movies make up most of the library. It also displays the most common content rating (e.g., TV-MA, PG-13) and shows how content has been added over time. With slicers for content type, rating, and country, users can filter the entire dashboard to focus on specific segments.</a:t>
            </a:r>
          </a:p>
        </p:txBody>
      </p:sp>
    </p:spTree>
    <p:extLst>
      <p:ext uri="{BB962C8B-B14F-4D97-AF65-F5344CB8AC3E}">
        <p14:creationId xmlns:p14="http://schemas.microsoft.com/office/powerpoint/2010/main" val="13644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2: Content Trends</a:t>
            </a:r>
          </a:p>
        </p:txBody>
      </p:sp>
      <p:pic>
        <p:nvPicPr>
          <p:cNvPr id="7" name="Content Placeholder 6" descr="A screen shot of a computer&#10;&#10;AI-generated content may be incorrect.">
            <a:extLst>
              <a:ext uri="{FF2B5EF4-FFF2-40B4-BE49-F238E27FC236}">
                <a16:creationId xmlns:a16="http://schemas.microsoft.com/office/drawing/2014/main" id="{B907893D-D0EF-47F2-EDA6-B3C299B235F4}"/>
              </a:ext>
            </a:extLst>
          </p:cNvPr>
          <p:cNvPicPr>
            <a:picLocks noGrp="1" noChangeAspect="1"/>
          </p:cNvPicPr>
          <p:nvPr>
            <p:ph idx="1"/>
          </p:nvPr>
        </p:nvPicPr>
        <p:blipFill>
          <a:blip r:embed="rId3"/>
          <a:stretch>
            <a:fillRect/>
          </a:stretch>
        </p:blipFill>
        <p:spPr>
          <a:xfrm>
            <a:off x="0" y="1241946"/>
            <a:ext cx="9144000" cy="561605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B776C8-4502-BE81-0C9B-D9BF63CB603C}"/>
              </a:ext>
            </a:extLst>
          </p:cNvPr>
          <p:cNvSpPr txBox="1"/>
          <p:nvPr/>
        </p:nvSpPr>
        <p:spPr>
          <a:xfrm>
            <a:off x="95534" y="0"/>
            <a:ext cx="8939284" cy="6740307"/>
          </a:xfrm>
          <a:prstGeom prst="rect">
            <a:avLst/>
          </a:prstGeom>
          <a:noFill/>
        </p:spPr>
        <p:txBody>
          <a:bodyPr wrap="square">
            <a:spAutoFit/>
          </a:bodyPr>
          <a:lstStyle/>
          <a:p>
            <a:r>
              <a:rPr lang="en-US" sz="3200" dirty="0"/>
              <a:t>This page gives a clear look at how Netflix’s content has grown and changed over time.</a:t>
            </a:r>
          </a:p>
          <a:p>
            <a:endParaRPr lang="en-US" sz="3200" dirty="0"/>
          </a:p>
          <a:p>
            <a:pPr marL="457200" indent="-457200">
              <a:buFont typeface="Wingdings" panose="05000000000000000000" pitchFamily="2" charset="2"/>
              <a:buChar char="§"/>
            </a:pPr>
            <a:r>
              <a:rPr lang="en-US" sz="3200" dirty="0"/>
              <a:t>The </a:t>
            </a:r>
            <a:r>
              <a:rPr lang="en-US" sz="3200" b="1" dirty="0"/>
              <a:t>clustered column chart</a:t>
            </a:r>
            <a:r>
              <a:rPr lang="en-US" sz="3200" dirty="0"/>
              <a:t> shows how many titles were released each year.</a:t>
            </a:r>
          </a:p>
          <a:p>
            <a:pPr marL="457200" indent="-457200">
              <a:buFont typeface="Wingdings" panose="05000000000000000000" pitchFamily="2" charset="2"/>
              <a:buChar char="§"/>
            </a:pPr>
            <a:r>
              <a:rPr lang="en-US" sz="3200" dirty="0"/>
              <a:t>The </a:t>
            </a:r>
            <a:r>
              <a:rPr lang="en-US" sz="3200" b="1" dirty="0"/>
              <a:t>bar chart</a:t>
            </a:r>
            <a:r>
              <a:rPr lang="en-US" sz="3200" dirty="0"/>
              <a:t> highlights which months see the most content additions, showing Netflix’s seasonal patterns.</a:t>
            </a:r>
          </a:p>
          <a:p>
            <a:pPr marL="457200" indent="-457200">
              <a:buFont typeface="Wingdings" panose="05000000000000000000" pitchFamily="2" charset="2"/>
              <a:buChar char="§"/>
            </a:pPr>
            <a:r>
              <a:rPr lang="en-US" sz="3200" dirty="0"/>
              <a:t>The </a:t>
            </a:r>
            <a:r>
              <a:rPr lang="en-US" sz="3200" b="1" dirty="0"/>
              <a:t>line chart</a:t>
            </a:r>
            <a:r>
              <a:rPr lang="en-US" sz="3200" dirty="0"/>
              <a:t> gives a big-picture view of how the titles has increased over the years.</a:t>
            </a:r>
          </a:p>
          <a:p>
            <a:pPr marL="457200" indent="-457200">
              <a:buFont typeface="Wingdings" panose="05000000000000000000" pitchFamily="2" charset="2"/>
              <a:buChar char="§"/>
            </a:pPr>
            <a:r>
              <a:rPr lang="en-US" sz="3200" dirty="0"/>
              <a:t>There’s also a </a:t>
            </a:r>
            <a:r>
              <a:rPr lang="en-US" sz="3200" b="1" dirty="0"/>
              <a:t>slicer</a:t>
            </a:r>
            <a:r>
              <a:rPr lang="en-US" sz="3200" dirty="0"/>
              <a:t> to filter the visuals by Movies or TV Shows, so users can explore trends more closely.</a:t>
            </a:r>
          </a:p>
          <a:p>
            <a:endParaRPr lang="en-US" sz="1600" dirty="0"/>
          </a:p>
        </p:txBody>
      </p:sp>
    </p:spTree>
    <p:extLst>
      <p:ext uri="{BB962C8B-B14F-4D97-AF65-F5344CB8AC3E}">
        <p14:creationId xmlns:p14="http://schemas.microsoft.com/office/powerpoint/2010/main" val="234633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3: Genre Analysis</a:t>
            </a:r>
          </a:p>
        </p:txBody>
      </p:sp>
      <p:pic>
        <p:nvPicPr>
          <p:cNvPr id="5" name="Content Placeholder 4" descr="A screenshot of a computer&#10;&#10;AI-generated content may be incorrect.">
            <a:extLst>
              <a:ext uri="{FF2B5EF4-FFF2-40B4-BE49-F238E27FC236}">
                <a16:creationId xmlns:a16="http://schemas.microsoft.com/office/drawing/2014/main" id="{200441A8-1E26-59CE-CE8E-9CDA3DE2DC4C}"/>
              </a:ext>
            </a:extLst>
          </p:cNvPr>
          <p:cNvPicPr>
            <a:picLocks noGrp="1" noChangeAspect="1"/>
          </p:cNvPicPr>
          <p:nvPr>
            <p:ph idx="1"/>
          </p:nvPr>
        </p:nvPicPr>
        <p:blipFill>
          <a:blip r:embed="rId3"/>
          <a:stretch>
            <a:fillRect/>
          </a:stretch>
        </p:blipFill>
        <p:spPr>
          <a:xfrm>
            <a:off x="0" y="1269242"/>
            <a:ext cx="9144000" cy="55887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5E8FA-1209-6C31-0E4C-6959F23BCD3B}"/>
              </a:ext>
            </a:extLst>
          </p:cNvPr>
          <p:cNvSpPr txBox="1"/>
          <p:nvPr/>
        </p:nvSpPr>
        <p:spPr>
          <a:xfrm>
            <a:off x="348341" y="277896"/>
            <a:ext cx="8358931" cy="5693866"/>
          </a:xfrm>
          <a:prstGeom prst="rect">
            <a:avLst/>
          </a:prstGeom>
          <a:noFill/>
        </p:spPr>
        <p:txBody>
          <a:bodyPr wrap="square">
            <a:spAutoFit/>
          </a:bodyPr>
          <a:lstStyle/>
          <a:p>
            <a:r>
              <a:rPr lang="en-US" sz="2800" dirty="0"/>
              <a:t>This page provides insight into the variety of content available on Netflix.</a:t>
            </a:r>
          </a:p>
          <a:p>
            <a:endParaRPr lang="en-US" sz="2800" dirty="0"/>
          </a:p>
          <a:p>
            <a:pPr marL="457200" indent="-457200">
              <a:buFont typeface="Wingdings" panose="05000000000000000000" pitchFamily="2" charset="2"/>
              <a:buChar char="§"/>
            </a:pPr>
            <a:r>
              <a:rPr lang="en-US" sz="2800" dirty="0"/>
              <a:t>The </a:t>
            </a:r>
            <a:r>
              <a:rPr lang="en-US" sz="2800" b="1" dirty="0"/>
              <a:t>clustered bar chart</a:t>
            </a:r>
            <a:r>
              <a:rPr lang="en-US" sz="2800" dirty="0"/>
              <a:t> highlights the </a:t>
            </a:r>
            <a:r>
              <a:rPr lang="en-US" sz="2800" b="1" dirty="0"/>
              <a:t>top 10 most frequently occurring genres</a:t>
            </a:r>
            <a:r>
              <a:rPr lang="en-US" sz="2800" dirty="0"/>
              <a:t>, helping identify the dominant content categories on the platform.</a:t>
            </a:r>
          </a:p>
          <a:p>
            <a:pPr marL="457200" indent="-457200">
              <a:buFont typeface="Wingdings" panose="05000000000000000000" pitchFamily="2" charset="2"/>
              <a:buChar char="§"/>
            </a:pPr>
            <a:r>
              <a:rPr lang="en-US" sz="2800" dirty="0"/>
              <a:t>The </a:t>
            </a:r>
            <a:r>
              <a:rPr lang="en-US" sz="2800" b="1" dirty="0"/>
              <a:t>100% stacked column chart</a:t>
            </a:r>
            <a:r>
              <a:rPr lang="en-US" sz="2800" dirty="0"/>
              <a:t> breaks down these genres by content type, showing whether Movies or TV Shows lead in each genre.</a:t>
            </a:r>
          </a:p>
          <a:p>
            <a:pPr marL="457200" indent="-457200">
              <a:buFont typeface="Wingdings" panose="05000000000000000000" pitchFamily="2" charset="2"/>
              <a:buChar char="§"/>
            </a:pPr>
            <a:r>
              <a:rPr lang="en-US" sz="2800" dirty="0"/>
              <a:t>A </a:t>
            </a:r>
            <a:r>
              <a:rPr lang="en-US" sz="2800" b="1" dirty="0"/>
              <a:t>slicer</a:t>
            </a:r>
            <a:r>
              <a:rPr lang="en-US" sz="2800" dirty="0"/>
              <a:t> allows users to filter the visuals by type, enabling focused exploration of genre trends within Movies or TV Shows specifically.</a:t>
            </a:r>
          </a:p>
        </p:txBody>
      </p:sp>
    </p:spTree>
    <p:extLst>
      <p:ext uri="{BB962C8B-B14F-4D97-AF65-F5344CB8AC3E}">
        <p14:creationId xmlns:p14="http://schemas.microsoft.com/office/powerpoint/2010/main" val="3565711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155</TotalTime>
  <Words>1406</Words>
  <Application>Microsoft Office PowerPoint</Application>
  <PresentationFormat>On-screen Show (4:3)</PresentationFormat>
  <Paragraphs>70</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Arial Unicode MS</vt:lpstr>
      <vt:lpstr>Bookman Old Style</vt:lpstr>
      <vt:lpstr>Rockwell</vt:lpstr>
      <vt:lpstr>Wingdings</vt:lpstr>
      <vt:lpstr>Damask</vt:lpstr>
      <vt:lpstr>Netflix Content Analysis Dashboard</vt:lpstr>
      <vt:lpstr>📊 Project Overview</vt:lpstr>
      <vt:lpstr>📂 Dataset &amp; Tools Used</vt:lpstr>
      <vt:lpstr>📄 Page 1: Overview</vt:lpstr>
      <vt:lpstr>PowerPoint Presentation</vt:lpstr>
      <vt:lpstr>📈 Page 2: Content Trends</vt:lpstr>
      <vt:lpstr>PowerPoint Presentation</vt:lpstr>
      <vt:lpstr>🎭 Page 3: Genre Analysis</vt:lpstr>
      <vt:lpstr>PowerPoint Presentation</vt:lpstr>
      <vt:lpstr>🔢 Page 4: Rating &amp; Release Trends</vt:lpstr>
      <vt:lpstr>PowerPoint Presentation</vt:lpstr>
      <vt:lpstr>🌍 Page 5: Country Insights</vt:lpstr>
      <vt:lpstr>PowerPoint Presentation</vt:lpstr>
      <vt:lpstr>📌 Page 6: Deep Genre Drilldown</vt:lpstr>
      <vt:lpstr>PowerPoint Presentation</vt:lpstr>
      <vt:lpstr> 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huzaifa18 18</cp:lastModifiedBy>
  <cp:revision>8</cp:revision>
  <dcterms:created xsi:type="dcterms:W3CDTF">2013-01-27T09:14:16Z</dcterms:created>
  <dcterms:modified xsi:type="dcterms:W3CDTF">2025-07-23T13:17:21Z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2025-07-21T14:03:33Z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a4e34b51-5dc9-4dcf-b0c8-293e36fa091f</vt:lpwstr>
  </property>
  <property fmtid="{D5CDD505-2E9C-101B-9397-08002B2CF9AE}" pid="7" name="MSIP_Label_defa4170-0d19-0005-0004-bc88714345d2_ActionId">
    <vt:lpwstr>014d102d-af77-4fb5-afa6-4169eb60c447</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