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3" r:id="rId4"/>
    <p:sldId id="261" r:id="rId5"/>
    <p:sldId id="264" r:id="rId6"/>
    <p:sldId id="265" r:id="rId7"/>
    <p:sldId id="258" r:id="rId8"/>
    <p:sldId id="259" r:id="rId9"/>
    <p:sldId id="26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525963"/>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marL="0" indent="0" algn="just">
              <a:buNone/>
            </a:pPr>
            <a:r>
              <a:rPr lang="en-US" dirty="0"/>
              <a:t>One tool often used in engineering analysis, especially when trying to determine </a:t>
            </a:r>
            <a:r>
              <a:rPr lang="en-US" dirty="0" smtClean="0"/>
              <a:t>whether </a:t>
            </a:r>
            <a:r>
              <a:rPr lang="en-US" dirty="0"/>
              <a:t>a project makes sense, is </a:t>
            </a:r>
            <a:r>
              <a:rPr lang="en-US" dirty="0" smtClean="0"/>
              <a:t>cost–benefit </a:t>
            </a:r>
            <a:r>
              <a:rPr lang="en-US" dirty="0"/>
              <a:t>analysis. Fundamentally, this type of </a:t>
            </a:r>
            <a:r>
              <a:rPr lang="en-US" dirty="0" smtClean="0"/>
              <a:t>analysis </a:t>
            </a:r>
            <a:r>
              <a:rPr lang="en-US" dirty="0"/>
              <a:t>is just an application of utilitarianism. In </a:t>
            </a:r>
            <a:r>
              <a:rPr lang="en-US" dirty="0" smtClean="0"/>
              <a:t>cost–benefit </a:t>
            </a:r>
            <a:r>
              <a:rPr lang="en-US" dirty="0"/>
              <a:t>analysis, the costs of </a:t>
            </a:r>
            <a:r>
              <a:rPr lang="en-US" dirty="0" smtClean="0"/>
              <a:t>a project </a:t>
            </a:r>
            <a:r>
              <a:rPr lang="en-US" dirty="0"/>
              <a:t>are assessed, as are the </a:t>
            </a:r>
            <a:r>
              <a:rPr lang="en-US" dirty="0" smtClean="0"/>
              <a:t>benefits</a:t>
            </a:r>
            <a:r>
              <a:rPr lang="en-US" dirty="0"/>
              <a:t>. Only those projects with the highest ratio of </a:t>
            </a:r>
            <a:r>
              <a:rPr lang="en-US" dirty="0" smtClean="0"/>
              <a:t>benefits </a:t>
            </a:r>
            <a:r>
              <a:rPr lang="en-US" dirty="0"/>
              <a:t>to costs will be </a:t>
            </a:r>
            <a:r>
              <a:rPr lang="en-US" dirty="0" smtClean="0"/>
              <a:t>implemented</a:t>
            </a:r>
            <a:r>
              <a:rPr lang="en-US" dirty="0"/>
              <a:t>. This principle is similar to the utilitarian goal </a:t>
            </a:r>
            <a:r>
              <a:rPr lang="en-US" dirty="0" smtClean="0"/>
              <a:t>of </a:t>
            </a:r>
            <a:r>
              <a:rPr lang="en-US" dirty="0"/>
              <a:t>maximizing the overall good. </a:t>
            </a:r>
          </a:p>
        </p:txBody>
      </p:sp>
      <p:sp>
        <p:nvSpPr>
          <p:cNvPr id="4" name="Rectangle 3"/>
          <p:cNvSpPr/>
          <p:nvPr/>
        </p:nvSpPr>
        <p:spPr>
          <a:xfrm>
            <a:off x="3200400" y="381000"/>
            <a:ext cx="3581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a:t>
            </a:r>
            <a:r>
              <a:rPr lang="en-US" sz="2400" dirty="0" smtClean="0"/>
              <a:t>Cost–Benefit </a:t>
            </a:r>
            <a:r>
              <a:rPr lang="en-US" sz="2400" dirty="0"/>
              <a:t>Analysis </a:t>
            </a:r>
          </a:p>
        </p:txBody>
      </p:sp>
    </p:spTree>
    <p:extLst>
      <p:ext uri="{BB962C8B-B14F-4D97-AF65-F5344CB8AC3E}">
        <p14:creationId xmlns:p14="http://schemas.microsoft.com/office/powerpoint/2010/main" val="274384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763000" cy="6705600"/>
          </a:xfrm>
        </p:spPr>
        <p:style>
          <a:lnRef idx="1">
            <a:schemeClr val="accent2"/>
          </a:lnRef>
          <a:fillRef idx="2">
            <a:schemeClr val="accent2"/>
          </a:fillRef>
          <a:effectRef idx="1">
            <a:schemeClr val="accent2"/>
          </a:effectRef>
          <a:fontRef idx="minor">
            <a:schemeClr val="dk1"/>
          </a:fontRef>
        </p:style>
        <p:txBody>
          <a:bodyPr>
            <a:noAutofit/>
          </a:bodyPr>
          <a:lstStyle/>
          <a:p>
            <a:pPr marL="0" indent="0" algn="just">
              <a:buNone/>
            </a:pPr>
            <a:r>
              <a:rPr lang="en-US" sz="2600" dirty="0"/>
              <a:t>As with utilitarianism, there are pitfalls in the use of </a:t>
            </a:r>
            <a:r>
              <a:rPr lang="en-US" sz="2600" dirty="0" smtClean="0"/>
              <a:t>cost–benefit </a:t>
            </a:r>
            <a:r>
              <a:rPr lang="en-US" sz="2600" dirty="0"/>
              <a:t>analysis. While </a:t>
            </a:r>
            <a:r>
              <a:rPr lang="en-US" sz="2600" dirty="0" smtClean="0"/>
              <a:t>it </a:t>
            </a:r>
            <a:r>
              <a:rPr lang="en-US" sz="2600" dirty="0"/>
              <a:t>is often easy to predict the costs for most projects, the </a:t>
            </a:r>
            <a:r>
              <a:rPr lang="en-US" sz="2600" dirty="0" smtClean="0"/>
              <a:t>benefits </a:t>
            </a:r>
            <a:r>
              <a:rPr lang="en-US" sz="2600" dirty="0"/>
              <a:t>that are derived </a:t>
            </a:r>
            <a:r>
              <a:rPr lang="en-US" sz="2600" dirty="0" smtClean="0"/>
              <a:t>from </a:t>
            </a:r>
            <a:r>
              <a:rPr lang="en-US" sz="2600" dirty="0"/>
              <a:t>them are often harder to predict and to assign a </a:t>
            </a:r>
            <a:r>
              <a:rPr lang="en-US" sz="2600" dirty="0" smtClean="0"/>
              <a:t>dollar value. </a:t>
            </a:r>
            <a:r>
              <a:rPr lang="en-US" sz="2600" dirty="0"/>
              <a:t>Once dollar </a:t>
            </a:r>
            <a:r>
              <a:rPr lang="en-US" sz="2600" dirty="0" smtClean="0"/>
              <a:t>amounts </a:t>
            </a:r>
            <a:r>
              <a:rPr lang="en-US" sz="2600" dirty="0"/>
              <a:t>for the costs and </a:t>
            </a:r>
            <a:r>
              <a:rPr lang="en-US" sz="2600" dirty="0" smtClean="0"/>
              <a:t>benefits </a:t>
            </a:r>
            <a:r>
              <a:rPr lang="en-US" sz="2600" dirty="0"/>
              <a:t>are determined, calculating a mathematical ratio </a:t>
            </a:r>
            <a:r>
              <a:rPr lang="en-US" sz="2600" dirty="0" smtClean="0"/>
              <a:t>may </a:t>
            </a:r>
            <a:r>
              <a:rPr lang="en-US" sz="2600" dirty="0"/>
              <a:t>seem very objective and therefore may appear to be the best way to make a </a:t>
            </a:r>
            <a:r>
              <a:rPr lang="en-US" sz="2600" dirty="0" smtClean="0"/>
              <a:t>decision</a:t>
            </a:r>
            <a:r>
              <a:rPr lang="en-US" sz="2600" dirty="0"/>
              <a:t>. However, this ratio can’t take into account many of the more subjective </a:t>
            </a:r>
            <a:r>
              <a:rPr lang="en-US" sz="2600" dirty="0" smtClean="0"/>
              <a:t>aspects </a:t>
            </a:r>
            <a:r>
              <a:rPr lang="en-US" sz="2600" dirty="0"/>
              <a:t>of a decision. For example, from a pure </a:t>
            </a:r>
            <a:r>
              <a:rPr lang="en-US" sz="2600" dirty="0" smtClean="0"/>
              <a:t>cost–benefit </a:t>
            </a:r>
            <a:r>
              <a:rPr lang="en-US" sz="2600" dirty="0"/>
              <a:t>discussion, it might </a:t>
            </a:r>
            <a:r>
              <a:rPr lang="en-US" sz="2600" dirty="0" smtClean="0"/>
              <a:t>seem </a:t>
            </a:r>
            <a:r>
              <a:rPr lang="en-US" sz="2600" dirty="0"/>
              <a:t>that the building of a dam is an excellent idea. But this analysis won’t include </a:t>
            </a:r>
            <a:r>
              <a:rPr lang="en-US" sz="2600" dirty="0" smtClean="0"/>
              <a:t>other </a:t>
            </a:r>
            <a:r>
              <a:rPr lang="en-US" sz="2600" dirty="0"/>
              <a:t>issues such as whether the </a:t>
            </a:r>
            <a:r>
              <a:rPr lang="en-US" sz="2600" dirty="0" smtClean="0"/>
              <a:t>benefits </a:t>
            </a:r>
            <a:r>
              <a:rPr lang="en-US" sz="2600" dirty="0"/>
              <a:t>outweigh the loss of a scenic </a:t>
            </a:r>
            <a:r>
              <a:rPr lang="en-US" sz="2600" dirty="0" smtClean="0"/>
              <a:t>wilderness area </a:t>
            </a:r>
            <a:r>
              <a:rPr lang="en-US" sz="2600" dirty="0"/>
              <a:t>or the loss of an endangered species with no current economic value. Finally, it </a:t>
            </a:r>
            <a:r>
              <a:rPr lang="en-US" sz="2600" dirty="0" smtClean="0"/>
              <a:t>is </a:t>
            </a:r>
            <a:r>
              <a:rPr lang="en-US" sz="2600" dirty="0"/>
              <a:t>also important to determine whether those who stand to reap the </a:t>
            </a:r>
            <a:r>
              <a:rPr lang="en-US" sz="2600" dirty="0" smtClean="0"/>
              <a:t>benefits </a:t>
            </a:r>
            <a:r>
              <a:rPr lang="en-US" sz="2600" dirty="0"/>
              <a:t>are </a:t>
            </a:r>
            <a:r>
              <a:rPr lang="en-US" sz="2600" dirty="0" smtClean="0"/>
              <a:t>also </a:t>
            </a:r>
            <a:r>
              <a:rPr lang="en-US" sz="2600" dirty="0"/>
              <a:t>those who will pay the costs. It is unfair to </a:t>
            </a:r>
            <a:r>
              <a:rPr lang="en-US" sz="2400" dirty="0"/>
              <a:t>place all of the costs on one group </a:t>
            </a:r>
            <a:r>
              <a:rPr lang="en-US" sz="2400" dirty="0" smtClean="0"/>
              <a:t>while </a:t>
            </a:r>
            <a:r>
              <a:rPr lang="en-US" sz="2400" dirty="0"/>
              <a:t>another reaps the </a:t>
            </a:r>
            <a:r>
              <a:rPr lang="en-US" sz="2400" dirty="0" smtClean="0"/>
              <a:t>benefits.</a:t>
            </a:r>
            <a:endParaRPr lang="en-US" sz="2400" dirty="0"/>
          </a:p>
        </p:txBody>
      </p:sp>
    </p:spTree>
    <p:extLst>
      <p:ext uri="{BB962C8B-B14F-4D97-AF65-F5344CB8AC3E}">
        <p14:creationId xmlns:p14="http://schemas.microsoft.com/office/powerpoint/2010/main" val="90489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287963"/>
          </a:xfrm>
        </p:spPr>
        <p:style>
          <a:lnRef idx="1">
            <a:schemeClr val="accent1"/>
          </a:lnRef>
          <a:fillRef idx="2">
            <a:schemeClr val="accent1"/>
          </a:fillRef>
          <a:effectRef idx="1">
            <a:schemeClr val="accent1"/>
          </a:effectRef>
          <a:fontRef idx="minor">
            <a:schemeClr val="dk1"/>
          </a:fontRef>
        </p:style>
        <p:txBody>
          <a:bodyPr>
            <a:normAutofit fontScale="92500"/>
          </a:bodyPr>
          <a:lstStyle/>
          <a:p>
            <a:r>
              <a:rPr lang="en-US" dirty="0"/>
              <a:t>It should be noted that although </a:t>
            </a:r>
            <a:r>
              <a:rPr lang="en-US" dirty="0" smtClean="0"/>
              <a:t>cost–benefit </a:t>
            </a:r>
            <a:r>
              <a:rPr lang="en-US" dirty="0"/>
              <a:t>analysis shares many </a:t>
            </a:r>
            <a:r>
              <a:rPr lang="en-US" dirty="0" smtClean="0"/>
              <a:t>similarities with utilitarianism</a:t>
            </a:r>
            <a:r>
              <a:rPr lang="en-US" dirty="0"/>
              <a:t>, </a:t>
            </a:r>
            <a:r>
              <a:rPr lang="en-US" dirty="0" smtClean="0"/>
              <a:t>cost–benefit </a:t>
            </a:r>
            <a:r>
              <a:rPr lang="en-US" dirty="0"/>
              <a:t>analysis isn’t really an ethical analysis tool. The goal </a:t>
            </a:r>
            <a:r>
              <a:rPr lang="en-US" dirty="0" smtClean="0"/>
              <a:t>of </a:t>
            </a:r>
            <a:r>
              <a:rPr lang="en-US" dirty="0"/>
              <a:t>an ethical analysis is to determine what the ethical path is. The goal of a </a:t>
            </a:r>
            <a:r>
              <a:rPr lang="en-US" dirty="0" smtClean="0"/>
              <a:t>cost–benefit </a:t>
            </a:r>
            <a:r>
              <a:rPr lang="en-US" dirty="0"/>
              <a:t>analysis is to determine the feasibility of a project based on costs. </a:t>
            </a:r>
            <a:endParaRPr lang="en-US" dirty="0" smtClean="0"/>
          </a:p>
          <a:p>
            <a:r>
              <a:rPr lang="en-US" dirty="0" smtClean="0"/>
              <a:t>When looking </a:t>
            </a:r>
            <a:r>
              <a:rPr lang="en-US" dirty="0"/>
              <a:t>at an ethical problem, the </a:t>
            </a:r>
            <a:r>
              <a:rPr lang="en-US" dirty="0" smtClean="0"/>
              <a:t>first </a:t>
            </a:r>
            <a:r>
              <a:rPr lang="en-US" dirty="0"/>
              <a:t>step should be to determine what the right </a:t>
            </a:r>
            <a:r>
              <a:rPr lang="en-US" dirty="0" smtClean="0"/>
              <a:t>course </a:t>
            </a:r>
            <a:r>
              <a:rPr lang="en-US" dirty="0"/>
              <a:t>of action is and then factor in the </a:t>
            </a:r>
            <a:r>
              <a:rPr lang="en-US" dirty="0" smtClean="0"/>
              <a:t>financial </a:t>
            </a:r>
            <a:r>
              <a:rPr lang="en-US" dirty="0"/>
              <a:t>costs in choosing between ethical </a:t>
            </a:r>
            <a:r>
              <a:rPr lang="en-US" dirty="0" smtClean="0"/>
              <a:t>alternatives</a:t>
            </a:r>
            <a:r>
              <a:rPr lang="en-US" dirty="0"/>
              <a:t>.</a:t>
            </a:r>
          </a:p>
        </p:txBody>
      </p:sp>
    </p:spTree>
    <p:extLst>
      <p:ext uri="{BB962C8B-B14F-4D97-AF65-F5344CB8AC3E}">
        <p14:creationId xmlns:p14="http://schemas.microsoft.com/office/powerpoint/2010/main" val="19943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2">
            <a:schemeClr val="accent2"/>
          </a:fillRef>
          <a:effectRef idx="1">
            <a:schemeClr val="accent2"/>
          </a:effectRef>
          <a:fontRef idx="minor">
            <a:schemeClr val="dk1"/>
          </a:fontRef>
        </p:style>
        <p:txBody>
          <a:bodyPr/>
          <a:lstStyle/>
          <a:p>
            <a:r>
              <a:rPr lang="en-US" dirty="0"/>
              <a:t>Duty ethics and right ethics</a:t>
            </a:r>
          </a:p>
        </p:txBody>
      </p:sp>
      <p:sp>
        <p:nvSpPr>
          <p:cNvPr id="3" name="Content Placeholder 2"/>
          <p:cNvSpPr>
            <a:spLocks noGrp="1"/>
          </p:cNvSpPr>
          <p:nvPr>
            <p:ph idx="1"/>
          </p:nvPr>
        </p:nvSpPr>
        <p:spPr>
          <a:xfrm>
            <a:off x="457200" y="1524000"/>
            <a:ext cx="8382000" cy="4525963"/>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marL="0" indent="0" algn="just">
              <a:buNone/>
            </a:pPr>
            <a:r>
              <a:rPr lang="en-US" dirty="0"/>
              <a:t>A major proponent of duty ethics was Immanuel Kant (1724–1804), who held </a:t>
            </a:r>
            <a:r>
              <a:rPr lang="en-US" dirty="0" smtClean="0"/>
              <a:t>that </a:t>
            </a:r>
            <a:r>
              <a:rPr lang="en-US" dirty="0"/>
              <a:t>moral duties are fundamental. Ethical actions are those actions that could be </a:t>
            </a:r>
            <a:r>
              <a:rPr lang="en-US" dirty="0" smtClean="0"/>
              <a:t>written </a:t>
            </a:r>
            <a:r>
              <a:rPr lang="en-US" dirty="0"/>
              <a:t>down on a list of duties: be honest, don’t cause suffering to other people, be </a:t>
            </a:r>
            <a:r>
              <a:rPr lang="en-US" dirty="0" smtClean="0"/>
              <a:t>fair </a:t>
            </a:r>
            <a:r>
              <a:rPr lang="en-US" dirty="0"/>
              <a:t>to others, etc. These actions are our duties because they express respect for </a:t>
            </a:r>
            <a:r>
              <a:rPr lang="en-US" dirty="0" smtClean="0"/>
              <a:t>persons</a:t>
            </a:r>
            <a:r>
              <a:rPr lang="en-US" dirty="0"/>
              <a:t>, express an </a:t>
            </a:r>
            <a:r>
              <a:rPr lang="en-US" dirty="0" smtClean="0"/>
              <a:t>unqualified </a:t>
            </a:r>
            <a:r>
              <a:rPr lang="en-US" dirty="0"/>
              <a:t>regard for autonomous moral agents, and are universal principles [ </a:t>
            </a:r>
            <a:r>
              <a:rPr lang="en-US" dirty="0" err="1"/>
              <a:t>Schinzinger</a:t>
            </a:r>
            <a:r>
              <a:rPr lang="en-US" dirty="0"/>
              <a:t> and Martin, 2000 ]. </a:t>
            </a:r>
          </a:p>
        </p:txBody>
      </p:sp>
    </p:spTree>
    <p:extLst>
      <p:ext uri="{BB962C8B-B14F-4D97-AF65-F5344CB8AC3E}">
        <p14:creationId xmlns:p14="http://schemas.microsoft.com/office/powerpoint/2010/main" val="1773067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5745163"/>
          </a:xfrm>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0" indent="0" algn="just">
              <a:buNone/>
            </a:pPr>
            <a:r>
              <a:rPr lang="en-US" dirty="0"/>
              <a:t>Rights ethics was largely formulated by John Locke (1632–1704), whose statement that humans have the right to life, liberty, and property was paraphrased in </a:t>
            </a:r>
            <a:r>
              <a:rPr lang="en-US" dirty="0" smtClean="0"/>
              <a:t>the </a:t>
            </a:r>
            <a:r>
              <a:rPr lang="en-US" dirty="0"/>
              <a:t>Declaration of Independence of the soon-to-be United States of America in </a:t>
            </a:r>
            <a:r>
              <a:rPr lang="en-US" dirty="0" smtClean="0"/>
              <a:t>1776</a:t>
            </a:r>
            <a:r>
              <a:rPr lang="en-US" dirty="0"/>
              <a:t>. Rights ethics holds that people have fundamental rights that other people </a:t>
            </a:r>
            <a:r>
              <a:rPr lang="en-US" dirty="0" smtClean="0"/>
              <a:t>have </a:t>
            </a:r>
            <a:r>
              <a:rPr lang="en-US" dirty="0"/>
              <a:t>a duty to respect</a:t>
            </a:r>
            <a:r>
              <a:rPr lang="en-US" dirty="0" smtClean="0"/>
              <a:t>.</a:t>
            </a:r>
          </a:p>
          <a:p>
            <a:pPr marL="0" indent="0" algn="just">
              <a:buNone/>
            </a:pPr>
            <a:r>
              <a:rPr lang="en-US" dirty="0" smtClean="0"/>
              <a:t>Duty </a:t>
            </a:r>
            <a:r>
              <a:rPr lang="en-US" dirty="0"/>
              <a:t>ethics and rights ethics are really just two different sides of the same coin. </a:t>
            </a:r>
            <a:r>
              <a:rPr lang="en-US" dirty="0" smtClean="0"/>
              <a:t>Both </a:t>
            </a:r>
            <a:r>
              <a:rPr lang="en-US" dirty="0"/>
              <a:t>of these theories achieve the same </a:t>
            </a:r>
            <a:r>
              <a:rPr lang="en-US" dirty="0" smtClean="0"/>
              <a:t>end: Individual </a:t>
            </a:r>
            <a:r>
              <a:rPr lang="en-US" dirty="0"/>
              <a:t>persons must be respected, </a:t>
            </a:r>
            <a:r>
              <a:rPr lang="en-US" dirty="0" smtClean="0"/>
              <a:t>and </a:t>
            </a:r>
            <a:r>
              <a:rPr lang="en-US" dirty="0"/>
              <a:t>actions are ethical that maintain this respect for the individual. In duty ethics, </a:t>
            </a:r>
            <a:r>
              <a:rPr lang="en-US" dirty="0" smtClean="0"/>
              <a:t>people </a:t>
            </a:r>
            <a:r>
              <a:rPr lang="en-US" dirty="0"/>
              <a:t>have duties, an important one of which is to protect the rights of others. </a:t>
            </a:r>
            <a:r>
              <a:rPr lang="en-US" dirty="0" smtClean="0"/>
              <a:t>And </a:t>
            </a:r>
            <a:r>
              <a:rPr lang="en-US" dirty="0"/>
              <a:t>in rights ethics, people have fundamental rights that others have duties to </a:t>
            </a:r>
            <a:r>
              <a:rPr lang="en-US" dirty="0" smtClean="0"/>
              <a:t>protect</a:t>
            </a:r>
            <a:r>
              <a:rPr lang="en-US" dirty="0"/>
              <a:t>. </a:t>
            </a:r>
          </a:p>
        </p:txBody>
      </p:sp>
    </p:spTree>
    <p:extLst>
      <p:ext uri="{BB962C8B-B14F-4D97-AF65-F5344CB8AC3E}">
        <p14:creationId xmlns:p14="http://schemas.microsoft.com/office/powerpoint/2010/main" val="424171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28600"/>
            <a:ext cx="8915400" cy="6477000"/>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2600" dirty="0"/>
              <a:t>As with utilitarianism, there are problems with the duty and rights ethics </a:t>
            </a:r>
            <a:r>
              <a:rPr lang="en-US" sz="2600" dirty="0" smtClean="0"/>
              <a:t>theories </a:t>
            </a:r>
            <a:r>
              <a:rPr lang="en-US" sz="2600" dirty="0"/>
              <a:t>that must be considered. First the basic rights of one person (or group) </a:t>
            </a:r>
            <a:r>
              <a:rPr lang="en-US" sz="2600" dirty="0" smtClean="0"/>
              <a:t>may conflict </a:t>
            </a:r>
            <a:r>
              <a:rPr lang="en-US" sz="2600" dirty="0"/>
              <a:t>with the basic rights of another </a:t>
            </a:r>
            <a:r>
              <a:rPr lang="en-US" sz="2600" dirty="0" smtClean="0"/>
              <a:t>group. </a:t>
            </a:r>
            <a:r>
              <a:rPr lang="en-US" sz="2600" dirty="0"/>
              <a:t>How do we decide whose rights have priority?</a:t>
            </a:r>
          </a:p>
          <a:p>
            <a:pPr marL="0" indent="0">
              <a:buNone/>
            </a:pPr>
            <a:r>
              <a:rPr lang="en-US" sz="2600" dirty="0" smtClean="0"/>
              <a:t>Using </a:t>
            </a:r>
            <a:r>
              <a:rPr lang="en-US" sz="2600" dirty="0"/>
              <a:t>our previous example of the building of a dam, people have the </a:t>
            </a:r>
            <a:r>
              <a:rPr lang="en-US" sz="2600" dirty="0" smtClean="0"/>
              <a:t>right </a:t>
            </a:r>
            <a:r>
              <a:rPr lang="en-US" sz="2600" dirty="0"/>
              <a:t>to use their property. If their land happens to be in the way of a proposed </a:t>
            </a:r>
            <a:r>
              <a:rPr lang="en-US" sz="2600" dirty="0" smtClean="0"/>
              <a:t>dam</a:t>
            </a:r>
            <a:r>
              <a:rPr lang="en-US" sz="2600" dirty="0"/>
              <a:t>, then rights ethics would hold that this property right is paramount and is </a:t>
            </a:r>
            <a:r>
              <a:rPr lang="en-US" sz="2600" dirty="0" smtClean="0"/>
              <a:t>sufficient </a:t>
            </a:r>
            <a:r>
              <a:rPr lang="en-US" sz="2600" dirty="0"/>
              <a:t>to stop the dam project. A single property holder’s objection would </a:t>
            </a:r>
            <a:r>
              <a:rPr lang="en-US" sz="2600" dirty="0" smtClean="0"/>
              <a:t>require  that </a:t>
            </a:r>
            <a:r>
              <a:rPr lang="en-US" sz="2600" dirty="0"/>
              <a:t>the project be terminated. However, there is a need for others living in </a:t>
            </a:r>
            <a:r>
              <a:rPr lang="en-US" sz="2600" dirty="0" smtClean="0"/>
              <a:t>nearby communities </a:t>
            </a:r>
            <a:r>
              <a:rPr lang="en-US" sz="2600" dirty="0"/>
              <a:t>to have a reliable water supply and to be safe from continual </a:t>
            </a:r>
            <a:r>
              <a:rPr lang="en-US" sz="2600" dirty="0" smtClean="0"/>
              <a:t>flooding</a:t>
            </a:r>
            <a:r>
              <a:rPr lang="en-US" sz="2600" dirty="0"/>
              <a:t>. </a:t>
            </a:r>
          </a:p>
          <a:p>
            <a:pPr marL="0" indent="0">
              <a:buNone/>
            </a:pPr>
            <a:r>
              <a:rPr lang="en-US" sz="2600" dirty="0"/>
              <a:t>Whose rights are paramount here? Rights and duty ethics don’t resolve this </a:t>
            </a:r>
            <a:r>
              <a:rPr lang="en-US" sz="2600" dirty="0" smtClean="0"/>
              <a:t>conflict very </a:t>
            </a:r>
            <a:r>
              <a:rPr lang="en-US" sz="2600" dirty="0"/>
              <a:t>well; hence, the utilitarian approach of trying to determine the most good is </a:t>
            </a:r>
            <a:r>
              <a:rPr lang="en-US" sz="2600" dirty="0" smtClean="0"/>
              <a:t>more </a:t>
            </a:r>
            <a:r>
              <a:rPr lang="en-US" sz="2600" dirty="0"/>
              <a:t>useful in this case. </a:t>
            </a:r>
          </a:p>
        </p:txBody>
      </p:sp>
    </p:spTree>
    <p:extLst>
      <p:ext uri="{BB962C8B-B14F-4D97-AF65-F5344CB8AC3E}">
        <p14:creationId xmlns:p14="http://schemas.microsoft.com/office/powerpoint/2010/main" val="1045382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304801"/>
            <a:ext cx="3733800" cy="457199"/>
          </a:xfrm>
        </p:spPr>
        <p:txBody>
          <a:bodyPr>
            <a:normAutofit fontScale="90000"/>
          </a:bodyPr>
          <a:lstStyle/>
          <a:p>
            <a:r>
              <a:rPr lang="en-US" dirty="0"/>
              <a:t>Virtue Ethics</a:t>
            </a:r>
          </a:p>
        </p:txBody>
      </p:sp>
      <p:sp>
        <p:nvSpPr>
          <p:cNvPr id="3" name="Subtitle 2"/>
          <p:cNvSpPr>
            <a:spLocks noGrp="1"/>
          </p:cNvSpPr>
          <p:nvPr>
            <p:ph type="subTitle" idx="1"/>
          </p:nvPr>
        </p:nvSpPr>
        <p:spPr>
          <a:xfrm>
            <a:off x="457200" y="914400"/>
            <a:ext cx="8305800" cy="495300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pPr algn="just"/>
            <a:r>
              <a:rPr lang="en-US" dirty="0">
                <a:solidFill>
                  <a:schemeClr val="tx1"/>
                </a:solidFill>
              </a:rPr>
              <a:t>Virtue ethics is interested in determining what kind of people we should be. Virtue is often defined as moral and goodness. In virtue ethics, actions are considered right if they support good character traits and wrong if they support bad character traits. Virtue ethics focuses on words such as responsibility, honesty, competence and loyalty. Other virtues might include trustworthiness, fairness, caring, citizenship and respect.</a:t>
            </a:r>
          </a:p>
          <a:p>
            <a:pPr algn="just"/>
            <a:r>
              <a:rPr lang="en-US" dirty="0">
                <a:solidFill>
                  <a:schemeClr val="tx1"/>
                </a:solidFill>
              </a:rPr>
              <a:t>Vices could include dishonesty, disloyalty, irresponsibility, or </a:t>
            </a:r>
            <a:r>
              <a:rPr lang="en-US" dirty="0" smtClean="0">
                <a:solidFill>
                  <a:schemeClr val="tx1"/>
                </a:solidFill>
              </a:rPr>
              <a:t>incompetence</a:t>
            </a:r>
            <a:r>
              <a:rPr lang="en-US" dirty="0">
                <a:solidFill>
                  <a:schemeClr val="tx1"/>
                </a:solidFill>
              </a:rPr>
              <a:t>.</a:t>
            </a:r>
          </a:p>
          <a:p>
            <a:pPr algn="just"/>
            <a:r>
              <a:rPr lang="en-US" dirty="0">
                <a:solidFill>
                  <a:schemeClr val="tx1"/>
                </a:solidFill>
              </a:rPr>
              <a:t>Personal morality can not be separated from professional morality.  If a behavior is virtuous in the individuals personal life, the behavior is virtuous in his/her professional life as well.</a:t>
            </a:r>
          </a:p>
          <a:p>
            <a:endParaRPr lang="en-US" dirty="0">
              <a:solidFill>
                <a:schemeClr val="tx1"/>
              </a:solidFill>
            </a:endParaRPr>
          </a:p>
        </p:txBody>
      </p:sp>
    </p:spTree>
    <p:extLst>
      <p:ext uri="{BB962C8B-B14F-4D97-AF65-F5344CB8AC3E}">
        <p14:creationId xmlns:p14="http://schemas.microsoft.com/office/powerpoint/2010/main" val="3872138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style>
          <a:lnRef idx="1">
            <a:schemeClr val="accent3"/>
          </a:lnRef>
          <a:fillRef idx="2">
            <a:schemeClr val="accent3"/>
          </a:fillRef>
          <a:effectRef idx="1">
            <a:schemeClr val="accent3"/>
          </a:effectRef>
          <a:fontRef idx="minor">
            <a:schemeClr val="dk1"/>
          </a:fontRef>
        </p:style>
        <p:txBody>
          <a:bodyPr>
            <a:normAutofit fontScale="92500" lnSpcReduction="20000"/>
          </a:bodyPr>
          <a:lstStyle/>
          <a:p>
            <a:pPr marL="0" indent="0">
              <a:buNone/>
            </a:pPr>
            <a:r>
              <a:rPr lang="en-US" dirty="0"/>
              <a:t>How can virtue ethics be applied to business and engineering situations?</a:t>
            </a:r>
          </a:p>
          <a:p>
            <a:pPr marL="0" indent="0">
              <a:buNone/>
            </a:pPr>
            <a:r>
              <a:rPr lang="en-US" dirty="0"/>
              <a:t>We can use virtue ethics in our engineering career by answering questions such as:</a:t>
            </a:r>
          </a:p>
          <a:p>
            <a:pPr marL="0" indent="0">
              <a:buNone/>
            </a:pPr>
            <a:r>
              <a:rPr lang="en-US" dirty="0" smtClean="0"/>
              <a:t>Is </a:t>
            </a:r>
            <a:r>
              <a:rPr lang="en-US" dirty="0"/>
              <a:t>this action honest?</a:t>
            </a:r>
          </a:p>
          <a:p>
            <a:pPr marL="0" indent="0">
              <a:buNone/>
            </a:pPr>
            <a:r>
              <a:rPr lang="en-US" dirty="0"/>
              <a:t>Will this action demonstrate loyalty to my community/ or my employer?</a:t>
            </a:r>
          </a:p>
          <a:p>
            <a:pPr marL="0" indent="0">
              <a:buNone/>
            </a:pPr>
            <a:r>
              <a:rPr lang="en-US" dirty="0"/>
              <a:t>Have I acted in a responsible </a:t>
            </a:r>
            <a:r>
              <a:rPr lang="en-US" dirty="0" smtClean="0"/>
              <a:t>fashion?</a:t>
            </a:r>
          </a:p>
          <a:p>
            <a:pPr marL="0" indent="0">
              <a:buNone/>
            </a:pPr>
            <a:r>
              <a:rPr lang="en-US" dirty="0" smtClean="0"/>
              <a:t>The </a:t>
            </a:r>
            <a:r>
              <a:rPr lang="en-US" dirty="0"/>
              <a:t>answer to these questions makes the proper course of action obvious.</a:t>
            </a:r>
          </a:p>
          <a:p>
            <a:endParaRPr lang="en-US" dirty="0"/>
          </a:p>
        </p:txBody>
      </p:sp>
    </p:spTree>
    <p:extLst>
      <p:ext uri="{BB962C8B-B14F-4D97-AF65-F5344CB8AC3E}">
        <p14:creationId xmlns:p14="http://schemas.microsoft.com/office/powerpoint/2010/main" val="1170660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440363"/>
          </a:xfrm>
        </p:spPr>
        <p:style>
          <a:lnRef idx="1">
            <a:schemeClr val="accent5"/>
          </a:lnRef>
          <a:fillRef idx="2">
            <a:schemeClr val="accent5"/>
          </a:fillRef>
          <a:effectRef idx="1">
            <a:schemeClr val="accent5"/>
          </a:effectRef>
          <a:fontRef idx="minor">
            <a:schemeClr val="dk1"/>
          </a:fontRef>
        </p:style>
        <p:txBody>
          <a:bodyPr>
            <a:normAutofit fontScale="92500"/>
          </a:bodyPr>
          <a:lstStyle/>
          <a:p>
            <a:pPr marL="0" indent="0" algn="just">
              <a:buNone/>
            </a:pPr>
            <a:r>
              <a:rPr lang="en-US" dirty="0"/>
              <a:t>We should be careful in applying virtue ethics. Problems can arise with words that seem to be virtue but can actually lead to vices.</a:t>
            </a:r>
          </a:p>
          <a:p>
            <a:pPr marL="0" indent="0" algn="just">
              <a:buNone/>
            </a:pPr>
            <a:r>
              <a:rPr lang="en-US" dirty="0"/>
              <a:t>Example: the concept of ‘honor’ is a code of dignity, integrity and pride. But the aspects related to pride can often have negative consequences . There are numerous examples in history of wars that have been fought and atrocities committed in order to preserve the honor of an individual or a nation. Individuals have often committed crimes as a way of preserving their honor.</a:t>
            </a:r>
          </a:p>
          <a:p>
            <a:pPr algn="just"/>
            <a:endParaRPr lang="en-US" dirty="0"/>
          </a:p>
          <a:p>
            <a:endParaRPr lang="en-US" dirty="0"/>
          </a:p>
        </p:txBody>
      </p:sp>
    </p:spTree>
    <p:extLst>
      <p:ext uri="{BB962C8B-B14F-4D97-AF65-F5344CB8AC3E}">
        <p14:creationId xmlns:p14="http://schemas.microsoft.com/office/powerpoint/2010/main" val="2184545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793</TotalTime>
  <Words>1062</Words>
  <Application>Microsoft Office PowerPoint</Application>
  <PresentationFormat>On-screen Show (4:3)</PresentationFormat>
  <Paragraphs>24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PowerPoint Presentation</vt:lpstr>
      <vt:lpstr>PowerPoint Presentation</vt:lpstr>
      <vt:lpstr>Duty ethics and right ethics</vt:lpstr>
      <vt:lpstr>PowerPoint Presentation</vt:lpstr>
      <vt:lpstr>PowerPoint Presentation</vt:lpstr>
      <vt:lpstr>Virtue Ethics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17</cp:revision>
  <dcterms:created xsi:type="dcterms:W3CDTF">2006-08-16T00:00:00Z</dcterms:created>
  <dcterms:modified xsi:type="dcterms:W3CDTF">2022-01-12T11:22:38Z</dcterms:modified>
</cp:coreProperties>
</file>