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4" r:id="rId9"/>
    <p:sldId id="263"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12/29/2021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2401"/>
            <a:ext cx="7772400" cy="685799"/>
          </a:xfrm>
        </p:spPr>
        <p:style>
          <a:lnRef idx="1">
            <a:schemeClr val="accent5"/>
          </a:lnRef>
          <a:fillRef idx="2">
            <a:schemeClr val="accent5"/>
          </a:fillRef>
          <a:effectRef idx="1">
            <a:schemeClr val="accent5"/>
          </a:effectRef>
          <a:fontRef idx="minor">
            <a:schemeClr val="dk1"/>
          </a:fontRef>
        </p:style>
        <p:txBody>
          <a:bodyPr>
            <a:normAutofit fontScale="90000"/>
          </a:bodyPr>
          <a:lstStyle/>
          <a:p>
            <a:r>
              <a:rPr lang="en-US" dirty="0"/>
              <a:t>Ethical perspective of technology</a:t>
            </a:r>
          </a:p>
        </p:txBody>
      </p:sp>
      <p:sp>
        <p:nvSpPr>
          <p:cNvPr id="3" name="Subtitle 2"/>
          <p:cNvSpPr>
            <a:spLocks noGrp="1"/>
          </p:cNvSpPr>
          <p:nvPr>
            <p:ph type="subTitle" idx="1"/>
          </p:nvPr>
        </p:nvSpPr>
        <p:spPr>
          <a:xfrm>
            <a:off x="304800" y="1295400"/>
            <a:ext cx="8610600" cy="5105400"/>
          </a:xfrm>
        </p:spPr>
        <p:style>
          <a:lnRef idx="1">
            <a:schemeClr val="accent3"/>
          </a:lnRef>
          <a:fillRef idx="2">
            <a:schemeClr val="accent3"/>
          </a:fillRef>
          <a:effectRef idx="1">
            <a:schemeClr val="accent3"/>
          </a:effectRef>
          <a:fontRef idx="minor">
            <a:schemeClr val="dk1"/>
          </a:fontRef>
        </p:style>
        <p:txBody>
          <a:bodyPr/>
          <a:lstStyle/>
          <a:p>
            <a:pPr algn="just"/>
            <a:r>
              <a:rPr lang="en-US" b="1" dirty="0">
                <a:solidFill>
                  <a:schemeClr val="tx1"/>
                </a:solidFill>
              </a:rPr>
              <a:t>Ethics</a:t>
            </a:r>
            <a:r>
              <a:rPr lang="en-US" dirty="0">
                <a:solidFill>
                  <a:schemeClr val="tx1"/>
                </a:solidFill>
              </a:rPr>
              <a:t> is a set of beliefs about right and wrong behavior within a society. Ethics is derived from the </a:t>
            </a:r>
            <a:r>
              <a:rPr lang="en-US" b="1" dirty="0">
                <a:solidFill>
                  <a:schemeClr val="tx1"/>
                </a:solidFill>
              </a:rPr>
              <a:t>Greek ethos</a:t>
            </a:r>
            <a:r>
              <a:rPr lang="en-US" dirty="0">
                <a:solidFill>
                  <a:schemeClr val="tx1"/>
                </a:solidFill>
              </a:rPr>
              <a:t>,  and the term morality has its roots in the </a:t>
            </a:r>
            <a:r>
              <a:rPr lang="en-US" b="1" i="1" dirty="0">
                <a:solidFill>
                  <a:schemeClr val="tx1"/>
                </a:solidFill>
              </a:rPr>
              <a:t>Latin mores</a:t>
            </a:r>
            <a:r>
              <a:rPr lang="en-US" i="1" dirty="0">
                <a:solidFill>
                  <a:schemeClr val="tx1"/>
                </a:solidFill>
              </a:rPr>
              <a:t>. </a:t>
            </a:r>
            <a:r>
              <a:rPr lang="en-US" b="1" i="1" dirty="0">
                <a:solidFill>
                  <a:schemeClr val="tx1"/>
                </a:solidFill>
              </a:rPr>
              <a:t>Both the Greek and the Latin terms refer to notions of custom, habit, behavior and </a:t>
            </a:r>
            <a:r>
              <a:rPr lang="en-US" b="1" i="1" dirty="0" smtClean="0">
                <a:solidFill>
                  <a:schemeClr val="tx1"/>
                </a:solidFill>
              </a:rPr>
              <a:t>character.</a:t>
            </a:r>
            <a:r>
              <a:rPr lang="en-US" i="1" dirty="0" smtClean="0">
                <a:solidFill>
                  <a:schemeClr val="tx1"/>
                </a:solidFill>
              </a:rPr>
              <a:t> </a:t>
            </a:r>
            <a:r>
              <a:rPr lang="en-US" dirty="0" smtClean="0">
                <a:solidFill>
                  <a:schemeClr val="tx1"/>
                </a:solidFill>
              </a:rPr>
              <a:t>Although ethics and morality are often used interchangeably in everyday discourse we draw some important distinctions between the two terms.</a:t>
            </a:r>
            <a:endParaRPr lang="en-US" dirty="0">
              <a:solidFill>
                <a:schemeClr val="tx1"/>
              </a:solidFill>
            </a:endParaRPr>
          </a:p>
          <a:p>
            <a:endParaRPr lang="en-US" dirty="0">
              <a:solidFill>
                <a:schemeClr val="tx1"/>
              </a:solidFill>
            </a:endParaRPr>
          </a:p>
        </p:txBody>
      </p:sp>
    </p:spTree>
    <p:extLst>
      <p:ext uri="{BB962C8B-B14F-4D97-AF65-F5344CB8AC3E}">
        <p14:creationId xmlns:p14="http://schemas.microsoft.com/office/powerpoint/2010/main" val="3900889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458200" cy="5668963"/>
          </a:xfrm>
        </p:spPr>
        <p:style>
          <a:lnRef idx="1">
            <a:schemeClr val="accent1"/>
          </a:lnRef>
          <a:fillRef idx="2">
            <a:schemeClr val="accent1"/>
          </a:fillRef>
          <a:effectRef idx="1">
            <a:schemeClr val="accent1"/>
          </a:effectRef>
          <a:fontRef idx="minor">
            <a:schemeClr val="dk1"/>
          </a:fontRef>
        </p:style>
        <p:txBody>
          <a:bodyPr>
            <a:normAutofit fontScale="92500"/>
          </a:bodyPr>
          <a:lstStyle/>
          <a:p>
            <a:pPr marL="0" indent="0">
              <a:buNone/>
            </a:pPr>
            <a:r>
              <a:rPr lang="en-US" dirty="0"/>
              <a:t>Morals are the welfare principles enunciated by the wise people, based on their experience and wisdom</a:t>
            </a:r>
            <a:r>
              <a:rPr lang="en-US" dirty="0" smtClean="0"/>
              <a:t>. They </a:t>
            </a:r>
            <a:r>
              <a:rPr lang="en-US" dirty="0"/>
              <a:t>were edited, changed or modified or evolved to suit the geography of the region, rulers (dynasty</a:t>
            </a:r>
            <a:r>
              <a:rPr lang="en-US" dirty="0" smtClean="0"/>
              <a:t>), and </a:t>
            </a:r>
            <a:r>
              <a:rPr lang="en-US" dirty="0"/>
              <a:t>in accordance with development of knowledge in science and technology and with time</a:t>
            </a:r>
            <a:r>
              <a:rPr lang="en-US" dirty="0" smtClean="0"/>
              <a:t>. Morality </a:t>
            </a:r>
            <a:r>
              <a:rPr lang="en-US" dirty="0"/>
              <a:t>is concerned with principles and practices of morals such as: (a) What ought or </a:t>
            </a:r>
            <a:r>
              <a:rPr lang="en-US" dirty="0" smtClean="0"/>
              <a:t>ought not </a:t>
            </a:r>
            <a:r>
              <a:rPr lang="en-US" dirty="0"/>
              <a:t>to be done in a given situation? (b) What is right or wrong about the handling of a situation? </a:t>
            </a:r>
            <a:r>
              <a:rPr lang="en-US" dirty="0" smtClean="0"/>
              <a:t>And (</a:t>
            </a:r>
            <a:r>
              <a:rPr lang="en-US" dirty="0"/>
              <a:t>c) What is good or bad about the people, policies, and ideals involved?</a:t>
            </a:r>
          </a:p>
        </p:txBody>
      </p:sp>
    </p:spTree>
    <p:extLst>
      <p:ext uri="{BB962C8B-B14F-4D97-AF65-F5344CB8AC3E}">
        <p14:creationId xmlns:p14="http://schemas.microsoft.com/office/powerpoint/2010/main" val="2965761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355236870"/>
              </p:ext>
            </p:extLst>
          </p:nvPr>
        </p:nvGraphicFramePr>
        <p:xfrm>
          <a:off x="457200" y="1371600"/>
          <a:ext cx="8229600" cy="4963283"/>
        </p:xfrm>
        <a:graphic>
          <a:graphicData uri="http://schemas.openxmlformats.org/drawingml/2006/table">
            <a:tbl>
              <a:tblPr firstRow="1" bandRow="1">
                <a:tableStyleId>{5C22544A-7EE6-4342-B048-85BDC9FD1C3A}</a:tableStyleId>
              </a:tblPr>
              <a:tblGrid>
                <a:gridCol w="4114800"/>
                <a:gridCol w="4114800"/>
              </a:tblGrid>
              <a:tr h="665603">
                <a:tc>
                  <a:txBody>
                    <a:bodyPr/>
                    <a:lstStyle/>
                    <a:p>
                      <a:r>
                        <a:rPr lang="en-US" dirty="0" smtClean="0"/>
                        <a:t>Morality</a:t>
                      </a:r>
                    </a:p>
                    <a:p>
                      <a:endParaRPr lang="en-US" dirty="0"/>
                    </a:p>
                  </a:txBody>
                  <a:tcPr/>
                </a:tc>
                <a:tc>
                  <a:txBody>
                    <a:bodyPr/>
                    <a:lstStyle/>
                    <a:p>
                      <a:r>
                        <a:rPr lang="en-US" dirty="0" smtClean="0"/>
                        <a:t>Ethics</a:t>
                      </a:r>
                    </a:p>
                    <a:p>
                      <a:endParaRPr lang="en-US" dirty="0"/>
                    </a:p>
                  </a:txBody>
                  <a:tcPr/>
                </a:tc>
              </a:tr>
              <a:tr h="563926">
                <a:tc>
                  <a:txBody>
                    <a:bodyPr/>
                    <a:lstStyle/>
                    <a:p>
                      <a:r>
                        <a:rPr lang="en-US" dirty="0" smtClean="0"/>
                        <a:t>1. More general and prescriptive based on customs and  traditions.</a:t>
                      </a:r>
                      <a:endParaRPr lang="en-US" dirty="0"/>
                    </a:p>
                  </a:txBody>
                  <a:tcPr/>
                </a:tc>
                <a:tc>
                  <a:txBody>
                    <a:bodyPr/>
                    <a:lstStyle/>
                    <a:p>
                      <a:r>
                        <a:rPr lang="en-US" dirty="0" smtClean="0"/>
                        <a:t>1.Specific and descriptive. It is a critical</a:t>
                      </a:r>
                    </a:p>
                    <a:p>
                      <a:r>
                        <a:rPr lang="en-US" dirty="0" smtClean="0"/>
                        <a:t>reflection on morals</a:t>
                      </a:r>
                      <a:endParaRPr lang="en-US" dirty="0"/>
                    </a:p>
                  </a:txBody>
                  <a:tcPr/>
                </a:tc>
              </a:tr>
              <a:tr h="563926">
                <a:tc>
                  <a:txBody>
                    <a:bodyPr/>
                    <a:lstStyle/>
                    <a:p>
                      <a:r>
                        <a:rPr lang="en-US" dirty="0" smtClean="0"/>
                        <a:t>2.</a:t>
                      </a:r>
                      <a:r>
                        <a:rPr lang="en-US" baseline="0" dirty="0" smtClean="0"/>
                        <a:t> More concerned with the results of wrong action, when done.</a:t>
                      </a:r>
                      <a:endParaRPr lang="en-US" dirty="0"/>
                    </a:p>
                  </a:txBody>
                  <a:tcPr/>
                </a:tc>
                <a:tc>
                  <a:txBody>
                    <a:bodyPr/>
                    <a:lstStyle/>
                    <a:p>
                      <a:r>
                        <a:rPr lang="en-US" dirty="0" smtClean="0"/>
                        <a:t>2. More concerned with the results of a right action when not done. </a:t>
                      </a:r>
                      <a:endParaRPr lang="en-US" dirty="0"/>
                    </a:p>
                  </a:txBody>
                  <a:tcPr/>
                </a:tc>
              </a:tr>
              <a:tr h="805608">
                <a:tc>
                  <a:txBody>
                    <a:bodyPr/>
                    <a:lstStyle/>
                    <a:p>
                      <a:r>
                        <a:rPr lang="en-US" dirty="0" smtClean="0"/>
                        <a:t>3. Thrust is on judgment and punishment in the name of God or by laws.</a:t>
                      </a:r>
                      <a:endParaRPr lang="en-US" dirty="0"/>
                    </a:p>
                  </a:txBody>
                  <a:tcPr/>
                </a:tc>
                <a:tc>
                  <a:txBody>
                    <a:bodyPr/>
                    <a:lstStyle/>
                    <a:p>
                      <a:r>
                        <a:rPr lang="en-US" dirty="0" smtClean="0"/>
                        <a:t>3. Thrust is on influence, education,</a:t>
                      </a:r>
                      <a:r>
                        <a:rPr lang="en-US" baseline="0" dirty="0" smtClean="0"/>
                        <a:t> training through codes, guidelines and correction.</a:t>
                      </a:r>
                      <a:endParaRPr lang="en-US" dirty="0"/>
                    </a:p>
                  </a:txBody>
                  <a:tcPr/>
                </a:tc>
              </a:tr>
              <a:tr h="1047291">
                <a:tc>
                  <a:txBody>
                    <a:bodyPr/>
                    <a:lstStyle/>
                    <a:p>
                      <a:r>
                        <a:rPr lang="en-US" dirty="0" smtClean="0"/>
                        <a:t>4. In case of conflict between the two, morality is given top priority,</a:t>
                      </a:r>
                      <a:r>
                        <a:rPr lang="en-US" baseline="0" dirty="0" smtClean="0"/>
                        <a:t> because the damage is more. It is more common and basic.</a:t>
                      </a:r>
                      <a:endParaRPr lang="en-US" dirty="0"/>
                    </a:p>
                  </a:txBody>
                  <a:tcPr/>
                </a:tc>
                <a:tc>
                  <a:txBody>
                    <a:bodyPr/>
                    <a:lstStyle/>
                    <a:p>
                      <a:r>
                        <a:rPr lang="en-US" dirty="0" smtClean="0"/>
                        <a:t>4. Less serious, hence second priority only. But relevant today, because of complex  interactions in the modern society.</a:t>
                      </a:r>
                      <a:endParaRPr lang="en-US" dirty="0"/>
                    </a:p>
                  </a:txBody>
                  <a:tcPr/>
                </a:tc>
              </a:tr>
              <a:tr h="805608">
                <a:tc>
                  <a:txBody>
                    <a:bodyPr/>
                    <a:lstStyle/>
                    <a:p>
                      <a:r>
                        <a:rPr lang="en-US" dirty="0" smtClean="0"/>
                        <a:t>5. Example: Character flaw, corruption, extortion and crime.</a:t>
                      </a:r>
                      <a:endParaRPr lang="en-US" dirty="0"/>
                    </a:p>
                  </a:txBody>
                  <a:tcPr/>
                </a:tc>
                <a:tc>
                  <a:txBody>
                    <a:bodyPr/>
                    <a:lstStyle/>
                    <a:p>
                      <a:r>
                        <a:rPr lang="en-US" dirty="0" smtClean="0"/>
                        <a:t>5.Example: Notions or beliefs about manners, tastes, customs and towards laws.(</a:t>
                      </a:r>
                      <a:r>
                        <a:rPr lang="en-US" dirty="0" err="1" smtClean="0"/>
                        <a:t>Naagarazan</a:t>
                      </a:r>
                      <a:r>
                        <a:rPr lang="en-US" smtClean="0"/>
                        <a:t>, 2006)</a:t>
                      </a:r>
                      <a:endParaRPr lang="en-US" dirty="0"/>
                    </a:p>
                  </a:txBody>
                  <a:tcPr/>
                </a:tc>
              </a:tr>
            </a:tbl>
          </a:graphicData>
        </a:graphic>
      </p:graphicFrame>
      <p:sp>
        <p:nvSpPr>
          <p:cNvPr id="5" name="Rectangle 4"/>
          <p:cNvSpPr/>
          <p:nvPr/>
        </p:nvSpPr>
        <p:spPr>
          <a:xfrm>
            <a:off x="838200" y="533400"/>
            <a:ext cx="7620000" cy="53340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2400" dirty="0"/>
              <a:t>Morality is different from Ethics in the following ways:</a:t>
            </a:r>
          </a:p>
        </p:txBody>
      </p:sp>
    </p:spTree>
    <p:extLst>
      <p:ext uri="{BB962C8B-B14F-4D97-AF65-F5344CB8AC3E}">
        <p14:creationId xmlns:p14="http://schemas.microsoft.com/office/powerpoint/2010/main" val="3921769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style>
          <a:lnRef idx="1">
            <a:schemeClr val="accent3"/>
          </a:lnRef>
          <a:fillRef idx="2">
            <a:schemeClr val="accent3"/>
          </a:fillRef>
          <a:effectRef idx="1">
            <a:schemeClr val="accent3"/>
          </a:effectRef>
          <a:fontRef idx="minor">
            <a:schemeClr val="dk1"/>
          </a:fontRef>
        </p:style>
        <p:txBody>
          <a:bodyPr/>
          <a:lstStyle/>
          <a:p>
            <a:r>
              <a:rPr lang="en-US" dirty="0" smtClean="0"/>
              <a:t>What is engineering Ethics?</a:t>
            </a:r>
            <a:endParaRPr lang="en-US" dirty="0"/>
          </a:p>
        </p:txBody>
      </p:sp>
      <p:sp>
        <p:nvSpPr>
          <p:cNvPr id="3" name="Content Placeholder 2"/>
          <p:cNvSpPr>
            <a:spLocks noGrp="1"/>
          </p:cNvSpPr>
          <p:nvPr>
            <p:ph idx="1"/>
          </p:nvPr>
        </p:nvSpPr>
        <p:spPr>
          <a:xfrm>
            <a:off x="457200" y="1600201"/>
            <a:ext cx="8610600" cy="3505200"/>
          </a:xfrm>
        </p:spPr>
        <p:style>
          <a:lnRef idx="1">
            <a:schemeClr val="accent1"/>
          </a:lnRef>
          <a:fillRef idx="2">
            <a:schemeClr val="accent1"/>
          </a:fillRef>
          <a:effectRef idx="1">
            <a:schemeClr val="accent1"/>
          </a:effectRef>
          <a:fontRef idx="minor">
            <a:schemeClr val="dk1"/>
          </a:fontRef>
        </p:style>
        <p:txBody>
          <a:bodyPr/>
          <a:lstStyle/>
          <a:p>
            <a:pPr marL="0" indent="0" algn="just">
              <a:buNone/>
            </a:pPr>
            <a:r>
              <a:rPr lang="en-US" dirty="0" smtClean="0"/>
              <a:t>Engineering ethics is (1) the study of moral issues and decisions confronting individuals and organizations engaged in engineering and (2) the study of related questions about the moral ideals, character, polices and relationships of people and corporations involved in technological activity.</a:t>
            </a:r>
            <a:endParaRPr lang="en-US" dirty="0"/>
          </a:p>
        </p:txBody>
      </p:sp>
    </p:spTree>
    <p:extLst>
      <p:ext uri="{BB962C8B-B14F-4D97-AF65-F5344CB8AC3E}">
        <p14:creationId xmlns:p14="http://schemas.microsoft.com/office/powerpoint/2010/main" val="266230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152400"/>
            <a:ext cx="8763000" cy="1295400"/>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US" sz="2700" b="1" dirty="0"/>
              <a:t>Moral dilemma:</a:t>
            </a:r>
            <a:br>
              <a:rPr lang="en-US" sz="2700" b="1" dirty="0"/>
            </a:br>
            <a:r>
              <a:rPr lang="en-US" sz="2700" i="1" dirty="0"/>
              <a:t>A dilemma describes a situation where one is confronted with </a:t>
            </a:r>
            <a:r>
              <a:rPr lang="en-US" sz="2700" i="1" dirty="0" smtClean="0"/>
              <a:t>two </a:t>
            </a:r>
            <a:r>
              <a:rPr lang="en-US" sz="2700" i="1" dirty="0"/>
              <a:t>choices, neither of which is desirable</a:t>
            </a:r>
            <a:r>
              <a:rPr lang="en-US" i="1" dirty="0"/>
              <a:t>.</a:t>
            </a:r>
          </a:p>
        </p:txBody>
      </p:sp>
      <p:sp>
        <p:nvSpPr>
          <p:cNvPr id="3" name="Content Placeholder 2"/>
          <p:cNvSpPr>
            <a:spLocks noGrp="1"/>
          </p:cNvSpPr>
          <p:nvPr>
            <p:ph idx="1"/>
          </p:nvPr>
        </p:nvSpPr>
        <p:spPr>
          <a:xfrm>
            <a:off x="152400" y="1600200"/>
            <a:ext cx="8763000" cy="5029200"/>
          </a:xfrm>
        </p:spPr>
        <p:style>
          <a:lnRef idx="1">
            <a:schemeClr val="accent1"/>
          </a:lnRef>
          <a:fillRef idx="2">
            <a:schemeClr val="accent1"/>
          </a:fillRef>
          <a:effectRef idx="1">
            <a:schemeClr val="accent1"/>
          </a:effectRef>
          <a:fontRef idx="minor">
            <a:schemeClr val="dk1"/>
          </a:fontRef>
        </p:style>
        <p:txBody>
          <a:bodyPr>
            <a:noAutofit/>
          </a:bodyPr>
          <a:lstStyle/>
          <a:p>
            <a:pPr marL="0" indent="0">
              <a:buNone/>
            </a:pPr>
            <a:r>
              <a:rPr lang="en-US" sz="2400" dirty="0"/>
              <a:t>Imagine that you are driving a trolley and that all of a sudden you realize that the trolley’s </a:t>
            </a:r>
            <a:r>
              <a:rPr lang="en-US" sz="2400" dirty="0" smtClean="0"/>
              <a:t>brake system </a:t>
            </a:r>
            <a:r>
              <a:rPr lang="en-US" sz="2400" dirty="0"/>
              <a:t>has failed. Further imagine that approximately 80 meters ahead of you on the trolley </a:t>
            </a:r>
            <a:r>
              <a:rPr lang="en-US" sz="2400" dirty="0" smtClean="0"/>
              <a:t>track (</a:t>
            </a:r>
            <a:r>
              <a:rPr lang="en-US" sz="2400" dirty="0"/>
              <a:t>a short distance from the trolley’s station) five crew men are working on a section of the track </a:t>
            </a:r>
            <a:r>
              <a:rPr lang="en-US" sz="2400" dirty="0" smtClean="0"/>
              <a:t>on which </a:t>
            </a:r>
            <a:r>
              <a:rPr lang="en-US" sz="2400" dirty="0"/>
              <a:t>your trolley is traveling. You realize that you cannot stop the trolley and that you </a:t>
            </a:r>
            <a:r>
              <a:rPr lang="en-US" sz="2400" dirty="0" smtClean="0"/>
              <a:t>will probably </a:t>
            </a:r>
            <a:r>
              <a:rPr lang="en-US" sz="2400" dirty="0"/>
              <a:t>not be able to prevent the deaths of the five workers. But then you suddenly realize </a:t>
            </a:r>
            <a:r>
              <a:rPr lang="en-US" sz="2400" dirty="0" smtClean="0"/>
              <a:t>that you </a:t>
            </a:r>
            <a:r>
              <a:rPr lang="en-US" sz="2400" dirty="0"/>
              <a:t>could “throw a switch” that would cause the trolley to go on to a different track. You </a:t>
            </a:r>
            <a:r>
              <a:rPr lang="en-US" sz="2400" dirty="0" smtClean="0"/>
              <a:t>also happen </a:t>
            </a:r>
            <a:r>
              <a:rPr lang="en-US" sz="2400" dirty="0"/>
              <a:t>to notice that one person is working on that track. You then realize that if you do nothing</a:t>
            </a:r>
            <a:r>
              <a:rPr lang="en-US" sz="2400" dirty="0" smtClean="0"/>
              <a:t>, five </a:t>
            </a:r>
            <a:r>
              <a:rPr lang="en-US" sz="2400" dirty="0"/>
              <a:t>people will likely die, whereas if you engage the switch to change tracks, only one person </a:t>
            </a:r>
            <a:r>
              <a:rPr lang="en-US" sz="2400" dirty="0" smtClean="0"/>
              <a:t>would likely die.</a:t>
            </a:r>
            <a:endParaRPr lang="en-US" sz="2400" dirty="0"/>
          </a:p>
        </p:txBody>
      </p:sp>
    </p:spTree>
    <p:extLst>
      <p:ext uri="{BB962C8B-B14F-4D97-AF65-F5344CB8AC3E}">
        <p14:creationId xmlns:p14="http://schemas.microsoft.com/office/powerpoint/2010/main" val="59877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458200" cy="5287963"/>
          </a:xfrm>
        </p:spPr>
        <p:style>
          <a:lnRef idx="1">
            <a:schemeClr val="accent2"/>
          </a:lnRef>
          <a:fillRef idx="2">
            <a:schemeClr val="accent2"/>
          </a:fillRef>
          <a:effectRef idx="1">
            <a:schemeClr val="accent2"/>
          </a:effectRef>
          <a:fontRef idx="minor">
            <a:schemeClr val="dk1"/>
          </a:fontRef>
        </p:style>
        <p:txBody>
          <a:bodyPr>
            <a:normAutofit fontScale="92500" lnSpcReduction="10000"/>
          </a:bodyPr>
          <a:lstStyle/>
          <a:p>
            <a:pPr marL="0" indent="0">
              <a:buNone/>
            </a:pPr>
            <a:r>
              <a:rPr lang="en-US" dirty="0"/>
              <a:t>What would you do in this situation—let the trolley take its “natural” course</a:t>
            </a:r>
            <a:r>
              <a:rPr lang="en-US" dirty="0" smtClean="0"/>
              <a:t>, expecting </a:t>
            </a:r>
            <a:r>
              <a:rPr lang="en-US" dirty="0"/>
              <a:t>that five people will likely die, or intentionally change the direction of </a:t>
            </a:r>
            <a:r>
              <a:rPr lang="en-US" dirty="0" smtClean="0"/>
              <a:t>the trolley</a:t>
            </a:r>
            <a:r>
              <a:rPr lang="en-US" dirty="0"/>
              <a:t>, likely causing the death of one person who otherwise would have lived? If you </a:t>
            </a:r>
            <a:r>
              <a:rPr lang="en-US" dirty="0" smtClean="0"/>
              <a:t>use what </a:t>
            </a:r>
            <a:r>
              <a:rPr lang="en-US" dirty="0"/>
              <a:t>some call a “cost-benefits” approach in this particular situation, you might reason </a:t>
            </a:r>
            <a:r>
              <a:rPr lang="en-US" dirty="0" smtClean="0"/>
              <a:t>in the </a:t>
            </a:r>
            <a:r>
              <a:rPr lang="en-US" dirty="0"/>
              <a:t>following way: throwing the switch will have a better outcome, overall, because </a:t>
            </a:r>
            <a:r>
              <a:rPr lang="en-US" dirty="0" smtClean="0"/>
              <a:t>more human </a:t>
            </a:r>
            <a:r>
              <a:rPr lang="en-US" dirty="0"/>
              <a:t>lives would be saved than lost. So, in this case you conclude that throwing </a:t>
            </a:r>
            <a:r>
              <a:rPr lang="en-US" dirty="0" smtClean="0"/>
              <a:t>the switch </a:t>
            </a:r>
            <a:r>
              <a:rPr lang="en-US" dirty="0"/>
              <a:t>is the right thing to do because the net result is that four more people will live.</a:t>
            </a:r>
          </a:p>
        </p:txBody>
      </p:sp>
    </p:spTree>
    <p:extLst>
      <p:ext uri="{BB962C8B-B14F-4D97-AF65-F5344CB8AC3E}">
        <p14:creationId xmlns:p14="http://schemas.microsoft.com/office/powerpoint/2010/main" val="1787801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534400" cy="5364163"/>
          </a:xfrm>
        </p:spPr>
        <p:style>
          <a:lnRef idx="1">
            <a:schemeClr val="accent5"/>
          </a:lnRef>
          <a:fillRef idx="2">
            <a:schemeClr val="accent5"/>
          </a:fillRef>
          <a:effectRef idx="1">
            <a:schemeClr val="accent5"/>
          </a:effectRef>
          <a:fontRef idx="minor">
            <a:schemeClr val="dk1"/>
          </a:fontRef>
        </p:style>
        <p:txBody>
          <a:bodyPr>
            <a:normAutofit fontScale="92500" lnSpcReduction="20000"/>
          </a:bodyPr>
          <a:lstStyle/>
          <a:p>
            <a:pPr marL="0" indent="0">
              <a:buNone/>
            </a:pPr>
            <a:r>
              <a:rPr lang="en-US" dirty="0"/>
              <a:t>Imagine that you are standing on a bridge overlooking</a:t>
            </a:r>
          </a:p>
          <a:p>
            <a:pPr marL="0" indent="0">
              <a:buNone/>
            </a:pPr>
            <a:r>
              <a:rPr lang="en-US" dirty="0"/>
              <a:t>the track on which a runaway trolley is traveling. You observe that the trolley </a:t>
            </a:r>
            <a:r>
              <a:rPr lang="en-US" dirty="0" smtClean="0"/>
              <a:t>is heading </a:t>
            </a:r>
            <a:r>
              <a:rPr lang="en-US" dirty="0"/>
              <a:t>for the station where there are many people gathered outside. Standing </a:t>
            </a:r>
            <a:r>
              <a:rPr lang="en-US" dirty="0" smtClean="0"/>
              <a:t>next to </a:t>
            </a:r>
            <a:r>
              <a:rPr lang="en-US" dirty="0"/>
              <a:t>you on the bridge is a very large and obese person (weighing </a:t>
            </a:r>
            <a:r>
              <a:rPr lang="en-US" dirty="0" smtClean="0"/>
              <a:t>approximately 500 </a:t>
            </a:r>
            <a:r>
              <a:rPr lang="en-US" dirty="0"/>
              <a:t>pounds), who is leaning forward over the rail of the bridge to view the </a:t>
            </a:r>
            <a:r>
              <a:rPr lang="en-US" dirty="0" smtClean="0"/>
              <a:t>runaway trolley</a:t>
            </a:r>
            <a:r>
              <a:rPr lang="en-US" dirty="0"/>
              <a:t>. You realize that if you gently pushed the obese person forward as the </a:t>
            </a:r>
            <a:r>
              <a:rPr lang="en-US" dirty="0" smtClean="0"/>
              <a:t>trolley approaches</a:t>
            </a:r>
            <a:r>
              <a:rPr lang="en-US" dirty="0"/>
              <a:t>, he would fall off the bridge and land in front of the trolley; the </a:t>
            </a:r>
            <a:r>
              <a:rPr lang="en-US" dirty="0" smtClean="0"/>
              <a:t>impact would </a:t>
            </a:r>
            <a:r>
              <a:rPr lang="en-US" dirty="0"/>
              <a:t>be sufficient to stop the trolley. Thus you could save the lives of many </a:t>
            </a:r>
            <a:r>
              <a:rPr lang="en-US" dirty="0" smtClean="0"/>
              <a:t>people who </a:t>
            </a:r>
            <a:r>
              <a:rPr lang="en-US" dirty="0"/>
              <a:t>otherwise would </a:t>
            </a:r>
            <a:r>
              <a:rPr lang="en-US" dirty="0" smtClean="0"/>
              <a:t>die.</a:t>
            </a:r>
            <a:endParaRPr lang="en-US" dirty="0"/>
          </a:p>
        </p:txBody>
      </p:sp>
    </p:spTree>
    <p:extLst>
      <p:ext uri="{BB962C8B-B14F-4D97-AF65-F5344CB8AC3E}">
        <p14:creationId xmlns:p14="http://schemas.microsoft.com/office/powerpoint/2010/main" val="4987402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838200"/>
            <a:ext cx="8763000" cy="5486400"/>
          </a:xfrm>
        </p:spPr>
        <p:style>
          <a:lnRef idx="1">
            <a:schemeClr val="accent1"/>
          </a:lnRef>
          <a:fillRef idx="2">
            <a:schemeClr val="accent1"/>
          </a:fillRef>
          <a:effectRef idx="1">
            <a:schemeClr val="accent1"/>
          </a:effectRef>
          <a:fontRef idx="minor">
            <a:schemeClr val="dk1"/>
          </a:fontRef>
        </p:style>
        <p:txBody>
          <a:bodyPr>
            <a:normAutofit fontScale="85000" lnSpcReduction="20000"/>
          </a:bodyPr>
          <a:lstStyle/>
          <a:p>
            <a:pPr marL="0" indent="0" algn="just">
              <a:buNone/>
            </a:pPr>
            <a:r>
              <a:rPr lang="en-US" dirty="0"/>
              <a:t>Would you be willing to push the obese person off the bridge? If not, why not? </a:t>
            </a:r>
            <a:r>
              <a:rPr lang="en-US" dirty="0" smtClean="0"/>
              <a:t>What has </a:t>
            </a:r>
            <a:r>
              <a:rPr lang="en-US" dirty="0"/>
              <a:t>changed in the two scenarios? After all, if you are reasoning from the standpoint of </a:t>
            </a:r>
            <a:r>
              <a:rPr lang="en-US" dirty="0" smtClean="0"/>
              <a:t>a utilitarian/consequentialist </a:t>
            </a:r>
            <a:r>
              <a:rPr lang="en-US" dirty="0"/>
              <a:t>theory, the same outcome would be realized—one </a:t>
            </a:r>
            <a:r>
              <a:rPr lang="en-US" dirty="0" smtClean="0"/>
              <a:t>person dies</a:t>
            </a:r>
            <a:r>
              <a:rPr lang="en-US" dirty="0"/>
              <a:t>, while many others live. But studies have shown that most people find it far </a:t>
            </a:r>
            <a:r>
              <a:rPr lang="en-US" dirty="0" smtClean="0"/>
              <a:t>more difficult </a:t>
            </a:r>
            <a:r>
              <a:rPr lang="en-US" dirty="0"/>
              <a:t>to push (intentionally) one person to his death, even though doing so </a:t>
            </a:r>
            <a:r>
              <a:rPr lang="en-US" dirty="0" smtClean="0"/>
              <a:t>would mean </a:t>
            </a:r>
            <a:r>
              <a:rPr lang="en-US" dirty="0"/>
              <a:t>that several persons will live as a result. </a:t>
            </a:r>
            <a:r>
              <a:rPr lang="en-US" dirty="0" smtClean="0"/>
              <a:t>However</a:t>
            </a:r>
            <a:r>
              <a:rPr lang="en-US" dirty="0"/>
              <a:t>, in this case, you might </a:t>
            </a:r>
            <a:r>
              <a:rPr lang="en-US" dirty="0" smtClean="0"/>
              <a:t>reason that </a:t>
            </a:r>
            <a:r>
              <a:rPr lang="en-US" dirty="0"/>
              <a:t>intentionally causing someone’s death (especially by having a “direct hand” in it) </a:t>
            </a:r>
            <a:r>
              <a:rPr lang="en-US" dirty="0" smtClean="0"/>
              <a:t>is morally </a:t>
            </a:r>
            <a:r>
              <a:rPr lang="en-US" dirty="0"/>
              <a:t>wrong. You may also reason that actively and deliberately causing one </a:t>
            </a:r>
            <a:r>
              <a:rPr lang="en-US" dirty="0" smtClean="0"/>
              <a:t>person’s death </a:t>
            </a:r>
            <a:r>
              <a:rPr lang="en-US" dirty="0"/>
              <a:t>(as opposed to another’s) is unjust and unfair, and that it would be a </a:t>
            </a:r>
            <a:r>
              <a:rPr lang="en-US" dirty="0" smtClean="0"/>
              <a:t>dangerous moral </a:t>
            </a:r>
            <a:r>
              <a:rPr lang="en-US" dirty="0"/>
              <a:t>principle to  generalize. In this case, your reasoning would be </a:t>
            </a:r>
            <a:r>
              <a:rPr lang="en-US" dirty="0" err="1" smtClean="0"/>
              <a:t>nonutilitarian</a:t>
            </a:r>
            <a:r>
              <a:rPr lang="en-US" dirty="0" smtClean="0"/>
              <a:t>.</a:t>
            </a:r>
            <a:endParaRPr lang="en-US" dirty="0"/>
          </a:p>
        </p:txBody>
      </p:sp>
    </p:spTree>
    <p:extLst>
      <p:ext uri="{BB962C8B-B14F-4D97-AF65-F5344CB8AC3E}">
        <p14:creationId xmlns:p14="http://schemas.microsoft.com/office/powerpoint/2010/main" val="10778336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1"/>
            <a:ext cx="8229600" cy="2590800"/>
          </a:xfrm>
        </p:spPr>
        <p:style>
          <a:lnRef idx="1">
            <a:schemeClr val="accent3"/>
          </a:lnRef>
          <a:fillRef idx="2">
            <a:schemeClr val="accent3"/>
          </a:fillRef>
          <a:effectRef idx="1">
            <a:schemeClr val="accent3"/>
          </a:effectRef>
          <a:fontRef idx="minor">
            <a:schemeClr val="dk1"/>
          </a:fontRef>
        </p:style>
        <p:txBody>
          <a:bodyPr/>
          <a:lstStyle/>
          <a:p>
            <a:pPr marL="0" indent="0" algn="just">
              <a:buNone/>
            </a:pPr>
            <a:r>
              <a:rPr lang="en-US" dirty="0" smtClean="0"/>
              <a:t>The </a:t>
            </a:r>
            <a:r>
              <a:rPr lang="en-US" dirty="0"/>
              <a:t>purpose of posing this </a:t>
            </a:r>
            <a:r>
              <a:rPr lang="en-US" dirty="0" smtClean="0"/>
              <a:t>dilemma now </a:t>
            </a:r>
            <a:r>
              <a:rPr lang="en-US" dirty="0"/>
              <a:t>is to get us to begin thinking about how we can respond to dilemmas that we </a:t>
            </a:r>
            <a:r>
              <a:rPr lang="en-US" dirty="0" smtClean="0"/>
              <a:t>will invariably </a:t>
            </a:r>
            <a:r>
              <a:rPr lang="en-US" dirty="0"/>
              <a:t>face in our professional as well as personal lives</a:t>
            </a:r>
            <a:r>
              <a:rPr lang="en-US" dirty="0" smtClean="0"/>
              <a:t>.(</a:t>
            </a:r>
            <a:r>
              <a:rPr lang="en-US" dirty="0" err="1" smtClean="0"/>
              <a:t>Tavani</a:t>
            </a:r>
            <a:r>
              <a:rPr lang="en-US" dirty="0" smtClean="0"/>
              <a:t>, 2011)</a:t>
            </a:r>
            <a:endParaRPr lang="en-US" dirty="0"/>
          </a:p>
        </p:txBody>
      </p:sp>
    </p:spTree>
    <p:extLst>
      <p:ext uri="{BB962C8B-B14F-4D97-AF65-F5344CB8AC3E}">
        <p14:creationId xmlns:p14="http://schemas.microsoft.com/office/powerpoint/2010/main" val="3581691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458</TotalTime>
  <Words>1048</Words>
  <Application>Microsoft Office PowerPoint</Application>
  <PresentationFormat>On-screen Show (4:3)</PresentationFormat>
  <Paragraphs>26</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Office Theme</vt:lpstr>
      <vt:lpstr>Ethical perspective of technology</vt:lpstr>
      <vt:lpstr>PowerPoint Presentation</vt:lpstr>
      <vt:lpstr>PowerPoint Presentation</vt:lpstr>
      <vt:lpstr>What is engineering Ethics?</vt:lpstr>
      <vt:lpstr>Moral dilemma: A dilemma describes a situation where one is confronted with two choices, neither of which is desirable.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Ethical perspective of technology</dc:title>
  <dc:creator>User</dc:creator>
  <cp:lastModifiedBy>User</cp:lastModifiedBy>
  <cp:revision>14</cp:revision>
  <dcterms:created xsi:type="dcterms:W3CDTF">2006-08-16T00:00:00Z</dcterms:created>
  <dcterms:modified xsi:type="dcterms:W3CDTF">2021-12-29T03:35:25Z</dcterms:modified>
</cp:coreProperties>
</file>