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8" r:id="rId4"/>
    <p:sldId id="257" r:id="rId5"/>
    <p:sldId id="258" r:id="rId6"/>
    <p:sldId id="263" r:id="rId7"/>
    <p:sldId id="264"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152400"/>
            <a:ext cx="5410200" cy="4572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2800" b="1" dirty="0"/>
              <a:t>A brief history of ethical thought</a:t>
            </a:r>
          </a:p>
        </p:txBody>
      </p:sp>
      <p:sp>
        <p:nvSpPr>
          <p:cNvPr id="3" name="Subtitle 2"/>
          <p:cNvSpPr>
            <a:spLocks noGrp="1"/>
          </p:cNvSpPr>
          <p:nvPr>
            <p:ph type="subTitle" idx="1"/>
          </p:nvPr>
        </p:nvSpPr>
        <p:spPr>
          <a:xfrm>
            <a:off x="457200" y="838200"/>
            <a:ext cx="8229600" cy="5257800"/>
          </a:xfrm>
        </p:spPr>
        <p:style>
          <a:lnRef idx="1">
            <a:schemeClr val="accent3"/>
          </a:lnRef>
          <a:fillRef idx="2">
            <a:schemeClr val="accent3"/>
          </a:fillRef>
          <a:effectRef idx="1">
            <a:schemeClr val="accent3"/>
          </a:effectRef>
          <a:fontRef idx="minor">
            <a:schemeClr val="dk1"/>
          </a:fontRef>
        </p:style>
        <p:txBody>
          <a:bodyPr>
            <a:noAutofit/>
          </a:bodyPr>
          <a:lstStyle/>
          <a:p>
            <a:pPr algn="just">
              <a:lnSpc>
                <a:spcPct val="150000"/>
              </a:lnSpc>
            </a:pPr>
            <a:r>
              <a:rPr lang="en-US" sz="2800" dirty="0">
                <a:solidFill>
                  <a:schemeClr val="tx1"/>
                </a:solidFill>
              </a:rPr>
              <a:t>The moral and ethical theories </a:t>
            </a:r>
            <a:r>
              <a:rPr lang="en-US" sz="2800" dirty="0" smtClean="0">
                <a:solidFill>
                  <a:schemeClr val="tx1"/>
                </a:solidFill>
              </a:rPr>
              <a:t>applying </a:t>
            </a:r>
            <a:r>
              <a:rPr lang="en-US" sz="2800" dirty="0">
                <a:solidFill>
                  <a:schemeClr val="tx1"/>
                </a:solidFill>
              </a:rPr>
              <a:t>in engineering ethics are derived </a:t>
            </a:r>
            <a:r>
              <a:rPr lang="en-US" sz="2800" dirty="0" smtClean="0">
                <a:solidFill>
                  <a:schemeClr val="tx1"/>
                </a:solidFill>
              </a:rPr>
              <a:t>from Western </a:t>
            </a:r>
            <a:r>
              <a:rPr lang="en-US" sz="2800" dirty="0">
                <a:solidFill>
                  <a:schemeClr val="tx1"/>
                </a:solidFill>
              </a:rPr>
              <a:t>cultural </a:t>
            </a:r>
            <a:r>
              <a:rPr lang="en-US" sz="2800" dirty="0" smtClean="0">
                <a:solidFill>
                  <a:schemeClr val="tx1"/>
                </a:solidFill>
              </a:rPr>
              <a:t>tradition. These </a:t>
            </a:r>
            <a:r>
              <a:rPr lang="en-US" sz="2800" dirty="0">
                <a:solidFill>
                  <a:schemeClr val="tx1"/>
                </a:solidFill>
              </a:rPr>
              <a:t>ideas </a:t>
            </a:r>
            <a:r>
              <a:rPr lang="en-US" sz="2800" dirty="0" smtClean="0">
                <a:solidFill>
                  <a:schemeClr val="tx1"/>
                </a:solidFill>
              </a:rPr>
              <a:t>originated </a:t>
            </a:r>
            <a:r>
              <a:rPr lang="en-US" sz="2800" dirty="0">
                <a:solidFill>
                  <a:schemeClr val="tx1"/>
                </a:solidFill>
              </a:rPr>
              <a:t>in the Middle East and Europe. Western moral thought has not come down to us from just a single source. Rather, it is derived both from the thinking of the ancient Greeks and from ancient religious thinking and writing, starting with Judaism and its foundations. </a:t>
            </a:r>
            <a:endParaRPr lang="en-US" sz="2800" dirty="0" smtClean="0">
              <a:solidFill>
                <a:schemeClr val="tx1"/>
              </a:solidFill>
            </a:endParaRPr>
          </a:p>
          <a:p>
            <a:pPr algn="just">
              <a:lnSpc>
                <a:spcPct val="150000"/>
              </a:lnSpc>
            </a:pPr>
            <a:r>
              <a:rPr lang="en-US" sz="2800" dirty="0" smtClean="0">
                <a:solidFill>
                  <a:schemeClr val="tx1"/>
                </a:solidFill>
              </a:rPr>
              <a:t> </a:t>
            </a:r>
            <a:endParaRPr lang="en-US" sz="2800" dirty="0">
              <a:solidFill>
                <a:schemeClr val="tx1"/>
              </a:solidFill>
            </a:endParaRPr>
          </a:p>
        </p:txBody>
      </p:sp>
    </p:spTree>
    <p:extLst>
      <p:ext uri="{BB962C8B-B14F-4D97-AF65-F5344CB8AC3E}">
        <p14:creationId xmlns:p14="http://schemas.microsoft.com/office/powerpoint/2010/main" val="2448685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514600"/>
          </a:xfrm>
        </p:spPr>
        <p:style>
          <a:lnRef idx="1">
            <a:schemeClr val="accent6"/>
          </a:lnRef>
          <a:fillRef idx="2">
            <a:schemeClr val="accent6"/>
          </a:fillRef>
          <a:effectRef idx="1">
            <a:schemeClr val="accent6"/>
          </a:effectRef>
          <a:fontRef idx="minor">
            <a:schemeClr val="dk1"/>
          </a:fontRef>
        </p:style>
        <p:txBody>
          <a:bodyPr/>
          <a:lstStyle/>
          <a:p>
            <a:pPr marL="0" indent="0">
              <a:buNone/>
            </a:pPr>
            <a:r>
              <a:rPr lang="en-US" dirty="0"/>
              <a:t>Rule </a:t>
            </a:r>
            <a:r>
              <a:rPr lang="en-US" dirty="0" err="1" smtClean="0"/>
              <a:t>utilitarians</a:t>
            </a:r>
            <a:r>
              <a:rPr lang="en-US" dirty="0" smtClean="0"/>
              <a:t> </a:t>
            </a:r>
            <a:r>
              <a:rPr lang="en-US" dirty="0"/>
              <a:t>hold that although adhering to these rules might </a:t>
            </a:r>
            <a:r>
              <a:rPr lang="en-US" dirty="0" smtClean="0"/>
              <a:t>not always </a:t>
            </a:r>
            <a:r>
              <a:rPr lang="en-US" dirty="0"/>
              <a:t>maximize good in a particular situation, overall, adhering to moral rules will </a:t>
            </a:r>
            <a:r>
              <a:rPr lang="en-US" dirty="0" smtClean="0"/>
              <a:t>ultimately </a:t>
            </a:r>
            <a:r>
              <a:rPr lang="en-US" dirty="0"/>
              <a:t>lead to the most good. </a:t>
            </a:r>
          </a:p>
        </p:txBody>
      </p:sp>
    </p:spTree>
    <p:extLst>
      <p:ext uri="{BB962C8B-B14F-4D97-AF65-F5344CB8AC3E}">
        <p14:creationId xmlns:p14="http://schemas.microsoft.com/office/powerpoint/2010/main" val="408362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534400" cy="5516563"/>
          </a:xfrm>
        </p:spPr>
        <p:style>
          <a:lnRef idx="1">
            <a:schemeClr val="accent3"/>
          </a:lnRef>
          <a:fillRef idx="2">
            <a:schemeClr val="accent3"/>
          </a:fillRef>
          <a:effectRef idx="1">
            <a:schemeClr val="accent3"/>
          </a:effectRef>
          <a:fontRef idx="minor">
            <a:schemeClr val="dk1"/>
          </a:fontRef>
        </p:style>
        <p:txBody>
          <a:bodyPr>
            <a:normAutofit/>
          </a:bodyPr>
          <a:lstStyle/>
          <a:p>
            <a:pPr marL="0" indent="0" algn="just">
              <a:lnSpc>
                <a:spcPct val="150000"/>
              </a:lnSpc>
              <a:buNone/>
            </a:pPr>
            <a:r>
              <a:rPr lang="en-US" sz="2800" dirty="0"/>
              <a:t>There was a great deal of influence on ancient religious thought by the Greek philosophers. Greek ethical thought originated with the famous Greek philosophers Socrates and Aristotle, who discussed ethics at great length in his </a:t>
            </a:r>
            <a:r>
              <a:rPr lang="en-US" sz="2800" dirty="0" err="1"/>
              <a:t>Nichomachean</a:t>
            </a:r>
            <a:r>
              <a:rPr lang="en-US" sz="2800" dirty="0"/>
              <a:t> Ethics. Greek philosophic ideas were melded together with early Christian and Jewish thought and were spread throughout Europe and the Middle East during the height of the Roman Empire.</a:t>
            </a:r>
          </a:p>
          <a:p>
            <a:endParaRPr lang="en-US" dirty="0"/>
          </a:p>
        </p:txBody>
      </p:sp>
    </p:spTree>
    <p:extLst>
      <p:ext uri="{BB962C8B-B14F-4D97-AF65-F5344CB8AC3E}">
        <p14:creationId xmlns:p14="http://schemas.microsoft.com/office/powerpoint/2010/main" val="428956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609600"/>
            <a:ext cx="8839200" cy="5516563"/>
          </a:xfrm>
        </p:spPr>
        <p:style>
          <a:lnRef idx="1">
            <a:schemeClr val="accent2"/>
          </a:lnRef>
          <a:fillRef idx="2">
            <a:schemeClr val="accent2"/>
          </a:fillRef>
          <a:effectRef idx="1">
            <a:schemeClr val="accent2"/>
          </a:effectRef>
          <a:fontRef idx="minor">
            <a:schemeClr val="dk1"/>
          </a:fontRef>
        </p:style>
        <p:txBody>
          <a:bodyPr>
            <a:normAutofit/>
          </a:bodyPr>
          <a:lstStyle/>
          <a:p>
            <a:pPr marL="0" indent="0" algn="just">
              <a:lnSpc>
                <a:spcPct val="150000"/>
              </a:lnSpc>
              <a:buNone/>
            </a:pPr>
            <a:r>
              <a:rPr lang="en-US" sz="2800" dirty="0"/>
              <a:t>Ethical ideas were continually refined during the course of history. Many great thinkers have turned their attention to ethics and morals. For example, philosophers such as Locke, Kant and Mills wrote about moral issues. The thinking of these philosophers is especially important for our study of engineering ethics as that moral principles are universal, regardless of their origin, and are applicable even in secular settings.</a:t>
            </a:r>
          </a:p>
          <a:p>
            <a:endParaRPr lang="en-US" dirty="0"/>
          </a:p>
        </p:txBody>
      </p:sp>
    </p:spTree>
    <p:extLst>
      <p:ext uri="{BB962C8B-B14F-4D97-AF65-F5344CB8AC3E}">
        <p14:creationId xmlns:p14="http://schemas.microsoft.com/office/powerpoint/2010/main" val="549503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4638"/>
            <a:ext cx="4114800" cy="563562"/>
          </a:xfrm>
        </p:spPr>
        <p:style>
          <a:lnRef idx="1">
            <a:schemeClr val="accent2"/>
          </a:lnRef>
          <a:fillRef idx="2">
            <a:schemeClr val="accent2"/>
          </a:fillRef>
          <a:effectRef idx="1">
            <a:schemeClr val="accent2"/>
          </a:effectRef>
          <a:fontRef idx="minor">
            <a:schemeClr val="dk1"/>
          </a:fontRef>
        </p:style>
        <p:txBody>
          <a:bodyPr>
            <a:normAutofit/>
          </a:bodyPr>
          <a:lstStyle/>
          <a:p>
            <a:r>
              <a:rPr lang="en-US" sz="2800" b="1" dirty="0"/>
              <a:t>Ethical theories</a:t>
            </a:r>
          </a:p>
        </p:txBody>
      </p:sp>
      <p:sp>
        <p:nvSpPr>
          <p:cNvPr id="3" name="Content Placeholder 2"/>
          <p:cNvSpPr>
            <a:spLocks noGrp="1"/>
          </p:cNvSpPr>
          <p:nvPr>
            <p:ph idx="1"/>
          </p:nvPr>
        </p:nvSpPr>
        <p:spPr/>
        <p:style>
          <a:lnRef idx="1">
            <a:schemeClr val="accent6"/>
          </a:lnRef>
          <a:fillRef idx="2">
            <a:schemeClr val="accent6"/>
          </a:fillRef>
          <a:effectRef idx="1">
            <a:schemeClr val="accent6"/>
          </a:effectRef>
          <a:fontRef idx="minor">
            <a:schemeClr val="dk1"/>
          </a:fontRef>
        </p:style>
        <p:txBody>
          <a:bodyPr>
            <a:normAutofit/>
          </a:bodyPr>
          <a:lstStyle/>
          <a:p>
            <a:pPr marL="0" indent="0" algn="just">
              <a:buNone/>
            </a:pPr>
            <a:r>
              <a:rPr lang="en-US" sz="3000" dirty="0"/>
              <a:t>In order to develop workable ethical problem solving techniques, we </a:t>
            </a:r>
            <a:r>
              <a:rPr lang="en-US" sz="3000" dirty="0" smtClean="0"/>
              <a:t>must first </a:t>
            </a:r>
            <a:r>
              <a:rPr lang="en-US" sz="3000" dirty="0"/>
              <a:t>look at  several theories of ethics in order to have a framework for</a:t>
            </a:r>
          </a:p>
          <a:p>
            <a:pPr marL="0" indent="0" algn="just">
              <a:buNone/>
            </a:pPr>
            <a:r>
              <a:rPr lang="en-US" sz="3000" dirty="0"/>
              <a:t>decision making. There are four ethical theories:</a:t>
            </a:r>
          </a:p>
          <a:p>
            <a:pPr algn="just"/>
            <a:r>
              <a:rPr lang="en-US" sz="3000" dirty="0"/>
              <a:t>Utilitarianism</a:t>
            </a:r>
          </a:p>
          <a:p>
            <a:pPr algn="just"/>
            <a:r>
              <a:rPr lang="en-US" sz="3000" dirty="0"/>
              <a:t>Duty ethics</a:t>
            </a:r>
          </a:p>
          <a:p>
            <a:pPr algn="just"/>
            <a:r>
              <a:rPr lang="en-US" sz="3000" dirty="0"/>
              <a:t>Right ethics</a:t>
            </a:r>
          </a:p>
          <a:p>
            <a:pPr algn="just"/>
            <a:r>
              <a:rPr lang="en-US" sz="3000" dirty="0"/>
              <a:t>Virtue ethics</a:t>
            </a:r>
          </a:p>
          <a:p>
            <a:endParaRPr lang="en-US" dirty="0"/>
          </a:p>
        </p:txBody>
      </p:sp>
    </p:spTree>
    <p:extLst>
      <p:ext uri="{BB962C8B-B14F-4D97-AF65-F5344CB8AC3E}">
        <p14:creationId xmlns:p14="http://schemas.microsoft.com/office/powerpoint/2010/main" val="3057382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28600"/>
            <a:ext cx="3429000" cy="381000"/>
          </a:xfrm>
        </p:spPr>
        <p:style>
          <a:lnRef idx="1">
            <a:schemeClr val="accent1"/>
          </a:lnRef>
          <a:fillRef idx="2">
            <a:schemeClr val="accent1"/>
          </a:fillRef>
          <a:effectRef idx="1">
            <a:schemeClr val="accent1"/>
          </a:effectRef>
          <a:fontRef idx="minor">
            <a:schemeClr val="dk1"/>
          </a:fontRef>
        </p:style>
        <p:txBody>
          <a:bodyPr>
            <a:noAutofit/>
          </a:bodyPr>
          <a:lstStyle/>
          <a:p>
            <a:r>
              <a:rPr lang="en-US" sz="2800" b="1" dirty="0"/>
              <a:t>Utilitarianism</a:t>
            </a:r>
          </a:p>
        </p:txBody>
      </p:sp>
      <p:sp>
        <p:nvSpPr>
          <p:cNvPr id="3" name="Content Placeholder 2"/>
          <p:cNvSpPr>
            <a:spLocks noGrp="1"/>
          </p:cNvSpPr>
          <p:nvPr>
            <p:ph idx="1"/>
          </p:nvPr>
        </p:nvSpPr>
        <p:spPr>
          <a:xfrm>
            <a:off x="152400" y="685800"/>
            <a:ext cx="8839200" cy="6019800"/>
          </a:xfrm>
        </p:spPr>
        <p:style>
          <a:lnRef idx="1">
            <a:schemeClr val="accent1"/>
          </a:lnRef>
          <a:fillRef idx="2">
            <a:schemeClr val="accent1"/>
          </a:fillRef>
          <a:effectRef idx="1">
            <a:schemeClr val="accent1"/>
          </a:effectRef>
          <a:fontRef idx="minor">
            <a:schemeClr val="dk1"/>
          </a:fontRef>
        </p:style>
        <p:txBody>
          <a:bodyPr>
            <a:noAutofit/>
          </a:bodyPr>
          <a:lstStyle/>
          <a:p>
            <a:pPr marL="0" indent="0" algn="just">
              <a:buNone/>
            </a:pPr>
            <a:r>
              <a:rPr lang="en-US" sz="2800" b="1" dirty="0" smtClean="0"/>
              <a:t>Utilitarianism</a:t>
            </a:r>
            <a:r>
              <a:rPr lang="en-US" sz="2800" dirty="0" smtClean="0"/>
              <a:t> </a:t>
            </a:r>
            <a:r>
              <a:rPr lang="en-US" sz="2800" dirty="0"/>
              <a:t>holds that those actions are good that serve to </a:t>
            </a:r>
            <a:r>
              <a:rPr lang="en-US" sz="2800" dirty="0" smtClean="0"/>
              <a:t>maximize human wellbeing. The </a:t>
            </a:r>
            <a:r>
              <a:rPr lang="en-US" sz="2800" dirty="0"/>
              <a:t>emphasis in utilitarianism is not on maximizing the well-being of </a:t>
            </a:r>
            <a:r>
              <a:rPr lang="en-US" sz="2800" dirty="0" smtClean="0"/>
              <a:t>the Individual </a:t>
            </a:r>
            <a:r>
              <a:rPr lang="en-US" sz="2800" dirty="0"/>
              <a:t>rather on maximizing the wellbeing of the society as a whole</a:t>
            </a:r>
            <a:r>
              <a:rPr lang="en-US" sz="2800" dirty="0" smtClean="0"/>
              <a:t>. It </a:t>
            </a:r>
            <a:r>
              <a:rPr lang="en-US" sz="2800" dirty="0"/>
              <a:t>is </a:t>
            </a:r>
            <a:r>
              <a:rPr lang="en-US" sz="2800" dirty="0" smtClean="0"/>
              <a:t>called collective </a:t>
            </a:r>
            <a:r>
              <a:rPr lang="en-US" sz="2800" dirty="0"/>
              <a:t>approach</a:t>
            </a:r>
            <a:r>
              <a:rPr lang="en-US" sz="2800" dirty="0" smtClean="0"/>
              <a:t>.  </a:t>
            </a:r>
            <a:r>
              <a:rPr lang="en-US" sz="2800" dirty="0"/>
              <a:t>For example : building of dam</a:t>
            </a:r>
            <a:r>
              <a:rPr lang="en-US" sz="2800" dirty="0" smtClean="0"/>
              <a:t>. </a:t>
            </a:r>
            <a:r>
              <a:rPr lang="en-US" sz="2800" dirty="0"/>
              <a:t>Dams often lead to great </a:t>
            </a:r>
            <a:r>
              <a:rPr lang="en-US" sz="2800" dirty="0" smtClean="0"/>
              <a:t>benefit </a:t>
            </a:r>
            <a:r>
              <a:rPr lang="en-US" sz="2800" dirty="0"/>
              <a:t>to society by providing stable supplies of drinking water, </a:t>
            </a:r>
            <a:r>
              <a:rPr lang="en-US" sz="2800" dirty="0" smtClean="0"/>
              <a:t>flood </a:t>
            </a:r>
            <a:r>
              <a:rPr lang="en-US" sz="2800" dirty="0"/>
              <a:t>control, and recreational opportunities. However, these </a:t>
            </a:r>
            <a:r>
              <a:rPr lang="en-US" sz="2800" dirty="0" smtClean="0"/>
              <a:t>benefits </a:t>
            </a:r>
            <a:r>
              <a:rPr lang="en-US" sz="2800" dirty="0"/>
              <a:t>often come at the expense of people who live in areas that will be </a:t>
            </a:r>
            <a:r>
              <a:rPr lang="en-US" sz="2800" dirty="0" smtClean="0"/>
              <a:t>flooded </a:t>
            </a:r>
            <a:r>
              <a:rPr lang="en-US" sz="2800" dirty="0"/>
              <a:t>by the dam and are required to </a:t>
            </a:r>
            <a:r>
              <a:rPr lang="en-US" sz="2800" dirty="0" smtClean="0"/>
              <a:t>find </a:t>
            </a:r>
            <a:r>
              <a:rPr lang="en-US" sz="2800" dirty="0"/>
              <a:t>new homes, or lose the use of their land. Utilitarianism tries to </a:t>
            </a:r>
            <a:r>
              <a:rPr lang="en-US" sz="2800" dirty="0" smtClean="0"/>
              <a:t>balance </a:t>
            </a:r>
            <a:r>
              <a:rPr lang="en-US" sz="2800" dirty="0"/>
              <a:t>the needs of society with the needs of the individual, with an emphasis on what will provide the most </a:t>
            </a:r>
            <a:r>
              <a:rPr lang="en-US" sz="2800" dirty="0" smtClean="0"/>
              <a:t>benefit </a:t>
            </a:r>
            <a:r>
              <a:rPr lang="en-US" sz="2800" dirty="0"/>
              <a:t>to the most people</a:t>
            </a:r>
            <a:r>
              <a:rPr lang="en-US" sz="2800" dirty="0" smtClean="0"/>
              <a:t>.</a:t>
            </a:r>
          </a:p>
          <a:p>
            <a:pPr marL="0" indent="0">
              <a:buNone/>
            </a:pPr>
            <a:r>
              <a:rPr lang="en-US" sz="2400" dirty="0" smtClean="0"/>
              <a:t> </a:t>
            </a:r>
            <a:endParaRPr lang="en-US" sz="2400" dirty="0"/>
          </a:p>
        </p:txBody>
      </p:sp>
    </p:spTree>
    <p:extLst>
      <p:ext uri="{BB962C8B-B14F-4D97-AF65-F5344CB8AC3E}">
        <p14:creationId xmlns:p14="http://schemas.microsoft.com/office/powerpoint/2010/main" val="2062548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
            <a:ext cx="8915400" cy="6477000"/>
          </a:xfrm>
        </p:spPr>
        <p:style>
          <a:lnRef idx="1">
            <a:schemeClr val="accent2"/>
          </a:lnRef>
          <a:fillRef idx="2">
            <a:schemeClr val="accent2"/>
          </a:fillRef>
          <a:effectRef idx="1">
            <a:schemeClr val="accent2"/>
          </a:effectRef>
          <a:fontRef idx="minor">
            <a:schemeClr val="dk1"/>
          </a:fontRef>
        </p:style>
        <p:txBody>
          <a:bodyPr>
            <a:noAutofit/>
          </a:bodyPr>
          <a:lstStyle/>
          <a:p>
            <a:pPr marL="0" indent="0" algn="just">
              <a:buNone/>
            </a:pPr>
            <a:r>
              <a:rPr lang="en-US" sz="2800" dirty="0" smtClean="0"/>
              <a:t>There </a:t>
            </a:r>
            <a:r>
              <a:rPr lang="en-US" sz="2800" dirty="0"/>
              <a:t>are some problems with it. First, as </a:t>
            </a:r>
            <a:r>
              <a:rPr lang="en-US" sz="2800" dirty="0" smtClean="0"/>
              <a:t>seen </a:t>
            </a:r>
            <a:r>
              <a:rPr lang="en-US" sz="2800" dirty="0"/>
              <a:t>in the example of the building of a dam, sometimes what is best for everyone </a:t>
            </a:r>
            <a:r>
              <a:rPr lang="en-US" sz="2800" dirty="0" smtClean="0"/>
              <a:t>may </a:t>
            </a:r>
            <a:r>
              <a:rPr lang="en-US" sz="2800" dirty="0"/>
              <a:t>be bad for a particular individual or a group of individuals. An example of </a:t>
            </a:r>
            <a:r>
              <a:rPr lang="en-US" sz="2800" dirty="0" smtClean="0"/>
              <a:t>this problem </a:t>
            </a:r>
            <a:r>
              <a:rPr lang="en-US" sz="2800" dirty="0"/>
              <a:t>is the </a:t>
            </a:r>
            <a:r>
              <a:rPr lang="en-US" sz="2800" b="1" dirty="0"/>
              <a:t>Waste Isolation Pilot Plant </a:t>
            </a:r>
            <a:r>
              <a:rPr lang="en-US" sz="2800" dirty="0"/>
              <a:t>(WIPP) near Carlsbad, New Mexico. </a:t>
            </a:r>
            <a:r>
              <a:rPr lang="en-US" sz="2800" dirty="0" smtClean="0"/>
              <a:t>WIPP </a:t>
            </a:r>
            <a:r>
              <a:rPr lang="en-US" sz="2800" dirty="0"/>
              <a:t>is designed to be a permanent repository for nuclear waste </a:t>
            </a:r>
            <a:r>
              <a:rPr lang="en-US" sz="2800" dirty="0" smtClean="0"/>
              <a:t>generated </a:t>
            </a:r>
            <a:r>
              <a:rPr lang="en-US" sz="2800" dirty="0"/>
              <a:t>in the United States</a:t>
            </a:r>
            <a:r>
              <a:rPr lang="en-US" sz="2800" dirty="0" smtClean="0"/>
              <a:t>. It </a:t>
            </a:r>
            <a:r>
              <a:rPr lang="en-US" sz="2800" dirty="0"/>
              <a:t>consists of a system of tunnels bored into underground salt </a:t>
            </a:r>
            <a:r>
              <a:rPr lang="en-US" sz="2800" dirty="0" smtClean="0"/>
              <a:t>formations</a:t>
            </a:r>
            <a:r>
              <a:rPr lang="en-US" sz="2800" dirty="0"/>
              <a:t>. These salt beds are considered by geologists to be extremely stable, especially </a:t>
            </a:r>
            <a:r>
              <a:rPr lang="en-US" sz="2800" dirty="0" smtClean="0"/>
              <a:t>to </a:t>
            </a:r>
            <a:r>
              <a:rPr lang="en-US" sz="2800" dirty="0"/>
              <a:t>incursion of water which could lead to seepage of the nuclear wastes into </a:t>
            </a:r>
            <a:r>
              <a:rPr lang="en-US" sz="2800" dirty="0" smtClean="0"/>
              <a:t>ground water</a:t>
            </a:r>
            <a:r>
              <a:rPr lang="en-US" sz="2800" dirty="0"/>
              <a:t>. However, there are many who oppose this facility, principally on the grounds </a:t>
            </a:r>
            <a:r>
              <a:rPr lang="en-US" sz="2800" dirty="0" smtClean="0"/>
              <a:t>that </a:t>
            </a:r>
            <a:r>
              <a:rPr lang="en-US" sz="2800" dirty="0"/>
              <a:t>transportation of the wastes across highways has the potential for accidents that </a:t>
            </a:r>
            <a:r>
              <a:rPr lang="en-US" sz="2800" dirty="0" smtClean="0"/>
              <a:t>might </a:t>
            </a:r>
            <a:r>
              <a:rPr lang="en-US" sz="2800" dirty="0"/>
              <a:t>cause health problems for people living near these routes. </a:t>
            </a:r>
            <a:endParaRPr lang="en-US" sz="2800" dirty="0"/>
          </a:p>
        </p:txBody>
      </p:sp>
    </p:spTree>
    <p:extLst>
      <p:ext uri="{BB962C8B-B14F-4D97-AF65-F5344CB8AC3E}">
        <p14:creationId xmlns:p14="http://schemas.microsoft.com/office/powerpoint/2010/main" val="419454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458200" cy="5897563"/>
          </a:xfrm>
        </p:spPr>
        <p:style>
          <a:lnRef idx="1">
            <a:schemeClr val="accent3"/>
          </a:lnRef>
          <a:fillRef idx="2">
            <a:schemeClr val="accent3"/>
          </a:fillRef>
          <a:effectRef idx="1">
            <a:schemeClr val="accent3"/>
          </a:effectRef>
          <a:fontRef idx="minor">
            <a:schemeClr val="dk1"/>
          </a:fontRef>
        </p:style>
        <p:txBody>
          <a:bodyPr>
            <a:normAutofit fontScale="92500" lnSpcReduction="10000"/>
          </a:bodyPr>
          <a:lstStyle/>
          <a:p>
            <a:pPr marL="0" indent="0" algn="just">
              <a:buNone/>
            </a:pPr>
            <a:r>
              <a:rPr lang="en-US" sz="3000" dirty="0"/>
              <a:t>An analysis of WIPP using utilitarianism might indicate that the disposal of </a:t>
            </a:r>
            <a:r>
              <a:rPr lang="en-US" sz="3000" dirty="0" smtClean="0"/>
              <a:t>nuclear </a:t>
            </a:r>
            <a:r>
              <a:rPr lang="en-US" sz="3000" dirty="0"/>
              <a:t>wastes is a major problem hindering the implementation of many useful </a:t>
            </a:r>
            <a:r>
              <a:rPr lang="en-US" sz="3000" dirty="0" smtClean="0"/>
              <a:t>technologies</a:t>
            </a:r>
            <a:r>
              <a:rPr lang="en-US" sz="3000" dirty="0"/>
              <a:t>, including medicinal uses of radioisotopes and nuclear generation of </a:t>
            </a:r>
            <a:r>
              <a:rPr lang="en-US" sz="3000" dirty="0" smtClean="0"/>
              <a:t>electricity</a:t>
            </a:r>
            <a:r>
              <a:rPr lang="en-US" sz="3000" dirty="0"/>
              <a:t>. Solution of this waste disposal problem will </a:t>
            </a:r>
            <a:r>
              <a:rPr lang="en-US" sz="3000" dirty="0" smtClean="0"/>
              <a:t>benefit </a:t>
            </a:r>
            <a:r>
              <a:rPr lang="en-US" sz="3000" dirty="0"/>
              <a:t>society by providing </a:t>
            </a:r>
            <a:r>
              <a:rPr lang="en-US" sz="3000" dirty="0" smtClean="0"/>
              <a:t> improved </a:t>
            </a:r>
            <a:r>
              <a:rPr lang="en-US" sz="3000" dirty="0"/>
              <a:t>health care and more plentiful electricity. The slight potential for adverse </a:t>
            </a:r>
            <a:r>
              <a:rPr lang="en-US" sz="3000" dirty="0" smtClean="0"/>
              <a:t>health </a:t>
            </a:r>
            <a:r>
              <a:rPr lang="en-US" sz="3000" dirty="0"/>
              <a:t>effects for individuals living near the transportation routes is far outweighed </a:t>
            </a:r>
            <a:r>
              <a:rPr lang="en-US" sz="3000" dirty="0" smtClean="0"/>
              <a:t>by </a:t>
            </a:r>
            <a:r>
              <a:rPr lang="en-US" sz="3000" dirty="0"/>
              <a:t>the overall </a:t>
            </a:r>
            <a:r>
              <a:rPr lang="en-US" sz="3000" dirty="0" smtClean="0"/>
              <a:t>benefits </a:t>
            </a:r>
            <a:r>
              <a:rPr lang="en-US" sz="3000" dirty="0"/>
              <a:t>to society. So, WIPP should be allowed to open. As this </a:t>
            </a:r>
            <a:r>
              <a:rPr lang="en-US" sz="3000" dirty="0" smtClean="0"/>
              <a:t>example </a:t>
            </a:r>
            <a:r>
              <a:rPr lang="en-US" sz="3000" dirty="0"/>
              <a:t>demonstrates, the utilitarian approach can seem to ignore the needs of </a:t>
            </a:r>
            <a:r>
              <a:rPr lang="en-US" sz="3000" dirty="0" smtClean="0"/>
              <a:t>individuals</a:t>
            </a:r>
            <a:r>
              <a:rPr lang="en-US" sz="3000" dirty="0"/>
              <a:t>, especially if these needs seem relatively </a:t>
            </a:r>
            <a:r>
              <a:rPr lang="en-US" sz="3000" dirty="0" smtClean="0"/>
              <a:t>insignificant </a:t>
            </a:r>
            <a:r>
              <a:rPr lang="en-US" sz="3000" dirty="0"/>
              <a:t>cant. </a:t>
            </a:r>
          </a:p>
          <a:p>
            <a:endParaRPr lang="en-US" dirty="0"/>
          </a:p>
        </p:txBody>
      </p:sp>
    </p:spTree>
    <p:extLst>
      <p:ext uri="{BB962C8B-B14F-4D97-AF65-F5344CB8AC3E}">
        <p14:creationId xmlns:p14="http://schemas.microsoft.com/office/powerpoint/2010/main" val="103805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534400" cy="5592763"/>
          </a:xfrm>
        </p:spPr>
        <p:style>
          <a:lnRef idx="1">
            <a:schemeClr val="accent1"/>
          </a:lnRef>
          <a:fillRef idx="2">
            <a:schemeClr val="accent1"/>
          </a:fillRef>
          <a:effectRef idx="1">
            <a:schemeClr val="accent1"/>
          </a:effectRef>
          <a:fontRef idx="minor">
            <a:schemeClr val="dk1"/>
          </a:fontRef>
        </p:style>
        <p:txBody>
          <a:bodyPr>
            <a:normAutofit/>
          </a:bodyPr>
          <a:lstStyle/>
          <a:p>
            <a:pPr marL="0" indent="0" algn="just">
              <a:buNone/>
            </a:pPr>
            <a:r>
              <a:rPr lang="en-US" sz="2800" dirty="0" smtClean="0"/>
              <a:t>It </a:t>
            </a:r>
            <a:r>
              <a:rPr lang="en-US" sz="2800" dirty="0"/>
              <a:t>is impossible to </a:t>
            </a:r>
            <a:r>
              <a:rPr lang="en-US" sz="2800" dirty="0" smtClean="0"/>
              <a:t>know exactly </a:t>
            </a:r>
            <a:r>
              <a:rPr lang="en-US" sz="2800" dirty="0"/>
              <a:t>what the consequences of an action are. It is often impossible to do a </a:t>
            </a:r>
            <a:r>
              <a:rPr lang="en-US" sz="2800" dirty="0" smtClean="0"/>
              <a:t>complete </a:t>
            </a:r>
            <a:r>
              <a:rPr lang="en-US" sz="2800" dirty="0"/>
              <a:t>set of experiments to determine all of the potential outcomes, especially </a:t>
            </a:r>
            <a:r>
              <a:rPr lang="en-US" sz="2800" dirty="0" smtClean="0"/>
              <a:t>when humans </a:t>
            </a:r>
            <a:r>
              <a:rPr lang="en-US" sz="2800" dirty="0"/>
              <a:t>are involved as subjects of the experiments. So, maximizing the </a:t>
            </a:r>
            <a:r>
              <a:rPr lang="en-US" sz="2800" dirty="0" smtClean="0"/>
              <a:t>benefit </a:t>
            </a:r>
            <a:r>
              <a:rPr lang="en-US" sz="2800" dirty="0"/>
              <a:t>to </a:t>
            </a:r>
            <a:r>
              <a:rPr lang="en-US" sz="2800" dirty="0" smtClean="0"/>
              <a:t>society </a:t>
            </a:r>
            <a:r>
              <a:rPr lang="en-US" sz="2800" dirty="0"/>
              <a:t>involves guesswork and the risk that the best guess might be wrong. Despite </a:t>
            </a:r>
            <a:r>
              <a:rPr lang="en-US" sz="2800" dirty="0" smtClean="0"/>
              <a:t>these </a:t>
            </a:r>
            <a:r>
              <a:rPr lang="en-US" sz="2800" dirty="0"/>
              <a:t>objections, utilitarianism is a valuable tool for ethical problem solving, </a:t>
            </a:r>
            <a:r>
              <a:rPr lang="en-US" sz="2800" dirty="0" smtClean="0"/>
              <a:t>providing </a:t>
            </a:r>
            <a:r>
              <a:rPr lang="en-US" sz="2800" dirty="0"/>
              <a:t>one way of looking at engineering ethics cases. </a:t>
            </a:r>
          </a:p>
        </p:txBody>
      </p:sp>
    </p:spTree>
    <p:extLst>
      <p:ext uri="{BB962C8B-B14F-4D97-AF65-F5344CB8AC3E}">
        <p14:creationId xmlns:p14="http://schemas.microsoft.com/office/powerpoint/2010/main" val="1210727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458200" cy="5638800"/>
          </a:xfrm>
        </p:spPr>
        <p:style>
          <a:lnRef idx="1">
            <a:schemeClr val="accent3"/>
          </a:lnRef>
          <a:fillRef idx="2">
            <a:schemeClr val="accent3"/>
          </a:fillRef>
          <a:effectRef idx="1">
            <a:schemeClr val="accent3"/>
          </a:effectRef>
          <a:fontRef idx="minor">
            <a:schemeClr val="dk1"/>
          </a:fontRef>
        </p:style>
        <p:txBody>
          <a:bodyPr>
            <a:normAutofit/>
          </a:bodyPr>
          <a:lstStyle/>
          <a:p>
            <a:pPr marL="0" indent="0" algn="just">
              <a:buNone/>
            </a:pPr>
            <a:r>
              <a:rPr lang="en-US" sz="2800" dirty="0" smtClean="0"/>
              <a:t>There are many flavors </a:t>
            </a:r>
            <a:r>
              <a:rPr lang="en-US" sz="2800" dirty="0"/>
              <a:t>of the basic tenets of utilitarianism. Two of these are </a:t>
            </a:r>
            <a:r>
              <a:rPr lang="en-US" sz="2800" b="1" dirty="0"/>
              <a:t>act utilitarianism </a:t>
            </a:r>
            <a:r>
              <a:rPr lang="en-US" sz="2800" b="1" dirty="0" smtClean="0"/>
              <a:t> </a:t>
            </a:r>
            <a:r>
              <a:rPr lang="en-US" sz="2800" dirty="0" smtClean="0"/>
              <a:t>and </a:t>
            </a:r>
            <a:r>
              <a:rPr lang="en-US" sz="2800" b="1" dirty="0"/>
              <a:t>rule utilitarianism. </a:t>
            </a:r>
            <a:r>
              <a:rPr lang="en-US" sz="2800" dirty="0"/>
              <a:t>Act utilitarianism focuses on individual actions rather than </a:t>
            </a:r>
            <a:r>
              <a:rPr lang="en-US" sz="2800" dirty="0" smtClean="0"/>
              <a:t> on </a:t>
            </a:r>
            <a:r>
              <a:rPr lang="en-US" sz="2800" dirty="0"/>
              <a:t>rules. The best known proponent of act utilitarianism was John Stuart Mill </a:t>
            </a:r>
            <a:r>
              <a:rPr lang="en-US" sz="2800" dirty="0" smtClean="0"/>
              <a:t>(</a:t>
            </a:r>
            <a:r>
              <a:rPr lang="en-US" sz="2800" dirty="0"/>
              <a:t>1806–1873), who felt that most of the common rules of morality (e.g., don’t steal, </a:t>
            </a:r>
            <a:r>
              <a:rPr lang="en-US" sz="2800" dirty="0" smtClean="0"/>
              <a:t>be </a:t>
            </a:r>
            <a:r>
              <a:rPr lang="en-US" sz="2800" dirty="0"/>
              <a:t>honest, don’t harm others) are good guidelines derived from centuries of </a:t>
            </a:r>
            <a:r>
              <a:rPr lang="en-US" sz="2800" dirty="0" smtClean="0"/>
              <a:t>human experience</a:t>
            </a:r>
            <a:r>
              <a:rPr lang="en-US" sz="2800" dirty="0"/>
              <a:t>. However, Mill felt that individual actions should be judged based </a:t>
            </a:r>
            <a:r>
              <a:rPr lang="en-US" sz="2800" dirty="0" smtClean="0"/>
              <a:t>on whether </a:t>
            </a:r>
            <a:r>
              <a:rPr lang="en-US" sz="2800" dirty="0"/>
              <a:t>the most good was produced in a given situation, and rules should be </a:t>
            </a:r>
            <a:r>
              <a:rPr lang="en-US" sz="2800" dirty="0" smtClean="0"/>
              <a:t>broken </a:t>
            </a:r>
            <a:r>
              <a:rPr lang="en-US" sz="2800" dirty="0"/>
              <a:t>if doing so will lead to the most good.</a:t>
            </a:r>
            <a:r>
              <a:rPr lang="en-US" dirty="0"/>
              <a:t> </a:t>
            </a:r>
          </a:p>
        </p:txBody>
      </p:sp>
    </p:spTree>
    <p:extLst>
      <p:ext uri="{BB962C8B-B14F-4D97-AF65-F5344CB8AC3E}">
        <p14:creationId xmlns:p14="http://schemas.microsoft.com/office/powerpoint/2010/main" val="1315600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TotalTime>
  <Words>918</Words>
  <Application>Microsoft Office PowerPoint</Application>
  <PresentationFormat>On-screen Show (4:3)</PresentationFormat>
  <Paragraphs>20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 brief history of ethical thought</vt:lpstr>
      <vt:lpstr>PowerPoint Presentation</vt:lpstr>
      <vt:lpstr>PowerPoint Presentation</vt:lpstr>
      <vt:lpstr>Ethical theories</vt:lpstr>
      <vt:lpstr>Utilitarianism</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history of ethical thought</dc:title>
  <dc:creator>User</dc:creator>
  <cp:lastModifiedBy>User</cp:lastModifiedBy>
  <cp:revision>11</cp:revision>
  <dcterms:created xsi:type="dcterms:W3CDTF">2006-08-16T00:00:00Z</dcterms:created>
  <dcterms:modified xsi:type="dcterms:W3CDTF">2021-07-25T06:02:33Z</dcterms:modified>
</cp:coreProperties>
</file>