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5" r:id="rId7"/>
    <p:sldId id="260" r:id="rId8"/>
    <p:sldId id="262" r:id="rId9"/>
    <p:sldId id="263" r:id="rId10"/>
    <p:sldId id="273" r:id="rId11"/>
    <p:sldId id="274" r:id="rId12"/>
    <p:sldId id="264" r:id="rId13"/>
    <p:sldId id="269" r:id="rId14"/>
  </p:sldIdLst>
  <p:sldSz cx="18288000" cy="10287000"/>
  <p:notesSz cx="6858000" cy="9144000"/>
  <p:embeddedFontLst>
    <p:embeddedFont>
      <p:font typeface="Oswald" panose="020B0604020202020204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 Italics" panose="020B0604020202020204" charset="0"/>
      <p:regular r:id="rId22"/>
    </p:embeddedFont>
    <p:embeddedFont>
      <p:font typeface="DM Sans Bold" panose="020B0604020202020204" charset="0"/>
      <p:regular r:id="rId23"/>
    </p:embeddedFont>
    <p:embeddedFont>
      <p:font typeface="Montserrat Classic Bold" panose="020B0604020202020204" charset="0"/>
      <p:regular r:id="rId24"/>
    </p:embeddedFont>
    <p:embeddedFont>
      <p:font typeface="Oswald Bold" panose="020B0604020202020204" charset="0"/>
      <p:regular r:id="rId25"/>
    </p:embeddedFont>
    <p:embeddedFont>
      <p:font typeface="DM San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22" autoAdjust="0"/>
  </p:normalViewPr>
  <p:slideViewPr>
    <p:cSldViewPr>
      <p:cViewPr varScale="1">
        <p:scale>
          <a:sx n="32" d="100"/>
          <a:sy n="32" d="100"/>
        </p:scale>
        <p:origin x="58" y="59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FFD1A-68D3-4035-86E9-5FD8791D3C00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4FB-A6EA-4990-8F7C-40F1ADFA7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93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DF75-9A88-4B9F-9CBA-EEBC61CFC0D6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C9C1-6A3B-4010-9A76-DC87BFF98DB3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A237-3EC3-4A9D-BB36-102360E3D0F9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91820-5D15-4A95-8860-02F4A0CF272D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6AA86-7DF4-42BC-B08F-F293EBEF6241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30EE-2575-4996-AA5E-226AAD37F660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2408-CC62-44E2-AFB3-8520114FF22F}" type="datetime1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AF6-22B0-445E-B5A3-8CCE50E8AA08}" type="datetime1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B4B46-585E-428F-889E-6E0DD8B61D2D}" type="datetime1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406D8-756A-4A9F-AB20-01BB2667FDC1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B41-59A9-4FF1-A6B2-738E8A5C91A7}" type="datetime1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A202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08724-B7F7-4E09-A934-01DB0366F5A2}" type="datetime1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A202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24.png"/><Relationship Id="rId4" Type="http://schemas.openxmlformats.org/officeDocument/2006/relationships/image" Target="../media/image3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24.png"/><Relationship Id="rId4" Type="http://schemas.openxmlformats.org/officeDocument/2006/relationships/image" Target="../media/image3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2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14.png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2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19.png"/><Relationship Id="rId4" Type="http://schemas.openxmlformats.org/officeDocument/2006/relationships/image" Target="../media/image4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24.png"/><Relationship Id="rId4" Type="http://schemas.openxmlformats.org/officeDocument/2006/relationships/image" Target="../media/image33.sv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028014" y="793833"/>
            <a:ext cx="596933" cy="613568"/>
          </a:xfrm>
          <a:custGeom>
            <a:avLst/>
            <a:gdLst/>
            <a:ahLst/>
            <a:cxnLst/>
            <a:rect l="l" t="t" r="r" b="b"/>
            <a:pathLst>
              <a:path w="596933" h="613568">
                <a:moveTo>
                  <a:pt x="0" y="0"/>
                </a:moveTo>
                <a:lnTo>
                  <a:pt x="596933" y="0"/>
                </a:lnTo>
                <a:lnTo>
                  <a:pt x="596933" y="613568"/>
                </a:lnTo>
                <a:lnTo>
                  <a:pt x="0" y="613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249046" y="3874050"/>
            <a:ext cx="9815307" cy="276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sz="16437" spc="1610" dirty="0">
                <a:solidFill>
                  <a:srgbClr val="231F20"/>
                </a:solidFill>
                <a:latin typeface="Oswald Bold"/>
              </a:rPr>
              <a:t>ALLYHUB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19595" y="7661067"/>
            <a:ext cx="12848809" cy="421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A Platform for D</a:t>
            </a:r>
            <a:r>
              <a:rPr lang="en-US" sz="2653" spc="140" dirty="0" smtClean="0">
                <a:solidFill>
                  <a:srgbClr val="231F20"/>
                </a:solidFill>
                <a:latin typeface="Montserrat Classic Bold"/>
              </a:rPr>
              <a:t>evelopers &amp; Clients</a:t>
            </a:r>
            <a:endParaRPr lang="en-US" sz="2653" spc="140" dirty="0">
              <a:solidFill>
                <a:srgbClr val="231F20"/>
              </a:solidFill>
              <a:latin typeface="Montserrat Classic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1595" y="3539727"/>
            <a:ext cx="8201849" cy="4045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400" b="1" dirty="0">
                <a:latin typeface="DM Sans" panose="020B0604020202020204" charset="0"/>
              </a:rPr>
              <a:t>Easy-to-use experience</a:t>
            </a:r>
            <a:r>
              <a:rPr lang="en-US" sz="2400" b="1" dirty="0" smtClean="0">
                <a:latin typeface="DM Sans" panose="020B0604020202020204" charset="0"/>
              </a:rPr>
              <a:t>:</a:t>
            </a:r>
            <a:r>
              <a:rPr lang="en-US" sz="2400" dirty="0" smtClean="0">
                <a:latin typeface="DM Sans" panose="020B0604020202020204" charset="0"/>
              </a:rPr>
              <a:t> </a:t>
            </a:r>
            <a:r>
              <a:rPr lang="en-US" sz="2400" dirty="0">
                <a:latin typeface="DM Sans" panose="020B0604020202020204" charset="0"/>
              </a:rPr>
              <a:t>The interface will be kept beginner-friendly so that non-IT professionals and </a:t>
            </a:r>
            <a:r>
              <a:rPr lang="en-US" sz="2400" dirty="0" err="1">
                <a:latin typeface="DM Sans" panose="020B0604020202020204" charset="0"/>
              </a:rPr>
              <a:t>freshers</a:t>
            </a:r>
            <a:r>
              <a:rPr lang="en-US" sz="2400" dirty="0">
                <a:latin typeface="DM Sans" panose="020B0604020202020204" charset="0"/>
              </a:rPr>
              <a:t> can effortlessly navigate and access the proper usage </a:t>
            </a:r>
            <a:r>
              <a:rPr lang="en-US" sz="2400" dirty="0" smtClean="0">
                <a:latin typeface="DM Sans" panose="020B0604020202020204" charset="0"/>
              </a:rPr>
              <a:t>knowledge so </a:t>
            </a:r>
            <a:r>
              <a:rPr lang="en-US" sz="2400" dirty="0" smtClean="0">
                <a:latin typeface="DM Sans" panose="020B0604020202020204" charset="0"/>
              </a:rPr>
              <a:t>that individuals who are not IT experts and novices can easily interact with the platform. </a:t>
            </a:r>
          </a:p>
          <a:p>
            <a:pPr algn="just"/>
            <a:r>
              <a:rPr lang="en-US" sz="2400" dirty="0" smtClean="0">
                <a:latin typeface="DM Sans" panose="020B0604020202020204" charset="0"/>
              </a:rPr>
              <a:t/>
            </a:r>
            <a:br>
              <a:rPr lang="en-US" sz="2400" dirty="0" smtClean="0">
                <a:latin typeface="DM Sans" panose="020B0604020202020204" charset="0"/>
              </a:rPr>
            </a:br>
            <a:r>
              <a:rPr lang="en-US" sz="2400" b="1" dirty="0" smtClean="0">
                <a:latin typeface="DM Sans" panose="020B0604020202020204" charset="0"/>
              </a:rPr>
              <a:t>Maintenance of administration: </a:t>
            </a:r>
            <a:r>
              <a:rPr lang="en-US" sz="2400" dirty="0">
                <a:latin typeface="DM Sans" panose="020B0604020202020204" charset="0"/>
              </a:rPr>
              <a:t>Debugging all new bugs and upgrading it besides keeping the database and security level robust will help in keeping the platform usable.</a:t>
            </a:r>
            <a:endParaRPr lang="en-SG" sz="2400" dirty="0">
              <a:latin typeface="DM Sans" panose="020B0604020202020204" charset="0"/>
            </a:endParaRPr>
          </a:p>
          <a:p>
            <a:pPr algn="just"/>
            <a:endParaRPr lang="en-US" sz="2290" spc="224" dirty="0">
              <a:solidFill>
                <a:srgbClr val="231F20"/>
              </a:solidFill>
              <a:latin typeface="DM Sans" panose="020B06040202020202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Operational Feasibility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FBEC092-A915-4C18-8FD1-DC52DEB512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570961"/>
            <a:ext cx="1648739" cy="1648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AF171E0-87F7-4669-A66E-60809B1590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8" y="5676900"/>
            <a:ext cx="1752600" cy="1752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smtClean="0">
                <a:latin typeface="Oswald Bold"/>
              </a:rPr>
              <a:t>Feasibility </a:t>
            </a:r>
            <a:r>
              <a:rPr lang="en-US" sz="7200" spc="786" dirty="0">
                <a:latin typeface="Oswald Bold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966998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1595" y="3539727"/>
            <a:ext cx="9108805" cy="36763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DM Sans" panose="020B0604020202020204" charset="0"/>
              </a:rPr>
              <a:t>Cost of production:</a:t>
            </a:r>
            <a:r>
              <a:rPr lang="en-US" sz="2400" dirty="0">
                <a:latin typeface="DM Sans" panose="020B0604020202020204" charset="0"/>
              </a:rPr>
              <a:t> Starting expenses for labor in front-end and back-end coding to fulfill functional needs. </a:t>
            </a:r>
          </a:p>
          <a:p>
            <a:r>
              <a:rPr lang="en-US" sz="2400" dirty="0">
                <a:latin typeface="DM Sans" panose="020B0604020202020204" charset="0"/>
              </a:rPr>
              <a:t/>
            </a:r>
            <a:br>
              <a:rPr lang="en-US" sz="2400" dirty="0">
                <a:latin typeface="DM Sans" panose="020B0604020202020204" charset="0"/>
              </a:rPr>
            </a:br>
            <a:r>
              <a:rPr lang="en-US" sz="2400" b="1" dirty="0">
                <a:latin typeface="DM Sans" panose="020B0604020202020204" charset="0"/>
              </a:rPr>
              <a:t>Cost of maintenance:</a:t>
            </a:r>
            <a:r>
              <a:rPr lang="en-US" sz="2400" dirty="0">
                <a:latin typeface="DM Sans" panose="020B0604020202020204" charset="0"/>
              </a:rPr>
              <a:t> Yearly fixed expenses for administrative upkeep to maintain non-functional requirements. </a:t>
            </a:r>
          </a:p>
          <a:p>
            <a:r>
              <a:rPr lang="en-US" sz="2400" dirty="0">
                <a:latin typeface="DM Sans" panose="020B0604020202020204" charset="0"/>
              </a:rPr>
              <a:t/>
            </a:r>
            <a:br>
              <a:rPr lang="en-US" sz="2400" dirty="0">
                <a:latin typeface="DM Sans" panose="020B0604020202020204" charset="0"/>
              </a:rPr>
            </a:br>
            <a:r>
              <a:rPr lang="en-US" sz="2400" b="1" dirty="0">
                <a:latin typeface="DM Sans" panose="020B0604020202020204" charset="0"/>
              </a:rPr>
              <a:t>Generating revenue:</a:t>
            </a:r>
            <a:r>
              <a:rPr lang="en-US" sz="2400" dirty="0">
                <a:latin typeface="DM Sans" panose="020B0604020202020204" charset="0"/>
              </a:rPr>
              <a:t> Initiating projects to generate income, supporting platform upkeep, and exploring expansion possibilities. </a:t>
            </a:r>
            <a:br>
              <a:rPr lang="en-US" sz="2400" dirty="0">
                <a:latin typeface="DM Sans" panose="020B0604020202020204" charset="0"/>
              </a:rPr>
            </a:br>
            <a:endParaRPr lang="en-US" sz="2290" spc="224" dirty="0">
              <a:solidFill>
                <a:srgbClr val="231F20"/>
              </a:solidFill>
              <a:latin typeface="DM Sans" panose="020B06040202020202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Economic Feasibility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CFBEC092-A915-4C18-8FD1-DC52DEB512B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570961"/>
            <a:ext cx="1648739" cy="1648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AF171E0-87F7-4669-A66E-60809B15909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578" y="5676900"/>
            <a:ext cx="1752600" cy="1752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smtClean="0">
                <a:latin typeface="Oswald Bold"/>
              </a:rPr>
              <a:t>Feasibility </a:t>
            </a:r>
            <a:r>
              <a:rPr lang="en-US" sz="7200" spc="786" dirty="0">
                <a:latin typeface="Oswald Bold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88816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509246" y="1278539"/>
            <a:ext cx="13188954" cy="1318895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6639105" y="-7277100"/>
            <a:ext cx="12110389" cy="12426705"/>
          </a:xfrm>
          <a:custGeom>
            <a:avLst/>
            <a:gdLst/>
            <a:ahLst/>
            <a:cxnLst/>
            <a:rect l="l" t="t" r="r" b="b"/>
            <a:pathLst>
              <a:path w="12110389" h="12426705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3986589">
            <a:off x="5340893" y="6373001"/>
            <a:ext cx="9894000" cy="10152425"/>
          </a:xfrm>
          <a:custGeom>
            <a:avLst/>
            <a:gdLst/>
            <a:ahLst/>
            <a:cxnLst/>
            <a:rect l="l" t="t" r="r" b="b"/>
            <a:pathLst>
              <a:path w="9894000" h="10152425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926232" y="647700"/>
            <a:ext cx="5884768" cy="133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1349"/>
              </a:lnSpc>
            </a:pPr>
            <a:r>
              <a:rPr lang="en-US" sz="8224" spc="806" dirty="0">
                <a:solidFill>
                  <a:srgbClr val="FFFFFF"/>
                </a:solidFill>
                <a:latin typeface="Oswald Bold"/>
              </a:rPr>
              <a:t>STATISTICS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6789" y="3244573"/>
            <a:ext cx="7637064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DM Sans" panose="020B0604020202020204" charset="0"/>
              </a:rPr>
              <a:t>40% of IT novices face unemployment due to their lack of experience. </a:t>
            </a:r>
            <a:endParaRPr lang="en-US" sz="2400" dirty="0" smtClean="0">
              <a:solidFill>
                <a:schemeClr val="bg1"/>
              </a:solidFill>
              <a:latin typeface="DM Sans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latin typeface="DM Sans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DM Sans" panose="020B0604020202020204" charset="0"/>
              </a:rPr>
              <a:t>Increase </a:t>
            </a:r>
            <a:r>
              <a:rPr lang="en-US" sz="2400" dirty="0">
                <a:solidFill>
                  <a:schemeClr val="bg1"/>
                </a:solidFill>
                <a:latin typeface="DM Sans" panose="020B0604020202020204" charset="0"/>
              </a:rPr>
              <a:t>of 15% per year in the field of IT freelancing</a:t>
            </a:r>
            <a:r>
              <a:rPr lang="en-US" sz="2400" dirty="0" smtClean="0">
                <a:solidFill>
                  <a:schemeClr val="bg1"/>
                </a:solidFill>
                <a:latin typeface="DM Sans" panose="020B0604020202020204" charset="0"/>
              </a:rPr>
              <a:t>.</a:t>
            </a:r>
          </a:p>
          <a:p>
            <a:r>
              <a:rPr lang="en-US" sz="2400" dirty="0" smtClean="0">
                <a:solidFill>
                  <a:schemeClr val="bg1"/>
                </a:solidFill>
                <a:latin typeface="DM Sans" panose="020B0604020202020204" charset="0"/>
              </a:rPr>
              <a:t> </a:t>
            </a:r>
            <a:endParaRPr lang="en-US" sz="2400" dirty="0">
              <a:solidFill>
                <a:schemeClr val="bg1"/>
              </a:solidFill>
              <a:latin typeface="DM Sans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DM Sans" panose="020B0604020202020204" charset="0"/>
              </a:rPr>
              <a:t>IT </a:t>
            </a:r>
            <a:r>
              <a:rPr lang="en-US" sz="2400" dirty="0">
                <a:solidFill>
                  <a:schemeClr val="bg1"/>
                </a:solidFill>
                <a:latin typeface="DM Sans" panose="020B0604020202020204" charset="0"/>
              </a:rPr>
              <a:t>solutions are sought by businesses to enhance operations</a:t>
            </a:r>
            <a:r>
              <a:rPr lang="en-US" sz="2400" dirty="0" smtClean="0">
                <a:solidFill>
                  <a:schemeClr val="bg1"/>
                </a:solidFill>
                <a:latin typeface="DM Sans" panose="020B0604020202020204" charset="0"/>
              </a:rPr>
              <a:t>.</a:t>
            </a:r>
          </a:p>
          <a:p>
            <a:endParaRPr lang="en-US" sz="2400" dirty="0">
              <a:solidFill>
                <a:schemeClr val="bg1"/>
              </a:solidFill>
              <a:latin typeface="DM Sans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DM Sans" panose="020B0604020202020204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DM Sans" panose="020B0604020202020204" charset="0"/>
              </a:rPr>
              <a:t>Rate </a:t>
            </a:r>
            <a:r>
              <a:rPr lang="en-US" sz="2400" dirty="0">
                <a:solidFill>
                  <a:schemeClr val="bg1"/>
                </a:solidFill>
                <a:latin typeface="DM Sans" panose="020B0604020202020204" charset="0"/>
              </a:rPr>
              <a:t>of completion increases when people work together on a project. </a:t>
            </a:r>
            <a:endParaRPr lang="en-US" sz="2400" dirty="0" smtClean="0">
              <a:solidFill>
                <a:schemeClr val="bg1"/>
              </a:solidFill>
              <a:latin typeface="DM Sans" panose="020B0604020202020204" charset="0"/>
            </a:endParaRPr>
          </a:p>
          <a:p>
            <a:endParaRPr lang="en-US" sz="2400" dirty="0">
              <a:solidFill>
                <a:schemeClr val="bg1"/>
              </a:solidFill>
              <a:latin typeface="DM Sans" panose="020B060402020202020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>
                <a:solidFill>
                  <a:schemeClr val="bg1"/>
                </a:solidFill>
                <a:latin typeface="DM Sans" panose="020B0604020202020204" charset="0"/>
              </a:rPr>
              <a:t>Client </a:t>
            </a:r>
            <a:r>
              <a:rPr lang="en-US" sz="2400" dirty="0">
                <a:solidFill>
                  <a:schemeClr val="bg1"/>
                </a:solidFill>
                <a:latin typeface="DM Sans" panose="020B0604020202020204" charset="0"/>
              </a:rPr>
              <a:t>Satisfaction: More than 80% of clients are happy with entry-level IT professionals.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47840" y="3238500"/>
            <a:ext cx="7202160" cy="327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787"/>
              </a:lnSpc>
              <a:spcBef>
                <a:spcPct val="0"/>
              </a:spcBef>
            </a:pPr>
            <a:r>
              <a:rPr lang="en-US" sz="19411" dirty="0">
                <a:solidFill>
                  <a:srgbClr val="231F20"/>
                </a:solidFill>
                <a:latin typeface="Oswald Bold"/>
              </a:rPr>
              <a:t>80%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357" y="6408403"/>
            <a:ext cx="6506443" cy="2006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38200" y="2362663"/>
            <a:ext cx="11316067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12000" spc="924" dirty="0" smtClean="0">
                <a:solidFill>
                  <a:srgbClr val="231F20"/>
                </a:solidFill>
                <a:latin typeface="Oswald Bold"/>
              </a:rPr>
              <a:t>THANK YOU</a:t>
            </a:r>
            <a:endParaRPr lang="en-US" sz="12000" spc="924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409623" y="2266970"/>
            <a:ext cx="734693" cy="755166"/>
          </a:xfrm>
          <a:custGeom>
            <a:avLst/>
            <a:gdLst/>
            <a:ahLst/>
            <a:cxnLst/>
            <a:rect l="l" t="t" r="r" b="b"/>
            <a:pathLst>
              <a:path w="734693" h="755166">
                <a:moveTo>
                  <a:pt x="0" y="0"/>
                </a:moveTo>
                <a:lnTo>
                  <a:pt x="734692" y="0"/>
                </a:lnTo>
                <a:lnTo>
                  <a:pt x="734692" y="755166"/>
                </a:lnTo>
                <a:lnTo>
                  <a:pt x="0" y="755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/>
          <p:cNvSpPr txBox="1"/>
          <p:nvPr/>
        </p:nvSpPr>
        <p:spPr>
          <a:xfrm>
            <a:off x="838200" y="4243982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 smtClean="0"/>
              <a:t>Any Queries?</a:t>
            </a:r>
            <a:endParaRPr lang="en-SG" sz="5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231353" y="2510547"/>
            <a:ext cx="1400485" cy="552855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19573" y="2740138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19572" y="356575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19572" y="437739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39172" y="5192726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19572" y="6043393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24563" y="689406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 smtClean="0">
                <a:solidFill>
                  <a:srgbClr val="363636"/>
                </a:solidFill>
                <a:latin typeface="Oswald Bold Italics"/>
              </a:rPr>
              <a:t>06</a:t>
            </a:r>
            <a:endParaRPr lang="en-US" sz="4271" dirty="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95650" y="2848090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Our Team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95650" y="3642308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Reason for Project Selection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24819" y="4492131"/>
            <a:ext cx="5790503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Goals and Objectives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95650" y="5328044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Background Study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95650" y="6157460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Requirements Analysis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95650" y="6993373"/>
            <a:ext cx="5260767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3483"/>
              </a:lnSpc>
              <a:spcBef>
                <a:spcPct val="0"/>
              </a:spcBef>
            </a:pPr>
            <a:r>
              <a:rPr lang="en-US" sz="2400" spc="247" dirty="0">
                <a:solidFill>
                  <a:srgbClr val="231F20"/>
                </a:solidFill>
                <a:latin typeface="DM Sans"/>
              </a:rPr>
              <a:t>F</a:t>
            </a:r>
            <a:r>
              <a:rPr lang="en-US" sz="2400" spc="247" dirty="0" smtClean="0">
                <a:solidFill>
                  <a:srgbClr val="231F20"/>
                </a:solidFill>
                <a:latin typeface="DM Sans"/>
              </a:rPr>
              <a:t>easibility </a:t>
            </a:r>
            <a:r>
              <a:rPr lang="en-US" sz="2400" spc="247" dirty="0">
                <a:solidFill>
                  <a:srgbClr val="231F20"/>
                </a:solidFill>
                <a:latin typeface="DM Sans"/>
              </a:rPr>
              <a:t>Analysis</a:t>
            </a:r>
          </a:p>
        </p:txBody>
      </p:sp>
      <p:sp>
        <p:nvSpPr>
          <p:cNvPr id="23" name="TextBox 12"/>
          <p:cNvSpPr txBox="1"/>
          <p:nvPr/>
        </p:nvSpPr>
        <p:spPr>
          <a:xfrm>
            <a:off x="3690978" y="545887"/>
            <a:ext cx="10906040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smtClean="0">
                <a:latin typeface="Oswald Bold"/>
              </a:rPr>
              <a:t>Contents</a:t>
            </a:r>
            <a:endParaRPr lang="en-US" sz="7200" spc="786" dirty="0">
              <a:latin typeface="Oswal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-6937517" y="-8747353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580377">
            <a:off x="10646613" y="3123224"/>
            <a:ext cx="12102934" cy="12419055"/>
          </a:xfrm>
          <a:custGeom>
            <a:avLst/>
            <a:gdLst/>
            <a:ahLst/>
            <a:cxnLst/>
            <a:rect l="l" t="t" r="r" b="b"/>
            <a:pathLst>
              <a:path w="12102934" h="12419055">
                <a:moveTo>
                  <a:pt x="0" y="0"/>
                </a:moveTo>
                <a:lnTo>
                  <a:pt x="12102933" y="0"/>
                </a:lnTo>
                <a:lnTo>
                  <a:pt x="12102933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416119" y="4821179"/>
            <a:ext cx="3594281" cy="3434885"/>
            <a:chOff x="0" y="0"/>
            <a:chExt cx="862412" cy="94183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053908" y="6492992"/>
            <a:ext cx="2416879" cy="417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 dirty="0">
                <a:solidFill>
                  <a:srgbClr val="FFFBFB"/>
                </a:solidFill>
                <a:latin typeface="DM Sans"/>
              </a:rPr>
              <a:t>Afia </a:t>
            </a:r>
            <a:r>
              <a:rPr lang="en-US" sz="2738" spc="136" dirty="0" err="1">
                <a:solidFill>
                  <a:srgbClr val="FFFBFB"/>
                </a:solidFill>
                <a:latin typeface="DM Sans"/>
              </a:rPr>
              <a:t>Fahmida</a:t>
            </a:r>
            <a:endParaRPr lang="en-US" sz="2738" spc="136" dirty="0">
              <a:solidFill>
                <a:srgbClr val="FFFBFB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078190" y="7215656"/>
            <a:ext cx="2302097" cy="31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 dirty="0">
                <a:solidFill>
                  <a:srgbClr val="FFFBFB"/>
                </a:solidFill>
                <a:latin typeface="DM Sans"/>
              </a:rPr>
              <a:t>20210104032</a:t>
            </a:r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733800" y="3514654"/>
            <a:ext cx="2890921" cy="2849132"/>
            <a:chOff x="-23041" y="66269"/>
            <a:chExt cx="6542159" cy="6349987"/>
          </a:xfrm>
        </p:grpSpPr>
        <p:sp>
          <p:nvSpPr>
            <p:cNvPr id="12" name="Freeform 12"/>
            <p:cNvSpPr/>
            <p:nvPr/>
          </p:nvSpPr>
          <p:spPr>
            <a:xfrm>
              <a:off x="-23041" y="119185"/>
              <a:ext cx="6542159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30" name="Freeform 30"/>
          <p:cNvSpPr/>
          <p:nvPr/>
        </p:nvSpPr>
        <p:spPr>
          <a:xfrm>
            <a:off x="3416119" y="8256064"/>
            <a:ext cx="3430289" cy="333081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6495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7571796" y="8245236"/>
            <a:ext cx="3430289" cy="343909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6495"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1726664" y="8245236"/>
            <a:ext cx="3430289" cy="343909"/>
          </a:xfrm>
          <a:custGeom>
            <a:avLst/>
            <a:gdLst/>
            <a:ahLst/>
            <a:cxnLst/>
            <a:rect l="l" t="t" r="r" b="b"/>
            <a:pathLst>
              <a:path w="3145217" h="333081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86495"/>
            </a:stretch>
          </a:blipFill>
        </p:spPr>
      </p:sp>
      <p:sp>
        <p:nvSpPr>
          <p:cNvPr id="38" name="TextBox 10">
            <a:extLst>
              <a:ext uri="{FF2B5EF4-FFF2-40B4-BE49-F238E27FC236}">
                <a16:creationId xmlns:a16="http://schemas.microsoft.com/office/drawing/2014/main" xmlns="" id="{D2A5BFE2-6DD3-4569-B222-9E2960D32C27}"/>
              </a:ext>
            </a:extLst>
          </p:cNvPr>
          <p:cNvSpPr txBox="1"/>
          <p:nvPr/>
        </p:nvSpPr>
        <p:spPr>
          <a:xfrm>
            <a:off x="8052270" y="7282616"/>
            <a:ext cx="2302097" cy="31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 dirty="0">
                <a:solidFill>
                  <a:srgbClr val="FFFBFB"/>
                </a:solidFill>
                <a:latin typeface="DM Sans"/>
              </a:rPr>
              <a:t>20210104032</a:t>
            </a:r>
          </a:p>
        </p:txBody>
      </p:sp>
      <p:grpSp>
        <p:nvGrpSpPr>
          <p:cNvPr id="56" name="Group 6">
            <a:extLst>
              <a:ext uri="{FF2B5EF4-FFF2-40B4-BE49-F238E27FC236}">
                <a16:creationId xmlns:a16="http://schemas.microsoft.com/office/drawing/2014/main" xmlns="" id="{F4800EC6-377E-4555-B567-B58547D1448C}"/>
              </a:ext>
            </a:extLst>
          </p:cNvPr>
          <p:cNvGrpSpPr/>
          <p:nvPr/>
        </p:nvGrpSpPr>
        <p:grpSpPr>
          <a:xfrm>
            <a:off x="7454719" y="4823930"/>
            <a:ext cx="3594281" cy="3434885"/>
            <a:chOff x="0" y="0"/>
            <a:chExt cx="862412" cy="941838"/>
          </a:xfrm>
        </p:grpSpPr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xmlns="" id="{6B1AC1F8-4E89-4D4E-AECF-2C2181924954}"/>
                </a:ext>
              </a:extLst>
            </p:cNvPr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58" name="TextBox 8">
              <a:extLst>
                <a:ext uri="{FF2B5EF4-FFF2-40B4-BE49-F238E27FC236}">
                  <a16:creationId xmlns:a16="http://schemas.microsoft.com/office/drawing/2014/main" xmlns="" id="{99EE7BFD-0492-4830-85E5-9CBBCB58BFC4}"/>
                </a:ext>
              </a:extLst>
            </p:cNvPr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9" name="TextBox 9">
            <a:extLst>
              <a:ext uri="{FF2B5EF4-FFF2-40B4-BE49-F238E27FC236}">
                <a16:creationId xmlns:a16="http://schemas.microsoft.com/office/drawing/2014/main" xmlns="" id="{DD723A39-941C-4292-86CE-6C9F2D171F63}"/>
              </a:ext>
            </a:extLst>
          </p:cNvPr>
          <p:cNvSpPr txBox="1"/>
          <p:nvPr/>
        </p:nvSpPr>
        <p:spPr>
          <a:xfrm>
            <a:off x="8092508" y="6495743"/>
            <a:ext cx="2416879" cy="417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 dirty="0">
                <a:solidFill>
                  <a:srgbClr val="FFFBFB"/>
                </a:solidFill>
                <a:latin typeface="DM Sans"/>
              </a:rPr>
              <a:t>Ashikul Islam</a:t>
            </a:r>
          </a:p>
        </p:txBody>
      </p:sp>
      <p:sp>
        <p:nvSpPr>
          <p:cNvPr id="60" name="TextBox 10">
            <a:extLst>
              <a:ext uri="{FF2B5EF4-FFF2-40B4-BE49-F238E27FC236}">
                <a16:creationId xmlns:a16="http://schemas.microsoft.com/office/drawing/2014/main" xmlns="" id="{F2077A1B-5270-4697-960C-3B937D7AC99C}"/>
              </a:ext>
            </a:extLst>
          </p:cNvPr>
          <p:cNvSpPr txBox="1"/>
          <p:nvPr/>
        </p:nvSpPr>
        <p:spPr>
          <a:xfrm>
            <a:off x="8116790" y="7218407"/>
            <a:ext cx="2302097" cy="31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 dirty="0">
                <a:solidFill>
                  <a:srgbClr val="FFFBFB"/>
                </a:solidFill>
                <a:latin typeface="DM Sans"/>
              </a:rPr>
              <a:t>20210104040</a:t>
            </a:r>
          </a:p>
        </p:txBody>
      </p:sp>
      <p:grpSp>
        <p:nvGrpSpPr>
          <p:cNvPr id="61" name="Group 11">
            <a:extLst>
              <a:ext uri="{FF2B5EF4-FFF2-40B4-BE49-F238E27FC236}">
                <a16:creationId xmlns:a16="http://schemas.microsoft.com/office/drawing/2014/main" xmlns="" id="{10B22B67-364F-4F27-8035-991CB1E06469}"/>
              </a:ext>
            </a:extLst>
          </p:cNvPr>
          <p:cNvGrpSpPr>
            <a:grpSpLocks noChangeAspect="1"/>
          </p:cNvGrpSpPr>
          <p:nvPr/>
        </p:nvGrpSpPr>
        <p:grpSpPr>
          <a:xfrm>
            <a:off x="7728535" y="3412801"/>
            <a:ext cx="2949565" cy="2931105"/>
            <a:chOff x="0" y="0"/>
            <a:chExt cx="6502400" cy="6477000"/>
          </a:xfrm>
        </p:grpSpPr>
        <p:sp>
          <p:nvSpPr>
            <p:cNvPr id="62" name="Freeform 12">
              <a:extLst>
                <a:ext uri="{FF2B5EF4-FFF2-40B4-BE49-F238E27FC236}">
                  <a16:creationId xmlns:a16="http://schemas.microsoft.com/office/drawing/2014/main" xmlns="" id="{BFB0FD34-3A07-4B34-BE41-4C5059F1947F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xmlns="" id="{8F4AEFDA-282A-41F5-8EE3-46B24F5976C0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id="64" name="Group 6">
            <a:extLst>
              <a:ext uri="{FF2B5EF4-FFF2-40B4-BE49-F238E27FC236}">
                <a16:creationId xmlns:a16="http://schemas.microsoft.com/office/drawing/2014/main" xmlns="" id="{33ED354E-9CFC-4CA3-B586-2BE4B9115164}"/>
              </a:ext>
            </a:extLst>
          </p:cNvPr>
          <p:cNvGrpSpPr/>
          <p:nvPr/>
        </p:nvGrpSpPr>
        <p:grpSpPr>
          <a:xfrm>
            <a:off x="11645719" y="4823930"/>
            <a:ext cx="3594281" cy="3434885"/>
            <a:chOff x="0" y="0"/>
            <a:chExt cx="862412" cy="941838"/>
          </a:xfrm>
        </p:grpSpPr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xmlns="" id="{AA756398-3BCA-4282-9938-F3736DFF95E3}"/>
                </a:ext>
              </a:extLst>
            </p:cNvPr>
            <p:cNvSpPr/>
            <p:nvPr/>
          </p:nvSpPr>
          <p:spPr>
            <a:xfrm>
              <a:off x="0" y="0"/>
              <a:ext cx="862412" cy="941838"/>
            </a:xfrm>
            <a:custGeom>
              <a:avLst/>
              <a:gdLst/>
              <a:ahLst/>
              <a:cxnLst/>
              <a:rect l="l" t="t" r="r" b="b"/>
              <a:pathLst>
                <a:path w="862412" h="941838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id="66" name="TextBox 8">
              <a:extLst>
                <a:ext uri="{FF2B5EF4-FFF2-40B4-BE49-F238E27FC236}">
                  <a16:creationId xmlns:a16="http://schemas.microsoft.com/office/drawing/2014/main" xmlns="" id="{3070FAB6-51D7-4918-891F-9E79E4902CF0}"/>
                </a:ext>
              </a:extLst>
            </p:cNvPr>
            <p:cNvSpPr txBox="1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67" name="TextBox 9">
            <a:extLst>
              <a:ext uri="{FF2B5EF4-FFF2-40B4-BE49-F238E27FC236}">
                <a16:creationId xmlns:a16="http://schemas.microsoft.com/office/drawing/2014/main" xmlns="" id="{334005FC-A8C7-4BD9-BBBF-65A2AC3B2F35}"/>
              </a:ext>
            </a:extLst>
          </p:cNvPr>
          <p:cNvSpPr txBox="1"/>
          <p:nvPr/>
        </p:nvSpPr>
        <p:spPr>
          <a:xfrm>
            <a:off x="11816298" y="6492992"/>
            <a:ext cx="3352800" cy="417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sz="2738" spc="136" dirty="0" err="1">
                <a:solidFill>
                  <a:srgbClr val="FFFBFB"/>
                </a:solidFill>
                <a:latin typeface="DM Sans"/>
              </a:rPr>
              <a:t>Zenun</a:t>
            </a:r>
            <a:r>
              <a:rPr lang="en-US" sz="2738" spc="136" dirty="0">
                <a:solidFill>
                  <a:srgbClr val="FFFBFB"/>
                </a:solidFill>
                <a:latin typeface="DM Sans"/>
              </a:rPr>
              <a:t> Chowdhury</a:t>
            </a:r>
          </a:p>
        </p:txBody>
      </p:sp>
      <p:sp>
        <p:nvSpPr>
          <p:cNvPr id="68" name="TextBox 10">
            <a:extLst>
              <a:ext uri="{FF2B5EF4-FFF2-40B4-BE49-F238E27FC236}">
                <a16:creationId xmlns:a16="http://schemas.microsoft.com/office/drawing/2014/main" xmlns="" id="{CB996A51-2E9F-4A81-927D-705F112B1EFC}"/>
              </a:ext>
            </a:extLst>
          </p:cNvPr>
          <p:cNvSpPr txBox="1"/>
          <p:nvPr/>
        </p:nvSpPr>
        <p:spPr>
          <a:xfrm>
            <a:off x="12307790" y="7218407"/>
            <a:ext cx="2302097" cy="31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 dirty="0">
                <a:solidFill>
                  <a:srgbClr val="FFFBFB"/>
                </a:solidFill>
                <a:latin typeface="DM Sans"/>
              </a:rPr>
              <a:t>20210104047</a:t>
            </a:r>
          </a:p>
        </p:txBody>
      </p:sp>
      <p:grpSp>
        <p:nvGrpSpPr>
          <p:cNvPr id="69" name="Group 11">
            <a:extLst>
              <a:ext uri="{FF2B5EF4-FFF2-40B4-BE49-F238E27FC236}">
                <a16:creationId xmlns:a16="http://schemas.microsoft.com/office/drawing/2014/main" xmlns="" id="{C1635CAD-FE29-4578-B83D-21F16A288974}"/>
              </a:ext>
            </a:extLst>
          </p:cNvPr>
          <p:cNvGrpSpPr>
            <a:grpSpLocks noChangeAspect="1"/>
          </p:cNvGrpSpPr>
          <p:nvPr/>
        </p:nvGrpSpPr>
        <p:grpSpPr>
          <a:xfrm>
            <a:off x="12018621" y="3432681"/>
            <a:ext cx="2880434" cy="2931105"/>
            <a:chOff x="0" y="0"/>
            <a:chExt cx="6502400" cy="6477000"/>
          </a:xfrm>
        </p:grpSpPr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xmlns="" id="{D146429F-D406-436F-A145-37878503EA2F}"/>
                </a:ext>
              </a:extLst>
            </p:cNvPr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 dpi="0"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xmlns="" id="{A0F45C1C-8363-419B-8F26-30CEACFFA304}"/>
                </a:ext>
              </a:extLst>
            </p:cNvPr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34" name="TextBox 12"/>
          <p:cNvSpPr txBox="1"/>
          <p:nvPr/>
        </p:nvSpPr>
        <p:spPr>
          <a:xfrm>
            <a:off x="3690978" y="545887"/>
            <a:ext cx="10906040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smtClean="0">
                <a:latin typeface="Oswald Bold"/>
              </a:rPr>
              <a:t>Our Team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42191" y="5067300"/>
            <a:ext cx="14240809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142190" y="2023632"/>
            <a:ext cx="14792653" cy="3495599"/>
            <a:chOff x="0" y="-19050"/>
            <a:chExt cx="3682024" cy="7657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4095463" y="2852397"/>
            <a:ext cx="7132181" cy="40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800" spc="216" dirty="0">
                <a:solidFill>
                  <a:srgbClr val="231F20"/>
                </a:solidFill>
                <a:latin typeface="DM Sans"/>
              </a:rPr>
              <a:t>Problem Statement</a:t>
            </a:r>
          </a:p>
        </p:txBody>
      </p:sp>
      <p:sp>
        <p:nvSpPr>
          <p:cNvPr id="20" name="Freeform 20"/>
          <p:cNvSpPr/>
          <p:nvPr/>
        </p:nvSpPr>
        <p:spPr>
          <a:xfrm>
            <a:off x="14037347" y="5662389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xmlns="" id="{9328C930-B132-4F76-A98E-4440F3B4F67B}"/>
              </a:ext>
            </a:extLst>
          </p:cNvPr>
          <p:cNvSpPr/>
          <p:nvPr/>
        </p:nvSpPr>
        <p:spPr>
          <a:xfrm>
            <a:off x="2123748" y="9139853"/>
            <a:ext cx="14240809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xmlns="" id="{B5482F28-E482-4B49-BEEE-6B984F6C8F64}"/>
              </a:ext>
            </a:extLst>
          </p:cNvPr>
          <p:cNvGrpSpPr/>
          <p:nvPr/>
        </p:nvGrpSpPr>
        <p:grpSpPr>
          <a:xfrm>
            <a:off x="2123747" y="6134100"/>
            <a:ext cx="14792653" cy="3495598"/>
            <a:chOff x="0" y="-19050"/>
            <a:chExt cx="3682024" cy="765796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xmlns="" id="{63BE0148-E623-483E-A9AB-9119D4687511}"/>
                </a:ext>
              </a:extLst>
            </p:cNvPr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xmlns="" id="{5277389A-154A-4F5E-B5D3-AD8EEAE05435}"/>
                </a:ext>
              </a:extLst>
            </p:cNvPr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9" name="Freeform 11">
            <a:extLst>
              <a:ext uri="{FF2B5EF4-FFF2-40B4-BE49-F238E27FC236}">
                <a16:creationId xmlns:a16="http://schemas.microsoft.com/office/drawing/2014/main" xmlns="" id="{38EEC51F-48C6-40E4-A06F-9D79BD105F89}"/>
              </a:ext>
            </a:extLst>
          </p:cNvPr>
          <p:cNvSpPr/>
          <p:nvPr/>
        </p:nvSpPr>
        <p:spPr>
          <a:xfrm>
            <a:off x="2646183" y="7118442"/>
            <a:ext cx="1280774" cy="1319585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18">
            <a:extLst>
              <a:ext uri="{FF2B5EF4-FFF2-40B4-BE49-F238E27FC236}">
                <a16:creationId xmlns:a16="http://schemas.microsoft.com/office/drawing/2014/main" xmlns="" id="{620C2159-8B09-40DE-8507-E521725C43CF}"/>
              </a:ext>
            </a:extLst>
          </p:cNvPr>
          <p:cNvSpPr txBox="1"/>
          <p:nvPr/>
        </p:nvSpPr>
        <p:spPr>
          <a:xfrm>
            <a:off x="4077020" y="6962865"/>
            <a:ext cx="7132181" cy="40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800" spc="216" dirty="0">
                <a:solidFill>
                  <a:srgbClr val="231F20"/>
                </a:solidFill>
                <a:latin typeface="DM Sans"/>
              </a:rPr>
              <a:t>Solution</a:t>
            </a:r>
          </a:p>
        </p:txBody>
      </p:sp>
      <p:sp>
        <p:nvSpPr>
          <p:cNvPr id="31" name="Freeform 19">
            <a:extLst>
              <a:ext uri="{FF2B5EF4-FFF2-40B4-BE49-F238E27FC236}">
                <a16:creationId xmlns:a16="http://schemas.microsoft.com/office/drawing/2014/main" xmlns="" id="{68B086B4-04FF-453D-B052-2CA4506CDF45}"/>
              </a:ext>
            </a:extLst>
          </p:cNvPr>
          <p:cNvSpPr/>
          <p:nvPr/>
        </p:nvSpPr>
        <p:spPr>
          <a:xfrm>
            <a:off x="2522059" y="3113863"/>
            <a:ext cx="1404898" cy="1436984"/>
          </a:xfrm>
          <a:custGeom>
            <a:avLst/>
            <a:gdLst/>
            <a:ahLst/>
            <a:cxnLst/>
            <a:rect l="l" t="t" r="r" b="b"/>
            <a:pathLst>
              <a:path w="1802983" h="1861144">
                <a:moveTo>
                  <a:pt x="0" y="0"/>
                </a:moveTo>
                <a:lnTo>
                  <a:pt x="1802983" y="0"/>
                </a:lnTo>
                <a:lnTo>
                  <a:pt x="1802983" y="1861143"/>
                </a:lnTo>
                <a:lnTo>
                  <a:pt x="0" y="18611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3F2E57-F705-4FE7-83B7-CC4A4364186A}"/>
              </a:ext>
            </a:extLst>
          </p:cNvPr>
          <p:cNvSpPr txBox="1"/>
          <p:nvPr/>
        </p:nvSpPr>
        <p:spPr>
          <a:xfrm>
            <a:off x="4077020" y="3349218"/>
            <a:ext cx="1135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DM Sans" panose="020B0604020202020204" charset="0"/>
              </a:rPr>
              <a:t>Lack of guidance on finding a potential Team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DM Sans" panose="020B0604020202020204" charset="0"/>
              </a:rPr>
              <a:t>Lack of regular interaction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DM Sans" panose="020B0604020202020204" charset="0"/>
              </a:rPr>
              <a:t>No beginner friendly platforms for amateurs and non professionals</a:t>
            </a:r>
            <a:endParaRPr lang="en-US" sz="2000" dirty="0">
              <a:latin typeface="DM Sans" panose="020B060402020202020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F643F23-7E26-46AF-8E76-CBAE69F9621E}"/>
              </a:ext>
            </a:extLst>
          </p:cNvPr>
          <p:cNvSpPr txBox="1"/>
          <p:nvPr/>
        </p:nvSpPr>
        <p:spPr>
          <a:xfrm>
            <a:off x="4077020" y="7397569"/>
            <a:ext cx="1135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DM Sans" panose="020B0604020202020204" charset="0"/>
              </a:rPr>
              <a:t>Proper filtration of each personnel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DM Sans" panose="020B0604020202020204" charset="0"/>
              </a:rPr>
              <a:t>Interactive and smooth platform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latin typeface="DM Sans" panose="020B0604020202020204" charset="0"/>
              </a:rPr>
              <a:t>Beginner friendly user interface </a:t>
            </a:r>
          </a:p>
        </p:txBody>
      </p:sp>
      <p:sp>
        <p:nvSpPr>
          <p:cNvPr id="21" name="TextBox 12"/>
          <p:cNvSpPr txBox="1"/>
          <p:nvPr/>
        </p:nvSpPr>
        <p:spPr>
          <a:xfrm>
            <a:off x="2379445" y="543964"/>
            <a:ext cx="14318142" cy="1283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smtClean="0">
                <a:latin typeface="Oswald Bold"/>
              </a:rPr>
              <a:t>Reasons for Project Selection</a:t>
            </a:r>
            <a:endParaRPr lang="en-US" sz="7200" spc="786" dirty="0">
              <a:latin typeface="Oswald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86587" y="2618593"/>
            <a:ext cx="3474003" cy="647718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Flexible Interaction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78823" y="700117"/>
            <a:ext cx="1507938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7200" spc="368" dirty="0" smtClean="0">
                <a:solidFill>
                  <a:srgbClr val="231F20"/>
                </a:solidFill>
                <a:latin typeface="Oswald Bold"/>
              </a:rPr>
              <a:t>Goals &amp; Objectives</a:t>
            </a:r>
            <a:endParaRPr lang="en-US" sz="7200" spc="368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xmlns="" id="{399DCA0A-1CC4-4E6D-A5D4-7510030D979D}"/>
              </a:ext>
            </a:extLst>
          </p:cNvPr>
          <p:cNvSpPr/>
          <p:nvPr/>
        </p:nvSpPr>
        <p:spPr>
          <a:xfrm>
            <a:off x="5060397" y="2618593"/>
            <a:ext cx="3474003" cy="647718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Collaboration Availability</a:t>
            </a:r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xmlns="" id="{F90BC1F1-64FF-44A0-87B4-71AF70D6F3EA}"/>
              </a:ext>
            </a:extLst>
          </p:cNvPr>
          <p:cNvSpPr/>
          <p:nvPr/>
        </p:nvSpPr>
        <p:spPr>
          <a:xfrm>
            <a:off x="9098997" y="2619057"/>
            <a:ext cx="3474003" cy="647718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Experience Growth</a:t>
            </a: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xmlns="" id="{17C8E2B6-A2D7-4005-A689-804D9D7D484D}"/>
              </a:ext>
            </a:extLst>
          </p:cNvPr>
          <p:cNvSpPr/>
          <p:nvPr/>
        </p:nvSpPr>
        <p:spPr>
          <a:xfrm>
            <a:off x="13137597" y="2618593"/>
            <a:ext cx="3474003" cy="647718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solidFill>
            <a:srgbClr val="1A1A1A"/>
          </a:solidFill>
        </p:spPr>
        <p:txBody>
          <a:bodyPr anchor="ctr"/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DM Sans" panose="020B0604020202020204" charset="0"/>
              </a:rPr>
              <a:t>Deal Histories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619C988-2075-4FF8-8684-0A74F612431F}"/>
              </a:ext>
            </a:extLst>
          </p:cNvPr>
          <p:cNvSpPr txBox="1"/>
          <p:nvPr/>
        </p:nvSpPr>
        <p:spPr>
          <a:xfrm>
            <a:off x="986587" y="3513772"/>
            <a:ext cx="34740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M Sans" panose="020B0604020202020204" charset="0"/>
              </a:rPr>
              <a:t>Enables smooth networking easier exploration  &amp; interactive collaboration amongst clients and developers.</a:t>
            </a:r>
            <a:endParaRPr lang="en-US" sz="2000" dirty="0">
              <a:latin typeface="DM Sans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3A5EA93B-65B3-4A84-BEB2-C701DF3D5DF2}"/>
              </a:ext>
            </a:extLst>
          </p:cNvPr>
          <p:cNvSpPr txBox="1"/>
          <p:nvPr/>
        </p:nvSpPr>
        <p:spPr>
          <a:xfrm>
            <a:off x="5060397" y="3510399"/>
            <a:ext cx="34740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M Sans" panose="020B0604020202020204" charset="0"/>
              </a:rPr>
              <a:t>Helps finding  </a:t>
            </a:r>
            <a:r>
              <a:rPr lang="en-US" sz="2000" dirty="0">
                <a:latin typeface="DM Sans" panose="020B0604020202020204" charset="0"/>
              </a:rPr>
              <a:t>skilled developers for project execution </a:t>
            </a:r>
            <a:r>
              <a:rPr lang="en-US" sz="2000" dirty="0" smtClean="0">
                <a:latin typeface="DM Sans" panose="020B0604020202020204" charset="0"/>
              </a:rPr>
              <a:t>&amp; promote potential team buildup amongst developers.</a:t>
            </a:r>
            <a:endParaRPr lang="en-US" sz="2000" dirty="0">
              <a:latin typeface="DM Sans" panose="020B060402020202020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AE2800C-BABD-406D-B56A-E3D758EB13CB}"/>
              </a:ext>
            </a:extLst>
          </p:cNvPr>
          <p:cNvSpPr txBox="1"/>
          <p:nvPr/>
        </p:nvSpPr>
        <p:spPr>
          <a:xfrm>
            <a:off x="9098996" y="3510399"/>
            <a:ext cx="34740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M Sans" panose="020B0604020202020204" charset="0"/>
              </a:rPr>
              <a:t>Offers opportunities for </a:t>
            </a:r>
            <a:r>
              <a:rPr lang="en-US" sz="2000" dirty="0">
                <a:latin typeface="DM Sans" panose="020B0604020202020204" charset="0"/>
              </a:rPr>
              <a:t>amateurs to acquire hands-on experience and </a:t>
            </a:r>
            <a:r>
              <a:rPr lang="en-US" sz="2000" dirty="0" smtClean="0">
                <a:latin typeface="DM Sans" panose="020B0604020202020204" charset="0"/>
              </a:rPr>
              <a:t>welcomes them into </a:t>
            </a:r>
            <a:r>
              <a:rPr lang="en-US" sz="2000" dirty="0">
                <a:latin typeface="DM Sans" panose="020B0604020202020204" charset="0"/>
              </a:rPr>
              <a:t>the field of IT.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09552F74-4300-4A7E-96A0-18FF3CB31724}"/>
              </a:ext>
            </a:extLst>
          </p:cNvPr>
          <p:cNvSpPr txBox="1"/>
          <p:nvPr/>
        </p:nvSpPr>
        <p:spPr>
          <a:xfrm>
            <a:off x="13135137" y="3517348"/>
            <a:ext cx="34740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DM Sans" panose="020B0604020202020204" charset="0"/>
              </a:rPr>
              <a:t>Stores historical data on completed and successful projects for further inquiries and guarding intellectual property theft </a:t>
            </a:r>
            <a:endParaRPr lang="en-US" sz="2000" dirty="0">
              <a:latin typeface="DM Sans" panose="020B0604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4741" y="8648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887923">
            <a:off x="13475833" y="-8787301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260093" y="4434807"/>
            <a:ext cx="2932415" cy="2351362"/>
            <a:chOff x="0" y="0"/>
            <a:chExt cx="1075555" cy="862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260093" y="6895603"/>
            <a:ext cx="2932415" cy="847111"/>
            <a:chOff x="0" y="0"/>
            <a:chExt cx="1075555" cy="3107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070732" y="5281918"/>
            <a:ext cx="2932415" cy="2351362"/>
            <a:chOff x="0" y="0"/>
            <a:chExt cx="1075555" cy="8624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170837" y="7756274"/>
            <a:ext cx="2932415" cy="847111"/>
            <a:chOff x="0" y="0"/>
            <a:chExt cx="1075555" cy="31070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046311" y="3448088"/>
            <a:ext cx="3320401" cy="2599812"/>
            <a:chOff x="0" y="0"/>
            <a:chExt cx="1075555" cy="8624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75555" cy="862436"/>
            </a:xfrm>
            <a:custGeom>
              <a:avLst/>
              <a:gdLst/>
              <a:ahLst/>
              <a:cxnLst/>
              <a:rect l="l" t="t" r="r" b="b"/>
              <a:pathLst>
                <a:path w="1075555" h="862436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051053" y="6243814"/>
            <a:ext cx="3315659" cy="847111"/>
            <a:chOff x="0" y="0"/>
            <a:chExt cx="1075555" cy="310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075555" cy="310705"/>
            </a:xfrm>
            <a:custGeom>
              <a:avLst/>
              <a:gdLst/>
              <a:ahLst/>
              <a:cxnLst/>
              <a:rect l="l" t="t" r="r" b="b"/>
              <a:pathLst>
                <a:path w="1075555" h="31070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 rot="-1885381">
            <a:off x="12158125" y="7633280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836285" y="401143"/>
            <a:ext cx="14142441" cy="14664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7200" spc="924" dirty="0">
                <a:solidFill>
                  <a:srgbClr val="231F20"/>
                </a:solidFill>
                <a:latin typeface="Oswald Bold"/>
              </a:rPr>
              <a:t>Background Study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448009" y="7065345"/>
            <a:ext cx="2556583" cy="44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400" dirty="0">
                <a:latin typeface="Oswald" panose="00000500000000000000" pitchFamily="2" charset="0"/>
              </a:rPr>
              <a:t>Existing Platforms</a:t>
            </a:r>
            <a:endParaRPr lang="en-US" sz="2400" spc="265" dirty="0">
              <a:solidFill>
                <a:srgbClr val="231F20"/>
              </a:solidFill>
              <a:latin typeface="Oswald" panose="00000500000000000000" pitchFamily="2" charset="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258648" y="7912457"/>
            <a:ext cx="2556583" cy="43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400" dirty="0">
                <a:latin typeface="Oswald" panose="00000500000000000000" pitchFamily="2" charset="0"/>
              </a:rPr>
              <a:t>Unique Proposition</a:t>
            </a:r>
            <a:endParaRPr lang="en-US" sz="2400" spc="265" dirty="0">
              <a:solidFill>
                <a:srgbClr val="231F20"/>
              </a:solidFill>
              <a:latin typeface="Oswald" panose="00000500000000000000" pitchFamily="2" charset="0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280843" y="5459981"/>
            <a:ext cx="2534389" cy="2064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38"/>
              </a:lnSpc>
            </a:pPr>
            <a:r>
              <a:rPr lang="en-US" dirty="0" err="1">
                <a:latin typeface="DM Sans" panose="020B0604020202020204" charset="0"/>
              </a:rPr>
              <a:t>AllyHub</a:t>
            </a:r>
            <a:r>
              <a:rPr lang="en-US" dirty="0">
                <a:latin typeface="DM Sans" panose="020B0604020202020204" charset="0"/>
              </a:rPr>
              <a:t> </a:t>
            </a:r>
            <a:r>
              <a:rPr lang="en-US" dirty="0" smtClean="0">
                <a:latin typeface="DM Sans" panose="020B0604020202020204" charset="0"/>
              </a:rPr>
              <a:t>will</a:t>
            </a:r>
          </a:p>
          <a:p>
            <a:pPr marL="285750" indent="-285750">
              <a:lnSpc>
                <a:spcPts val="2338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DM Sans" panose="020B0604020202020204" charset="0"/>
              </a:rPr>
              <a:t>prioritize inclusivity</a:t>
            </a:r>
          </a:p>
          <a:p>
            <a:pPr marL="285750" indent="-285750">
              <a:lnSpc>
                <a:spcPts val="2338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DM Sans" panose="020B0604020202020204" charset="0"/>
              </a:rPr>
              <a:t>embrace </a:t>
            </a:r>
            <a:r>
              <a:rPr lang="en-US" dirty="0">
                <a:latin typeface="DM Sans" panose="020B0604020202020204" charset="0"/>
              </a:rPr>
              <a:t>people from a variety of backgrounds and skill level</a:t>
            </a:r>
            <a:endParaRPr lang="en-US" dirty="0">
              <a:solidFill>
                <a:srgbClr val="100F0D"/>
              </a:solidFill>
              <a:latin typeface="DM Sans" panose="020B0604020202020204" charset="0"/>
            </a:endParaRPr>
          </a:p>
          <a:p>
            <a:pPr marL="285750" indent="-285750" algn="ctr">
              <a:lnSpc>
                <a:spcPts val="2338"/>
              </a:lnSpc>
              <a:buFont typeface="Courier New" panose="02070309020205020404" pitchFamily="49" charset="0"/>
              <a:buChar char="o"/>
            </a:pPr>
            <a:endParaRPr lang="en-US" dirty="0">
              <a:solidFill>
                <a:srgbClr val="100F0D"/>
              </a:solidFill>
              <a:latin typeface="DM Sans" panose="020B0604020202020204" charset="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456752" y="6415791"/>
            <a:ext cx="2556583" cy="427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37"/>
              </a:lnSpc>
              <a:spcBef>
                <a:spcPct val="0"/>
              </a:spcBef>
            </a:pPr>
            <a:r>
              <a:rPr lang="en-US" sz="2400" dirty="0">
                <a:latin typeface="Oswald" panose="00000500000000000000" pitchFamily="2" charset="0"/>
              </a:rPr>
              <a:t>Meaning of "</a:t>
            </a:r>
            <a:r>
              <a:rPr lang="en-US" sz="2400" dirty="0" err="1">
                <a:latin typeface="Oswald" panose="00000500000000000000" pitchFamily="2" charset="0"/>
              </a:rPr>
              <a:t>AllyHub</a:t>
            </a:r>
            <a:r>
              <a:rPr lang="en-US" sz="2400" dirty="0">
                <a:latin typeface="Oswald" panose="00000500000000000000" pitchFamily="2" charset="0"/>
              </a:rPr>
              <a:t>":</a:t>
            </a:r>
            <a:endParaRPr lang="en-US" sz="2400" spc="265" dirty="0">
              <a:solidFill>
                <a:srgbClr val="231F20"/>
              </a:solidFill>
              <a:latin typeface="Oswald" panose="00000500000000000000" pitchFamily="2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488335" y="3649611"/>
            <a:ext cx="2534389" cy="235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dirty="0" smtClean="0">
                <a:latin typeface="DM Sans" panose="020B0604020202020204" charset="0"/>
              </a:rPr>
              <a:t>“Ally” refers to friends and “Hub” refers bringing developers </a:t>
            </a:r>
            <a:r>
              <a:rPr lang="en-US" dirty="0">
                <a:latin typeface="DM Sans" panose="020B0604020202020204" charset="0"/>
              </a:rPr>
              <a:t>and </a:t>
            </a:r>
            <a:r>
              <a:rPr lang="en-US" dirty="0" smtClean="0">
                <a:latin typeface="DM Sans" panose="020B0604020202020204" charset="0"/>
              </a:rPr>
              <a:t>clients to a center so they can </a:t>
            </a:r>
            <a:r>
              <a:rPr lang="en-US" dirty="0">
                <a:latin typeface="DM Sans" panose="020B0604020202020204" charset="0"/>
              </a:rPr>
              <a:t>work together </a:t>
            </a:r>
            <a:r>
              <a:rPr lang="en-US" dirty="0" smtClean="0">
                <a:latin typeface="DM Sans" panose="020B0604020202020204" charset="0"/>
              </a:rPr>
              <a:t>like allies to </a:t>
            </a:r>
            <a:r>
              <a:rPr lang="en-US" dirty="0">
                <a:latin typeface="DM Sans" panose="020B0604020202020204" charset="0"/>
              </a:rPr>
              <a:t>bring IT </a:t>
            </a:r>
            <a:r>
              <a:rPr lang="en-US" dirty="0" smtClean="0">
                <a:latin typeface="DM Sans" panose="020B0604020202020204" charset="0"/>
              </a:rPr>
              <a:t>project ideas </a:t>
            </a:r>
            <a:r>
              <a:rPr lang="en-US" dirty="0">
                <a:latin typeface="DM Sans" panose="020B0604020202020204" charset="0"/>
              </a:rPr>
              <a:t>to life.</a:t>
            </a:r>
            <a:endParaRPr lang="en-US" dirty="0">
              <a:solidFill>
                <a:srgbClr val="100F0D"/>
              </a:solidFill>
              <a:latin typeface="DM Sans" panose="020B0604020202020204" charset="0"/>
            </a:endParaRPr>
          </a:p>
        </p:txBody>
      </p:sp>
      <p:sp>
        <p:nvSpPr>
          <p:cNvPr id="30" name="Freeform 30"/>
          <p:cNvSpPr/>
          <p:nvPr/>
        </p:nvSpPr>
        <p:spPr>
          <a:xfrm rot="-8970905" flipH="1">
            <a:off x="7337391" y="7248542"/>
            <a:ext cx="1776375" cy="501826"/>
          </a:xfrm>
          <a:custGeom>
            <a:avLst/>
            <a:gdLst/>
            <a:ahLst/>
            <a:cxnLst/>
            <a:rect l="l" t="t" r="r" b="b"/>
            <a:pathLst>
              <a:path w="1776375" h="501826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887923">
            <a:off x="-5978995" y="5129546"/>
            <a:ext cx="12856409" cy="14047348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1" name="TextBox 31"/>
          <p:cNvSpPr txBox="1"/>
          <p:nvPr/>
        </p:nvSpPr>
        <p:spPr>
          <a:xfrm>
            <a:off x="1359359" y="2320336"/>
            <a:ext cx="11022110" cy="1590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060"/>
              </a:lnSpc>
            </a:pPr>
            <a:r>
              <a:rPr lang="en-US" sz="2000" dirty="0">
                <a:latin typeface="DM Sans" panose="020B0604020202020204" charset="0"/>
              </a:rPr>
              <a:t>In our research background, we explore the current professional networking platforms and pinpoint essential areas that need improvement. Our project is designed to provide a specific solution catering to the distinct requirements of entry-level IT professionals and individuals seeking job opportunities, in contrast to platforms like </a:t>
            </a:r>
            <a:r>
              <a:rPr lang="en-US" sz="2000" dirty="0" smtClean="0">
                <a:latin typeface="DM Sans" panose="020B0604020202020204" charset="0"/>
              </a:rPr>
              <a:t>LinkedIn, Glassdoor etc.</a:t>
            </a:r>
            <a:endParaRPr lang="en-US" sz="2000" dirty="0">
              <a:solidFill>
                <a:srgbClr val="100F0D"/>
              </a:solidFill>
              <a:latin typeface="DM Sans" panose="020B060402020202020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451" y="4514287"/>
            <a:ext cx="1792749" cy="119516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320" y="5511186"/>
            <a:ext cx="2783560" cy="13917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163000" y="3875422"/>
            <a:ext cx="4473739" cy="2443073"/>
          </a:xfrm>
          <a:custGeom>
            <a:avLst/>
            <a:gdLst/>
            <a:ahLst/>
            <a:cxnLst/>
            <a:rect l="l" t="t" r="r" b="b"/>
            <a:pathLst>
              <a:path w="4473739" h="2443073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528" b="-18474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63000" y="3225604"/>
            <a:ext cx="4473739" cy="8537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81" spc="29" dirty="0">
              <a:solidFill>
                <a:srgbClr val="FFFFFF"/>
              </a:solidFill>
              <a:latin typeface="DM Sans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solidFill>
                  <a:srgbClr val="FFFFFF"/>
                </a:solidFill>
                <a:latin typeface="Oswald Bold"/>
              </a:rPr>
              <a:t>Requirements Analysis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794929" y="3510392"/>
            <a:ext cx="9034431" cy="2808103"/>
            <a:chOff x="0" y="0"/>
            <a:chExt cx="1744696" cy="54229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123311" y="3798879"/>
            <a:ext cx="8900334" cy="223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900" dirty="0">
                <a:latin typeface="DM Sans" panose="020B0604020202020204" charset="0"/>
              </a:rPr>
              <a:t>User Authentication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900" dirty="0">
                <a:latin typeface="DM Sans" panose="020B0604020202020204" charset="0"/>
              </a:rPr>
              <a:t>User Panel 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900" dirty="0" smtClean="0">
                <a:latin typeface="DM Sans" panose="020B0604020202020204" charset="0"/>
              </a:rPr>
              <a:t>Database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900" dirty="0" smtClean="0">
                <a:latin typeface="DM Sans" panose="020B0604020202020204" charset="0"/>
              </a:rPr>
              <a:t>Exploration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900" dirty="0" smtClean="0">
                <a:latin typeface="DM Sans" panose="020B0604020202020204" charset="0"/>
              </a:rPr>
              <a:t>Posting</a:t>
            </a:r>
          </a:p>
        </p:txBody>
      </p:sp>
      <p:sp>
        <p:nvSpPr>
          <p:cNvPr id="17" name="Freeform 17"/>
          <p:cNvSpPr/>
          <p:nvPr/>
        </p:nvSpPr>
        <p:spPr>
          <a:xfrm>
            <a:off x="11410691" y="6937093"/>
            <a:ext cx="4473739" cy="2443073"/>
          </a:xfrm>
          <a:custGeom>
            <a:avLst/>
            <a:gdLst/>
            <a:ahLst/>
            <a:cxnLst/>
            <a:rect l="l" t="t" r="r" b="b"/>
            <a:pathLst>
              <a:path w="4473739" h="2443073">
                <a:moveTo>
                  <a:pt x="0" y="0"/>
                </a:moveTo>
                <a:lnTo>
                  <a:pt x="4473739" y="0"/>
                </a:lnTo>
                <a:lnTo>
                  <a:pt x="4473739" y="2443073"/>
                </a:lnTo>
                <a:lnTo>
                  <a:pt x="0" y="24430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1039" b="-11039"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1410691" y="6287274"/>
            <a:ext cx="4473739" cy="8537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114"/>
              </a:lnSpc>
              <a:spcBef>
                <a:spcPct val="0"/>
              </a:spcBef>
            </a:pPr>
            <a:endParaRPr lang="en-US" sz="2981" spc="29" dirty="0">
              <a:solidFill>
                <a:srgbClr val="FFFFFF"/>
              </a:solidFill>
              <a:latin typeface="DM Sans Italics"/>
            </a:endParaRPr>
          </a:p>
        </p:txBody>
      </p:sp>
      <p:grpSp>
        <p:nvGrpSpPr>
          <p:cNvPr id="21" name="Group 21"/>
          <p:cNvGrpSpPr/>
          <p:nvPr/>
        </p:nvGrpSpPr>
        <p:grpSpPr>
          <a:xfrm>
            <a:off x="2179166" y="6572062"/>
            <a:ext cx="9034431" cy="2808103"/>
            <a:chOff x="0" y="0"/>
            <a:chExt cx="1744696" cy="5422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744696" cy="542290"/>
            </a:xfrm>
            <a:custGeom>
              <a:avLst/>
              <a:gdLst/>
              <a:ahLst/>
              <a:cxnLst/>
              <a:rect l="l" t="t" r="r" b="b"/>
              <a:pathLst>
                <a:path w="1744696" h="542290">
                  <a:moveTo>
                    <a:pt x="0" y="0"/>
                  </a:moveTo>
                  <a:lnTo>
                    <a:pt x="1744696" y="0"/>
                  </a:lnTo>
                  <a:lnTo>
                    <a:pt x="1744696" y="542290"/>
                  </a:lnTo>
                  <a:lnTo>
                    <a:pt x="0" y="542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1744696" cy="561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708227" y="7034239"/>
            <a:ext cx="8512431" cy="178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900" dirty="0" smtClean="0">
                <a:latin typeface="DM Sans" panose="020B0604020202020204" charset="0"/>
              </a:rPr>
              <a:t>Handshake &gt; Handshake Back &gt; </a:t>
            </a:r>
            <a:r>
              <a:rPr lang="en-US" sz="2900" dirty="0" err="1" smtClean="0">
                <a:latin typeface="DM Sans" panose="020B0604020202020204" charset="0"/>
              </a:rPr>
              <a:t>Handshaked</a:t>
            </a:r>
            <a:endParaRPr lang="en-US" sz="2900" dirty="0">
              <a:latin typeface="DM Sans" panose="020B060402020202020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900" dirty="0">
                <a:latin typeface="DM Sans" panose="020B0604020202020204" charset="0"/>
              </a:rPr>
              <a:t>Payment Integration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900" spc="194" dirty="0">
                <a:solidFill>
                  <a:srgbClr val="231F20"/>
                </a:solidFill>
                <a:latin typeface="DM Sans" panose="020B0604020202020204" charset="0"/>
              </a:rPr>
              <a:t>Rating System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900" spc="194" dirty="0">
                <a:solidFill>
                  <a:srgbClr val="231F20"/>
                </a:solidFill>
                <a:latin typeface="DM Sans" panose="020B0604020202020204" charset="0"/>
              </a:rPr>
              <a:t>Work History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4207CF4-44D0-46CD-BA08-289218F50627}"/>
              </a:ext>
            </a:extLst>
          </p:cNvPr>
          <p:cNvSpPr txBox="1"/>
          <p:nvPr/>
        </p:nvSpPr>
        <p:spPr>
          <a:xfrm>
            <a:off x="6964443" y="2083071"/>
            <a:ext cx="43591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Oswald Bold" panose="00000800000000000000" charset="0"/>
              </a:rPr>
              <a:t>Functional Requirements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109545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10648" y="322172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457200" y="6617885"/>
            <a:ext cx="17373600" cy="3962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2399382" y="6371209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64921" y="7795138"/>
            <a:ext cx="3361903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Responsive interface</a:t>
            </a:r>
          </a:p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Beginner Friendly</a:t>
            </a:r>
          </a:p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Interactive </a:t>
            </a:r>
            <a:endParaRPr lang="en-US" sz="2400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10648" y="364027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12346" y="7073592"/>
            <a:ext cx="3467055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 smtClean="0">
                <a:solidFill>
                  <a:srgbClr val="231F20"/>
                </a:solidFill>
                <a:latin typeface="DM Sans Bold"/>
              </a:rPr>
              <a:t>PERFORMANCE</a:t>
            </a:r>
            <a:endParaRPr lang="en-US" sz="2951" spc="289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5559241" y="3227745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6271992" y="637560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5559241" y="3646295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02</a:t>
            </a:r>
          </a:p>
        </p:txBody>
      </p:sp>
      <p:sp>
        <p:nvSpPr>
          <p:cNvPr id="17" name="Freeform 17"/>
          <p:cNvSpPr/>
          <p:nvPr/>
        </p:nvSpPr>
        <p:spPr>
          <a:xfrm>
            <a:off x="9580318" y="3245614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10333369" y="6391558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580318" y="3664164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>
                <a:solidFill>
                  <a:srgbClr val="FFFBFB"/>
                </a:solidFill>
                <a:latin typeface="DM Sans Bold"/>
              </a:rPr>
              <a:t>03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934159" y="3158430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14687210" y="6304374"/>
            <a:ext cx="501082" cy="50108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934159" y="3576980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1"/>
              </a:lnSpc>
            </a:pPr>
            <a:r>
              <a:rPr lang="en-US" sz="6624" spc="649" dirty="0">
                <a:solidFill>
                  <a:srgbClr val="FFFBFB"/>
                </a:solidFill>
                <a:latin typeface="DM Sans Bold"/>
              </a:rPr>
              <a:t>04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034174" y="7077989"/>
            <a:ext cx="2709833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 smtClean="0">
                <a:solidFill>
                  <a:srgbClr val="231F20"/>
                </a:solidFill>
                <a:latin typeface="DM Sans Bold"/>
              </a:rPr>
              <a:t>SECURITY</a:t>
            </a:r>
            <a:endParaRPr lang="en-US" sz="2951" spc="289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729226" y="7830091"/>
            <a:ext cx="3729727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Consistency</a:t>
            </a:r>
          </a:p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Various browsers &amp; devices compatible</a:t>
            </a:r>
          </a:p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endParaRPr lang="en-US" sz="2000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8850097" y="7052710"/>
            <a:ext cx="3490557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 smtClean="0">
                <a:solidFill>
                  <a:srgbClr val="231F20"/>
                </a:solidFill>
                <a:latin typeface="DM Sans Bold"/>
              </a:rPr>
              <a:t>COMPATIBILITY</a:t>
            </a:r>
            <a:endParaRPr lang="en-US" sz="2951" spc="289" dirty="0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3325479" y="7795796"/>
            <a:ext cx="3675006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Proper upgradation</a:t>
            </a:r>
          </a:p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Regular debugging</a:t>
            </a:r>
          </a:p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Taking user reviews into accounts</a:t>
            </a:r>
            <a:endParaRPr lang="en-US" sz="2400" spc="180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3546195" y="7006758"/>
            <a:ext cx="3233575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73"/>
              </a:lnSpc>
            </a:pPr>
            <a:r>
              <a:rPr lang="en-US" sz="2951" spc="289" dirty="0" smtClean="0">
                <a:solidFill>
                  <a:srgbClr val="231F20"/>
                </a:solidFill>
                <a:latin typeface="DM Sans Bold"/>
              </a:rPr>
              <a:t>MAINTENANCE</a:t>
            </a:r>
            <a:endParaRPr lang="en-US" sz="2951" spc="289" dirty="0">
              <a:solidFill>
                <a:srgbClr val="231F20"/>
              </a:solidFill>
              <a:latin typeface="DM Sans Bold"/>
            </a:endParaRPr>
          </a:p>
        </p:txBody>
      </p:sp>
      <p:grpSp>
        <p:nvGrpSpPr>
          <p:cNvPr id="34" name="Group 3"/>
          <p:cNvGrpSpPr/>
          <p:nvPr/>
        </p:nvGrpSpPr>
        <p:grpSpPr>
          <a:xfrm>
            <a:off x="0" y="0"/>
            <a:ext cx="18288000" cy="3086100"/>
            <a:chOff x="0" y="0"/>
            <a:chExt cx="4816593" cy="812800"/>
          </a:xfrm>
        </p:grpSpPr>
        <p:sp>
          <p:nvSpPr>
            <p:cNvPr id="35" name="Freeform 4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36" name="TextBox 5"/>
            <p:cNvSpPr txBox="1"/>
            <p:nvPr/>
          </p:nvSpPr>
          <p:spPr>
            <a:xfrm>
              <a:off x="0" y="-19050"/>
              <a:ext cx="4816593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7" name="Freeform 7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6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39" name="TextBox 12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>
                <a:solidFill>
                  <a:srgbClr val="FFFFFF"/>
                </a:solidFill>
                <a:latin typeface="Oswald Bold"/>
              </a:rPr>
              <a:t>Requirements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4207CF4-44D0-46CD-BA08-289218F50627}"/>
              </a:ext>
            </a:extLst>
          </p:cNvPr>
          <p:cNvSpPr txBox="1"/>
          <p:nvPr/>
        </p:nvSpPr>
        <p:spPr>
          <a:xfrm>
            <a:off x="6545343" y="1989086"/>
            <a:ext cx="5197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Oswald Bold" panose="00000800000000000000" charset="0"/>
              </a:rPr>
              <a:t>Non Functional Requirements</a:t>
            </a:r>
          </a:p>
        </p:txBody>
      </p:sp>
      <p:sp>
        <p:nvSpPr>
          <p:cNvPr id="41" name="TextBox 9"/>
          <p:cNvSpPr txBox="1"/>
          <p:nvPr/>
        </p:nvSpPr>
        <p:spPr>
          <a:xfrm>
            <a:off x="5064518" y="7834078"/>
            <a:ext cx="2916027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Data confidentiality</a:t>
            </a:r>
          </a:p>
          <a:p>
            <a:pPr marL="342900" indent="-342900">
              <a:lnSpc>
                <a:spcPts val="2545"/>
              </a:lnSpc>
              <a:buFont typeface="Courier New" panose="02070309020205020404" pitchFamily="49" charset="0"/>
              <a:buChar char="o"/>
            </a:pPr>
            <a:r>
              <a:rPr lang="en-US" sz="2400" spc="180" dirty="0" smtClean="0">
                <a:solidFill>
                  <a:srgbClr val="231F20"/>
                </a:solidFill>
                <a:latin typeface="DM Sans"/>
              </a:rPr>
              <a:t>Robust security</a:t>
            </a:r>
            <a:endParaRPr lang="en-US" sz="2400" spc="180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3407869">
            <a:off x="12052165" y="111888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32640" y="4525187"/>
            <a:ext cx="2551375" cy="2622909"/>
          </a:xfrm>
          <a:custGeom>
            <a:avLst/>
            <a:gdLst/>
            <a:ahLst/>
            <a:cxnLst/>
            <a:rect l="l" t="t" r="r" b="b"/>
            <a:pathLst>
              <a:path w="2551375" h="2622909">
                <a:moveTo>
                  <a:pt x="0" y="0"/>
                </a:moveTo>
                <a:lnTo>
                  <a:pt x="2551375" y="0"/>
                </a:lnTo>
                <a:lnTo>
                  <a:pt x="2551375" y="2622909"/>
                </a:lnTo>
                <a:lnTo>
                  <a:pt x="0" y="26229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11595" y="3539727"/>
            <a:ext cx="8201849" cy="3282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7259" lvl="1">
              <a:lnSpc>
                <a:spcPts val="3160"/>
              </a:lnSpc>
            </a:pPr>
            <a:r>
              <a:rPr lang="en-US" sz="2400" b="1" dirty="0">
                <a:latin typeface="DM Sans" panose="020B0604020202020204" charset="0"/>
              </a:rPr>
              <a:t>Front-End:</a:t>
            </a:r>
            <a:r>
              <a:rPr lang="en-US" sz="2400" dirty="0">
                <a:latin typeface="DM Sans" panose="020B0604020202020204" charset="0"/>
              </a:rPr>
              <a:t> To guarantee a strong and engaging user </a:t>
            </a:r>
            <a:r>
              <a:rPr lang="en-US" sz="2400" dirty="0" smtClean="0">
                <a:latin typeface="DM Sans" panose="020B0604020202020204" charset="0"/>
              </a:rPr>
              <a:t>experience and smooth integration of </a:t>
            </a:r>
            <a:r>
              <a:rPr lang="en-US" sz="2400" dirty="0">
                <a:latin typeface="DM Sans" panose="020B0604020202020204" charset="0"/>
              </a:rPr>
              <a:t>different </a:t>
            </a:r>
            <a:r>
              <a:rPr lang="en-US" sz="2400" dirty="0" smtClean="0">
                <a:latin typeface="DM Sans" panose="020B0604020202020204" charset="0"/>
              </a:rPr>
              <a:t>features the platform </a:t>
            </a:r>
            <a:r>
              <a:rPr lang="en-US" sz="2400" dirty="0">
                <a:latin typeface="DM Sans" panose="020B0604020202020204" charset="0"/>
              </a:rPr>
              <a:t>will be </a:t>
            </a:r>
            <a:r>
              <a:rPr lang="en-US" sz="2400" dirty="0" smtClean="0">
                <a:latin typeface="DM Sans" panose="020B0604020202020204" charset="0"/>
              </a:rPr>
              <a:t>designed </a:t>
            </a:r>
            <a:r>
              <a:rPr lang="en-US" sz="2400" dirty="0">
                <a:latin typeface="DM Sans" panose="020B0604020202020204" charset="0"/>
              </a:rPr>
              <a:t>with C# programming language and ASP.NET MVC </a:t>
            </a:r>
            <a:r>
              <a:rPr lang="en-US" sz="2400" dirty="0" smtClean="0">
                <a:latin typeface="DM Sans" panose="020B0604020202020204" charset="0"/>
              </a:rPr>
              <a:t>framework. </a:t>
            </a:r>
            <a:endParaRPr lang="en-US" sz="2400" dirty="0">
              <a:latin typeface="DM Sans" panose="020B0604020202020204" charset="0"/>
            </a:endParaRPr>
          </a:p>
          <a:p>
            <a:pPr marL="247259" lvl="1">
              <a:lnSpc>
                <a:spcPts val="3160"/>
              </a:lnSpc>
            </a:pPr>
            <a:r>
              <a:rPr lang="en-US" sz="2400" dirty="0">
                <a:latin typeface="DM Sans" panose="020B0604020202020204" charset="0"/>
              </a:rPr>
              <a:t/>
            </a:r>
            <a:br>
              <a:rPr lang="en-US" sz="2400" dirty="0">
                <a:latin typeface="DM Sans" panose="020B0604020202020204" charset="0"/>
              </a:rPr>
            </a:br>
            <a:r>
              <a:rPr lang="en-US" sz="2400" b="1" dirty="0">
                <a:latin typeface="DM Sans" panose="020B0604020202020204" charset="0"/>
              </a:rPr>
              <a:t>Back-End</a:t>
            </a:r>
            <a:r>
              <a:rPr lang="en-US" sz="2400" b="1" dirty="0" smtClean="0">
                <a:latin typeface="DM Sans" panose="020B0604020202020204" charset="0"/>
              </a:rPr>
              <a:t>: </a:t>
            </a:r>
            <a:r>
              <a:rPr lang="en-US" sz="2400" dirty="0">
                <a:latin typeface="DM Sans" panose="020B0604020202020204" charset="0"/>
              </a:rPr>
              <a:t>For efficient data storage and retrieval we will be using MySQL </a:t>
            </a:r>
            <a:r>
              <a:rPr lang="en-US" sz="2400" dirty="0" smtClean="0">
                <a:latin typeface="DM Sans" panose="020B0604020202020204" charset="0"/>
              </a:rPr>
              <a:t>server that is capable of handling large volume of data efficiently.</a:t>
            </a:r>
            <a:endParaRPr lang="en-US" sz="2290" spc="224" dirty="0">
              <a:solidFill>
                <a:srgbClr val="231F20"/>
              </a:solidFill>
              <a:latin typeface="DM Sans" panose="020B060402020202020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644887" y="7535790"/>
            <a:ext cx="4135657" cy="69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sz="4081" spc="399" dirty="0">
                <a:solidFill>
                  <a:srgbClr val="FDFBFB"/>
                </a:solidFill>
                <a:latin typeface="DM Sans Bold"/>
              </a:rPr>
              <a:t>CUSTOMERS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19C8A83-FD70-44E2-A131-8DEA0021B7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599759"/>
            <a:ext cx="3854934" cy="19247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3413F806-C44A-4B30-A3E7-1CFEF5E825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5905500"/>
            <a:ext cx="2048308" cy="20483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8835F534-E177-4410-8F18-B3209BFDFF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3387" y="5895975"/>
            <a:ext cx="2143125" cy="2143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6047F76-74E3-4145-8936-4EA7E752956B}"/>
              </a:ext>
            </a:extLst>
          </p:cNvPr>
          <p:cNvSpPr txBox="1"/>
          <p:nvPr/>
        </p:nvSpPr>
        <p:spPr>
          <a:xfrm>
            <a:off x="5631423" y="1917278"/>
            <a:ext cx="72463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Oswald Bold" panose="00000800000000000000" charset="0"/>
              </a:rPr>
              <a:t>Technical Feasibility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90978" y="545887"/>
            <a:ext cx="10906040" cy="12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7200" spc="786" dirty="0" smtClean="0">
                <a:latin typeface="Oswald Bold"/>
              </a:rPr>
              <a:t>Feasibility </a:t>
            </a:r>
            <a:r>
              <a:rPr lang="en-US" sz="7200" spc="786" dirty="0">
                <a:latin typeface="Oswald Bold"/>
              </a:rPr>
              <a:t>Analysis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506</Words>
  <Application>Microsoft Office PowerPoint</Application>
  <PresentationFormat>Custom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Oswald</vt:lpstr>
      <vt:lpstr>Arial</vt:lpstr>
      <vt:lpstr>Calibri</vt:lpstr>
      <vt:lpstr>DM Sans Italics</vt:lpstr>
      <vt:lpstr>Courier New</vt:lpstr>
      <vt:lpstr>DM Sans Bold</vt:lpstr>
      <vt:lpstr>Montserrat Classic Bold</vt:lpstr>
      <vt:lpstr>Oswald Bold</vt:lpstr>
      <vt:lpstr>Oswald Bold Italics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</dc:title>
  <dc:creator>Afia Fahmida</dc:creator>
  <cp:lastModifiedBy>User1</cp:lastModifiedBy>
  <cp:revision>37</cp:revision>
  <dcterms:created xsi:type="dcterms:W3CDTF">2006-08-16T00:00:00Z</dcterms:created>
  <dcterms:modified xsi:type="dcterms:W3CDTF">2024-05-03T16:34:44Z</dcterms:modified>
  <dc:identifier>DAGD6UUr_M8</dc:identifier>
</cp:coreProperties>
</file>