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5" r:id="rId5"/>
    <p:sldId id="263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69" r:id="rId18"/>
  </p:sldIdLst>
  <p:sldSz cx="18288000" cy="10287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DM Sans" panose="020B0604020202020204" charset="0"/>
      <p:regular r:id="rId24"/>
    </p:embeddedFont>
    <p:embeddedFont>
      <p:font typeface="DM Sans Bold" panose="020B0604020202020204" charset="0"/>
      <p:regular r:id="rId25"/>
    </p:embeddedFont>
    <p:embeddedFont>
      <p:font typeface="Montserrat Classic Bold" panose="020B0604020202020204" charset="0"/>
      <p:regular r:id="rId26"/>
    </p:embeddedFont>
    <p:embeddedFont>
      <p:font typeface="Oswald" panose="00000500000000000000" pitchFamily="2" charset="0"/>
      <p:regular r:id="rId27"/>
      <p:bold r:id="rId28"/>
    </p:embeddedFont>
    <p:embeddedFont>
      <p:font typeface="Oswald Bold" panose="00000800000000000000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22" autoAdjust="0"/>
  </p:normalViewPr>
  <p:slideViewPr>
    <p:cSldViewPr>
      <p:cViewPr>
        <p:scale>
          <a:sx n="50" d="100"/>
          <a:sy n="50" d="100"/>
        </p:scale>
        <p:origin x="1325" y="-1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FFD1A-68D3-4035-86E9-5FD8791D3C00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4FB-A6EA-4990-8F7C-40F1ADFA7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93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0911-DDC1-4B9C-BE52-7C718444C5AB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A202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4E5F-B98C-434C-922F-5B379E653334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A202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2AFD6-10C6-493C-A622-6966945FF47E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A202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7E45-D473-4E71-BBA8-0E3E263E42EE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A202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E019-BD98-4952-AC3D-59750043AB94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A202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95EB-A034-402F-8C70-F9B11B6FD3BE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A202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C440-72DB-4321-B135-3FE980574ED0}" type="datetime1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A202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B2534-5BF2-44FE-9732-A0D16F17F8D1}" type="datetime1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A202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BF5B-63F6-404B-9D07-55C60B4FB042}" type="datetime1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A202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3D1B-E88C-48B9-99C7-3006F2D81AC7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A202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138E-A305-4FAD-B7E1-5914CF7B3517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A202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13CF1-EBB2-4F4F-9142-379D457D34CF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A202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236347" y="3202251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028014" y="793833"/>
            <a:ext cx="596933" cy="613568"/>
          </a:xfrm>
          <a:custGeom>
            <a:avLst/>
            <a:gdLst/>
            <a:ahLst/>
            <a:cxnLst/>
            <a:rect l="l" t="t" r="r" b="b"/>
            <a:pathLst>
              <a:path w="596933" h="613568">
                <a:moveTo>
                  <a:pt x="0" y="0"/>
                </a:moveTo>
                <a:lnTo>
                  <a:pt x="596933" y="0"/>
                </a:lnTo>
                <a:lnTo>
                  <a:pt x="596933" y="613568"/>
                </a:lnTo>
                <a:lnTo>
                  <a:pt x="0" y="613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249046" y="3874050"/>
            <a:ext cx="9815307" cy="2766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spc="1610" dirty="0">
                <a:solidFill>
                  <a:srgbClr val="231F20"/>
                </a:solidFill>
                <a:latin typeface="Oswald Bold"/>
              </a:rPr>
              <a:t>ALLYHUB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719595" y="7661067"/>
            <a:ext cx="12848809" cy="421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 dirty="0">
                <a:solidFill>
                  <a:srgbClr val="231F20"/>
                </a:solidFill>
                <a:latin typeface="Montserrat Classic Bold"/>
              </a:rPr>
              <a:t>A Platform for Developers &amp; Clients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61EFE-C523-462E-9CE1-1BFD5DAE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9578975"/>
            <a:ext cx="2133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5/29/2024</a:t>
            </a:r>
            <a:endParaRPr lang="en-US" dirty="0">
              <a:solidFill>
                <a:schemeClr val="tx1"/>
              </a:solidFill>
              <a:latin typeface="DM Sans" panose="020B0604020202020204" charset="0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B2183DA-205C-4D1A-953A-8D9D285A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9578975"/>
            <a:ext cx="2895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A202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5B2E1C8-F83C-4B27-8C89-0DF6B47CF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97200" y="95789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DM Sans" panose="020B0604020202020204" charset="0"/>
              </a:rPr>
              <a:pPr/>
              <a:t>1</a:t>
            </a:fld>
            <a:endParaRPr lang="en-US" sz="1400" dirty="0">
              <a:solidFill>
                <a:schemeClr val="tx1"/>
              </a:solidFill>
              <a:latin typeface="DM Sans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9432640" y="4525187"/>
            <a:ext cx="2551375" cy="2622909"/>
          </a:xfrm>
          <a:custGeom>
            <a:avLst/>
            <a:gdLst/>
            <a:ahLst/>
            <a:cxnLst/>
            <a:rect l="l" t="t" r="r" b="b"/>
            <a:pathLst>
              <a:path w="2551375" h="2622909">
                <a:moveTo>
                  <a:pt x="0" y="0"/>
                </a:moveTo>
                <a:lnTo>
                  <a:pt x="2551375" y="0"/>
                </a:lnTo>
                <a:lnTo>
                  <a:pt x="2551375" y="2622909"/>
                </a:lnTo>
                <a:lnTo>
                  <a:pt x="0" y="26229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528363" y="3377132"/>
            <a:ext cx="8225237" cy="43352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Actors:</a:t>
            </a:r>
            <a:r>
              <a:rPr lang="en-US" sz="2400" dirty="0">
                <a:latin typeface="DM Sans" panose="020B0604020202020204" charset="0"/>
              </a:rPr>
              <a:t> Clients, Developers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Description:</a:t>
            </a:r>
            <a:r>
              <a:rPr lang="en-US" sz="2400" dirty="0">
                <a:latin typeface="DM Sans" panose="020B0604020202020204" charset="0"/>
              </a:rPr>
              <a:t> Share experiences and feedback on project collaboration.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Precondition:</a:t>
            </a:r>
            <a:r>
              <a:rPr lang="en-US" sz="2400" dirty="0">
                <a:latin typeface="DM Sans" panose="020B0604020202020204" charset="0"/>
              </a:rPr>
              <a:t> Both actors must be logged in.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Priority:</a:t>
            </a:r>
            <a:r>
              <a:rPr lang="en-US" sz="2400" dirty="0">
                <a:latin typeface="DM Sans" panose="020B0604020202020204" charset="0"/>
              </a:rPr>
              <a:t> Low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Exceptions:</a:t>
            </a:r>
            <a:r>
              <a:rPr lang="en-US" sz="2400" dirty="0">
                <a:latin typeface="DM Sans" panose="020B0604020202020204" charset="0"/>
              </a:rPr>
              <a:t> None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644887" y="7535790"/>
            <a:ext cx="4135657" cy="694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32"/>
              </a:lnSpc>
            </a:pPr>
            <a:r>
              <a:rPr lang="en-US" sz="4081" spc="399" dirty="0">
                <a:solidFill>
                  <a:srgbClr val="FDFBFB"/>
                </a:solidFill>
                <a:latin typeface="DM Sans Bold"/>
              </a:rPr>
              <a:t>CUSTOMERS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047F76-74E3-4145-8936-4EA7E752956B}"/>
              </a:ext>
            </a:extLst>
          </p:cNvPr>
          <p:cNvSpPr txBox="1"/>
          <p:nvPr/>
        </p:nvSpPr>
        <p:spPr>
          <a:xfrm>
            <a:off x="5631423" y="1917278"/>
            <a:ext cx="7246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Oswald Bold" panose="00000800000000000000" charset="0"/>
              </a:rPr>
              <a:t>Reviews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90978" y="545887"/>
            <a:ext cx="10906040" cy="128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7200" spc="786" dirty="0">
                <a:latin typeface="Oswald Bold"/>
              </a:rPr>
              <a:t>Use Case Description</a:t>
            </a:r>
          </a:p>
        </p:txBody>
      </p:sp>
      <p:sp>
        <p:nvSpPr>
          <p:cNvPr id="17" name="Date Placeholder 1">
            <a:extLst>
              <a:ext uri="{FF2B5EF4-FFF2-40B4-BE49-F238E27FC236}">
                <a16:creationId xmlns:a16="http://schemas.microsoft.com/office/drawing/2014/main" id="{ACE258BE-C454-4FD4-81B2-46044355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9578975"/>
            <a:ext cx="2133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5/29/2024</a:t>
            </a:r>
          </a:p>
        </p:txBody>
      </p:sp>
      <p:sp>
        <p:nvSpPr>
          <p:cNvPr id="18" name="Footer Placeholder 9">
            <a:extLst>
              <a:ext uri="{FF2B5EF4-FFF2-40B4-BE49-F238E27FC236}">
                <a16:creationId xmlns:a16="http://schemas.microsoft.com/office/drawing/2014/main" id="{AACFA96C-634A-4B51-AAB0-7EAF325B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9578975"/>
            <a:ext cx="2895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A202</a:t>
            </a:r>
          </a:p>
        </p:txBody>
      </p:sp>
      <p:sp>
        <p:nvSpPr>
          <p:cNvPr id="19" name="Slide Number Placeholder 11">
            <a:extLst>
              <a:ext uri="{FF2B5EF4-FFF2-40B4-BE49-F238E27FC236}">
                <a16:creationId xmlns:a16="http://schemas.microsoft.com/office/drawing/2014/main" id="{0A0D2842-4234-4922-87A9-FC3EC25F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97200" y="95789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DM Sans" panose="020B0604020202020204" charset="0"/>
              </a:rPr>
              <a:pPr/>
              <a:t>10</a:t>
            </a:fld>
            <a:endParaRPr lang="en-US" sz="1400" dirty="0">
              <a:solidFill>
                <a:schemeClr val="tx1"/>
              </a:solidFill>
              <a:latin typeface="DM Sans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066DC6-DF90-4761-8EE5-D43E94D72A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0" y="3213303"/>
            <a:ext cx="3860394" cy="386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295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711595" y="3539727"/>
            <a:ext cx="9108805" cy="3596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Actor:</a:t>
            </a:r>
            <a:r>
              <a:rPr lang="en-US" sz="2400" dirty="0">
                <a:latin typeface="DM Sans" panose="020B0604020202020204" charset="0"/>
              </a:rPr>
              <a:t> Developer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Description:</a:t>
            </a:r>
            <a:r>
              <a:rPr lang="en-US" sz="2400" dirty="0">
                <a:latin typeface="DM Sans" panose="020B0604020202020204" charset="0"/>
              </a:rPr>
              <a:t> Developers search for projects to work on.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Precondition:</a:t>
            </a:r>
            <a:r>
              <a:rPr lang="en-US" sz="2400" dirty="0">
                <a:latin typeface="DM Sans" panose="020B0604020202020204" charset="0"/>
              </a:rPr>
              <a:t> Developer must be logged in.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Priority:</a:t>
            </a:r>
            <a:r>
              <a:rPr lang="en-US" sz="2400" dirty="0">
                <a:latin typeface="DM Sans" panose="020B0604020202020204" charset="0"/>
              </a:rPr>
              <a:t> Low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Exceptions:</a:t>
            </a:r>
            <a:r>
              <a:rPr lang="en-US" sz="2400" dirty="0">
                <a:latin typeface="DM Sans" panose="020B0604020202020204" charset="0"/>
              </a:rPr>
              <a:t> None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047F76-74E3-4145-8936-4EA7E752956B}"/>
              </a:ext>
            </a:extLst>
          </p:cNvPr>
          <p:cNvSpPr txBox="1"/>
          <p:nvPr/>
        </p:nvSpPr>
        <p:spPr>
          <a:xfrm>
            <a:off x="5631423" y="1917278"/>
            <a:ext cx="7246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Oswald Bold" panose="00000800000000000000" charset="0"/>
              </a:rPr>
              <a:t>Explore Projects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90978" y="545887"/>
            <a:ext cx="10906040" cy="128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7200" spc="786" dirty="0">
                <a:latin typeface="Oswald Bold"/>
              </a:rPr>
              <a:t>Use Case Description</a:t>
            </a:r>
          </a:p>
        </p:txBody>
      </p:sp>
      <p:sp>
        <p:nvSpPr>
          <p:cNvPr id="17" name="Date Placeholder 1">
            <a:extLst>
              <a:ext uri="{FF2B5EF4-FFF2-40B4-BE49-F238E27FC236}">
                <a16:creationId xmlns:a16="http://schemas.microsoft.com/office/drawing/2014/main" id="{ACE258BE-C454-4FD4-81B2-46044355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9578975"/>
            <a:ext cx="2133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5/29/2024</a:t>
            </a:r>
          </a:p>
        </p:txBody>
      </p:sp>
      <p:sp>
        <p:nvSpPr>
          <p:cNvPr id="18" name="Footer Placeholder 9">
            <a:extLst>
              <a:ext uri="{FF2B5EF4-FFF2-40B4-BE49-F238E27FC236}">
                <a16:creationId xmlns:a16="http://schemas.microsoft.com/office/drawing/2014/main" id="{AACFA96C-634A-4B51-AAB0-7EAF325B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9578975"/>
            <a:ext cx="2895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A202</a:t>
            </a:r>
          </a:p>
        </p:txBody>
      </p:sp>
      <p:sp>
        <p:nvSpPr>
          <p:cNvPr id="19" name="Slide Number Placeholder 11">
            <a:extLst>
              <a:ext uri="{FF2B5EF4-FFF2-40B4-BE49-F238E27FC236}">
                <a16:creationId xmlns:a16="http://schemas.microsoft.com/office/drawing/2014/main" id="{0A0D2842-4234-4922-87A9-FC3EC25F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97200" y="95789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DM Sans" panose="020B0604020202020204" charset="0"/>
              </a:rPr>
              <a:pPr/>
              <a:t>11</a:t>
            </a:fld>
            <a:endParaRPr lang="en-US" sz="1400" dirty="0">
              <a:solidFill>
                <a:schemeClr val="tx1"/>
              </a:solidFill>
              <a:latin typeface="DM Sans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7BB62-DF73-4FC9-A8A8-33145CB2B3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626" y="3618797"/>
            <a:ext cx="3438421" cy="343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516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711595" y="3539727"/>
            <a:ext cx="9108805" cy="43352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Actor:</a:t>
            </a:r>
            <a:r>
              <a:rPr lang="en-US" sz="2400" dirty="0">
                <a:latin typeface="DM Sans" panose="020B0604020202020204" charset="0"/>
              </a:rPr>
              <a:t> Developer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Description:</a:t>
            </a:r>
            <a:r>
              <a:rPr lang="en-US" sz="2400" dirty="0">
                <a:latin typeface="DM Sans" panose="020B0604020202020204" charset="0"/>
              </a:rPr>
              <a:t> Developers apply for project collaborations.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Precondition:</a:t>
            </a:r>
            <a:r>
              <a:rPr lang="en-US" sz="2400" dirty="0">
                <a:latin typeface="DM Sans" panose="020B0604020202020204" charset="0"/>
              </a:rPr>
              <a:t> Developer must be logged in.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Priority:</a:t>
            </a:r>
            <a:r>
              <a:rPr lang="en-US" sz="2400" dirty="0">
                <a:latin typeface="DM Sans" panose="020B0604020202020204" charset="0"/>
              </a:rPr>
              <a:t> High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Exceptions:</a:t>
            </a:r>
            <a:r>
              <a:rPr lang="en-US" sz="2400" dirty="0">
                <a:latin typeface="DM Sans" panose="020B0604020202020204" charset="0"/>
              </a:rPr>
              <a:t> Includes acceptance/declination and notification of application status.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047F76-74E3-4145-8936-4EA7E752956B}"/>
              </a:ext>
            </a:extLst>
          </p:cNvPr>
          <p:cNvSpPr txBox="1"/>
          <p:nvPr/>
        </p:nvSpPr>
        <p:spPr>
          <a:xfrm>
            <a:off x="5631423" y="1917278"/>
            <a:ext cx="7246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Oswald Bold" panose="00000800000000000000" charset="0"/>
              </a:rPr>
              <a:t>Apply For Projects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90978" y="545887"/>
            <a:ext cx="10906040" cy="128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7200" spc="786" dirty="0">
                <a:latin typeface="Oswald Bold"/>
              </a:rPr>
              <a:t>Use Case Description</a:t>
            </a:r>
          </a:p>
        </p:txBody>
      </p:sp>
      <p:sp>
        <p:nvSpPr>
          <p:cNvPr id="17" name="Date Placeholder 1">
            <a:extLst>
              <a:ext uri="{FF2B5EF4-FFF2-40B4-BE49-F238E27FC236}">
                <a16:creationId xmlns:a16="http://schemas.microsoft.com/office/drawing/2014/main" id="{ACE258BE-C454-4FD4-81B2-46044355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9578975"/>
            <a:ext cx="2133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5/29/2024</a:t>
            </a:r>
          </a:p>
        </p:txBody>
      </p:sp>
      <p:sp>
        <p:nvSpPr>
          <p:cNvPr id="18" name="Footer Placeholder 9">
            <a:extLst>
              <a:ext uri="{FF2B5EF4-FFF2-40B4-BE49-F238E27FC236}">
                <a16:creationId xmlns:a16="http://schemas.microsoft.com/office/drawing/2014/main" id="{AACFA96C-634A-4B51-AAB0-7EAF325B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9578975"/>
            <a:ext cx="2895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A202</a:t>
            </a:r>
          </a:p>
        </p:txBody>
      </p:sp>
      <p:sp>
        <p:nvSpPr>
          <p:cNvPr id="19" name="Slide Number Placeholder 11">
            <a:extLst>
              <a:ext uri="{FF2B5EF4-FFF2-40B4-BE49-F238E27FC236}">
                <a16:creationId xmlns:a16="http://schemas.microsoft.com/office/drawing/2014/main" id="{0A0D2842-4234-4922-87A9-FC3EC25F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97200" y="95789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DM Sans" panose="020B0604020202020204" charset="0"/>
              </a:rPr>
              <a:pPr/>
              <a:t>12</a:t>
            </a:fld>
            <a:endParaRPr lang="en-US" sz="1400" dirty="0">
              <a:solidFill>
                <a:schemeClr val="tx1"/>
              </a:solidFill>
              <a:latin typeface="DM Sans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86032B-43A8-4AC0-95E2-39632D8EE5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523" y="4027810"/>
            <a:ext cx="2971495" cy="297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570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711595" y="3539727"/>
            <a:ext cx="9108805" cy="3596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Actor:</a:t>
            </a:r>
            <a:r>
              <a:rPr lang="en-US" sz="2400" dirty="0">
                <a:latin typeface="DM Sans" panose="020B0604020202020204" charset="0"/>
              </a:rPr>
              <a:t> Admin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Description:</a:t>
            </a:r>
            <a:r>
              <a:rPr lang="en-US" sz="2400" dirty="0">
                <a:latin typeface="DM Sans" panose="020B0604020202020204" charset="0"/>
              </a:rPr>
              <a:t> Admins manage records of project deals.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Precondition:</a:t>
            </a:r>
            <a:r>
              <a:rPr lang="en-US" sz="2400" dirty="0">
                <a:latin typeface="DM Sans" panose="020B0604020202020204" charset="0"/>
              </a:rPr>
              <a:t> Admin must have backend access.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Priority:</a:t>
            </a:r>
            <a:r>
              <a:rPr lang="en-US" sz="2400" dirty="0">
                <a:latin typeface="DM Sans" panose="020B0604020202020204" charset="0"/>
              </a:rPr>
              <a:t> High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Exceptions:</a:t>
            </a:r>
            <a:r>
              <a:rPr lang="en-US" sz="2400" dirty="0">
                <a:latin typeface="DM Sans" panose="020B0604020202020204" charset="0"/>
              </a:rPr>
              <a:t> None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047F76-74E3-4145-8936-4EA7E752956B}"/>
              </a:ext>
            </a:extLst>
          </p:cNvPr>
          <p:cNvSpPr txBox="1"/>
          <p:nvPr/>
        </p:nvSpPr>
        <p:spPr>
          <a:xfrm>
            <a:off x="5631423" y="1917278"/>
            <a:ext cx="7246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Oswald Bold" panose="00000800000000000000" charset="0"/>
              </a:rPr>
              <a:t>Manage Deal Histories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90978" y="545887"/>
            <a:ext cx="10906040" cy="128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7200" spc="786" dirty="0">
                <a:latin typeface="Oswald Bold"/>
              </a:rPr>
              <a:t>Use Case Description</a:t>
            </a:r>
          </a:p>
        </p:txBody>
      </p:sp>
      <p:sp>
        <p:nvSpPr>
          <p:cNvPr id="17" name="Date Placeholder 1">
            <a:extLst>
              <a:ext uri="{FF2B5EF4-FFF2-40B4-BE49-F238E27FC236}">
                <a16:creationId xmlns:a16="http://schemas.microsoft.com/office/drawing/2014/main" id="{ACE258BE-C454-4FD4-81B2-46044355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9578975"/>
            <a:ext cx="2133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5/29/2024</a:t>
            </a:r>
          </a:p>
        </p:txBody>
      </p:sp>
      <p:sp>
        <p:nvSpPr>
          <p:cNvPr id="18" name="Footer Placeholder 9">
            <a:extLst>
              <a:ext uri="{FF2B5EF4-FFF2-40B4-BE49-F238E27FC236}">
                <a16:creationId xmlns:a16="http://schemas.microsoft.com/office/drawing/2014/main" id="{AACFA96C-634A-4B51-AAB0-7EAF325B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9578975"/>
            <a:ext cx="2895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A202</a:t>
            </a:r>
          </a:p>
        </p:txBody>
      </p:sp>
      <p:sp>
        <p:nvSpPr>
          <p:cNvPr id="19" name="Slide Number Placeholder 11">
            <a:extLst>
              <a:ext uri="{FF2B5EF4-FFF2-40B4-BE49-F238E27FC236}">
                <a16:creationId xmlns:a16="http://schemas.microsoft.com/office/drawing/2014/main" id="{0A0D2842-4234-4922-87A9-FC3EC25F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97200" y="95789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DM Sans" panose="020B0604020202020204" charset="0"/>
              </a:rPr>
              <a:pPr/>
              <a:t>13</a:t>
            </a:fld>
            <a:endParaRPr lang="en-US" sz="1400" dirty="0">
              <a:solidFill>
                <a:schemeClr val="tx1"/>
              </a:solidFill>
              <a:latin typeface="DM Sans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519216-CB2E-4CCB-88B5-B68357A73D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803" y="3619652"/>
            <a:ext cx="3047695" cy="304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04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711595" y="3539727"/>
            <a:ext cx="9108805" cy="3596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Actor:</a:t>
            </a:r>
            <a:r>
              <a:rPr lang="en-US" sz="2400" dirty="0">
                <a:latin typeface="DM Sans" panose="020B0604020202020204" charset="0"/>
              </a:rPr>
              <a:t> Admin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Description:</a:t>
            </a:r>
            <a:r>
              <a:rPr lang="en-US" sz="2400" dirty="0">
                <a:latin typeface="DM Sans" panose="020B0604020202020204" charset="0"/>
              </a:rPr>
              <a:t> Admins update and maintain the database.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Precondition:</a:t>
            </a:r>
            <a:r>
              <a:rPr lang="en-US" sz="2400" dirty="0">
                <a:latin typeface="DM Sans" panose="020B0604020202020204" charset="0"/>
              </a:rPr>
              <a:t> Admin must have access to SQL queries.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Priority:</a:t>
            </a:r>
            <a:r>
              <a:rPr lang="en-US" sz="2400" dirty="0">
                <a:latin typeface="DM Sans" panose="020B0604020202020204" charset="0"/>
              </a:rPr>
              <a:t> High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Exceptions:</a:t>
            </a:r>
            <a:r>
              <a:rPr lang="en-US" sz="2400" dirty="0">
                <a:latin typeface="DM Sans" panose="020B0604020202020204" charset="0"/>
              </a:rPr>
              <a:t> None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047F76-74E3-4145-8936-4EA7E752956B}"/>
              </a:ext>
            </a:extLst>
          </p:cNvPr>
          <p:cNvSpPr txBox="1"/>
          <p:nvPr/>
        </p:nvSpPr>
        <p:spPr>
          <a:xfrm>
            <a:off x="5631423" y="1917278"/>
            <a:ext cx="7246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Oswald Bold" panose="00000800000000000000" charset="0"/>
              </a:rPr>
              <a:t>Manage Database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90978" y="545887"/>
            <a:ext cx="10906040" cy="128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7200" spc="786" dirty="0">
                <a:latin typeface="Oswald Bold"/>
              </a:rPr>
              <a:t>Use Case Description</a:t>
            </a:r>
          </a:p>
        </p:txBody>
      </p:sp>
      <p:sp>
        <p:nvSpPr>
          <p:cNvPr id="17" name="Date Placeholder 1">
            <a:extLst>
              <a:ext uri="{FF2B5EF4-FFF2-40B4-BE49-F238E27FC236}">
                <a16:creationId xmlns:a16="http://schemas.microsoft.com/office/drawing/2014/main" id="{ACE258BE-C454-4FD4-81B2-46044355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9578975"/>
            <a:ext cx="2133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5/29/2024</a:t>
            </a:r>
          </a:p>
        </p:txBody>
      </p:sp>
      <p:sp>
        <p:nvSpPr>
          <p:cNvPr id="18" name="Footer Placeholder 9">
            <a:extLst>
              <a:ext uri="{FF2B5EF4-FFF2-40B4-BE49-F238E27FC236}">
                <a16:creationId xmlns:a16="http://schemas.microsoft.com/office/drawing/2014/main" id="{AACFA96C-634A-4B51-AAB0-7EAF325B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9578975"/>
            <a:ext cx="2895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A202</a:t>
            </a:r>
          </a:p>
        </p:txBody>
      </p:sp>
      <p:sp>
        <p:nvSpPr>
          <p:cNvPr id="19" name="Slide Number Placeholder 11">
            <a:extLst>
              <a:ext uri="{FF2B5EF4-FFF2-40B4-BE49-F238E27FC236}">
                <a16:creationId xmlns:a16="http://schemas.microsoft.com/office/drawing/2014/main" id="{0A0D2842-4234-4922-87A9-FC3EC25F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97200" y="95789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DM Sans" panose="020B0604020202020204" charset="0"/>
              </a:rPr>
              <a:pPr/>
              <a:t>14</a:t>
            </a:fld>
            <a:endParaRPr lang="en-US" sz="1400" dirty="0">
              <a:solidFill>
                <a:schemeClr val="tx1"/>
              </a:solidFill>
              <a:latin typeface="DM Sans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0E057A-7073-4050-8C78-A51A56C028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4563" y="3619652"/>
            <a:ext cx="3047695" cy="304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619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711595" y="3539727"/>
            <a:ext cx="9108805" cy="3596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Actor:</a:t>
            </a:r>
            <a:r>
              <a:rPr lang="en-US" sz="2400" dirty="0">
                <a:latin typeface="DM Sans" panose="020B0604020202020204" charset="0"/>
              </a:rPr>
              <a:t> Admin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Description:</a:t>
            </a:r>
            <a:r>
              <a:rPr lang="en-US" sz="2400" dirty="0">
                <a:latin typeface="DM Sans" panose="020B0604020202020204" charset="0"/>
              </a:rPr>
              <a:t> Admins update and maintain the database.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Precondition:</a:t>
            </a:r>
            <a:r>
              <a:rPr lang="en-US" sz="2400" dirty="0">
                <a:latin typeface="DM Sans" panose="020B0604020202020204" charset="0"/>
              </a:rPr>
              <a:t> Admin must have access to SQL queries.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Priority:</a:t>
            </a:r>
            <a:r>
              <a:rPr lang="en-US" sz="2400" dirty="0">
                <a:latin typeface="DM Sans" panose="020B0604020202020204" charset="0"/>
              </a:rPr>
              <a:t> High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Exceptions:</a:t>
            </a:r>
            <a:r>
              <a:rPr lang="en-US" sz="2400" dirty="0">
                <a:latin typeface="DM Sans" panose="020B0604020202020204" charset="0"/>
              </a:rPr>
              <a:t> None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047F76-74E3-4145-8936-4EA7E752956B}"/>
              </a:ext>
            </a:extLst>
          </p:cNvPr>
          <p:cNvSpPr txBox="1"/>
          <p:nvPr/>
        </p:nvSpPr>
        <p:spPr>
          <a:xfrm>
            <a:off x="5631423" y="1917278"/>
            <a:ext cx="7246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Oswald Bold" panose="00000800000000000000" charset="0"/>
              </a:rPr>
              <a:t>Manage Database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90978" y="545887"/>
            <a:ext cx="10906040" cy="128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7200" spc="786" dirty="0">
                <a:latin typeface="Oswald Bold"/>
              </a:rPr>
              <a:t>Use Case Description</a:t>
            </a:r>
          </a:p>
        </p:txBody>
      </p:sp>
      <p:sp>
        <p:nvSpPr>
          <p:cNvPr id="17" name="Date Placeholder 1">
            <a:extLst>
              <a:ext uri="{FF2B5EF4-FFF2-40B4-BE49-F238E27FC236}">
                <a16:creationId xmlns:a16="http://schemas.microsoft.com/office/drawing/2014/main" id="{ACE258BE-C454-4FD4-81B2-46044355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9578975"/>
            <a:ext cx="2133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5/29/2024</a:t>
            </a:r>
          </a:p>
        </p:txBody>
      </p:sp>
      <p:sp>
        <p:nvSpPr>
          <p:cNvPr id="18" name="Footer Placeholder 9">
            <a:extLst>
              <a:ext uri="{FF2B5EF4-FFF2-40B4-BE49-F238E27FC236}">
                <a16:creationId xmlns:a16="http://schemas.microsoft.com/office/drawing/2014/main" id="{AACFA96C-634A-4B51-AAB0-7EAF325B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9578975"/>
            <a:ext cx="2895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A202</a:t>
            </a:r>
          </a:p>
        </p:txBody>
      </p:sp>
      <p:sp>
        <p:nvSpPr>
          <p:cNvPr id="19" name="Slide Number Placeholder 11">
            <a:extLst>
              <a:ext uri="{FF2B5EF4-FFF2-40B4-BE49-F238E27FC236}">
                <a16:creationId xmlns:a16="http://schemas.microsoft.com/office/drawing/2014/main" id="{0A0D2842-4234-4922-87A9-FC3EC25F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97200" y="95789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DM Sans" panose="020B0604020202020204" charset="0"/>
              </a:rPr>
              <a:pPr/>
              <a:t>15</a:t>
            </a:fld>
            <a:endParaRPr lang="en-US" sz="1400" dirty="0">
              <a:solidFill>
                <a:schemeClr val="tx1"/>
              </a:solidFill>
              <a:latin typeface="DM Sans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0E057A-7073-4050-8C78-A51A56C028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4563" y="3619652"/>
            <a:ext cx="3047695" cy="304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79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4260093" y="6895603"/>
            <a:ext cx="2932415" cy="847111"/>
            <a:chOff x="0" y="0"/>
            <a:chExt cx="1075555" cy="31070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3046311" y="3448088"/>
            <a:ext cx="3320401" cy="2599812"/>
            <a:chOff x="0" y="0"/>
            <a:chExt cx="1075555" cy="86243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075555" cy="862436"/>
            </a:xfrm>
            <a:custGeom>
              <a:avLst/>
              <a:gdLst/>
              <a:ahLst/>
              <a:cxnLst/>
              <a:rect l="l" t="t" r="r" b="b"/>
              <a:pathLst>
                <a:path w="1075555" h="862436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19050"/>
              <a:ext cx="1075555" cy="8814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 rot="-1885381">
            <a:off x="7727828" y="5612461"/>
            <a:ext cx="3714093" cy="1414295"/>
          </a:xfrm>
          <a:custGeom>
            <a:avLst/>
            <a:gdLst/>
            <a:ahLst/>
            <a:cxnLst/>
            <a:rect l="l" t="t" r="r" b="b"/>
            <a:pathLst>
              <a:path w="1776375" h="501826">
                <a:moveTo>
                  <a:pt x="0" y="0"/>
                </a:moveTo>
                <a:lnTo>
                  <a:pt x="1776374" y="0"/>
                </a:lnTo>
                <a:lnTo>
                  <a:pt x="1776374" y="501826"/>
                </a:lnTo>
                <a:lnTo>
                  <a:pt x="0" y="5018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1836285" y="401143"/>
            <a:ext cx="14142441" cy="1466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7200" spc="924" dirty="0">
                <a:solidFill>
                  <a:srgbClr val="231F20"/>
                </a:solidFill>
                <a:latin typeface="Oswald Bold"/>
              </a:rPr>
              <a:t>Conclusion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692179" y="6336105"/>
            <a:ext cx="2556583" cy="474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37"/>
              </a:lnSpc>
              <a:spcBef>
                <a:spcPct val="0"/>
              </a:spcBef>
            </a:pPr>
            <a:r>
              <a:rPr lang="en-US" sz="3200" b="1" dirty="0">
                <a:latin typeface="DM Sans" panose="020B0604020202020204" charset="0"/>
              </a:rPr>
              <a:t>Summary</a:t>
            </a:r>
            <a:endParaRPr lang="en-US" sz="3200" spc="265" dirty="0">
              <a:solidFill>
                <a:srgbClr val="231F20"/>
              </a:solidFill>
              <a:latin typeface="Oswald" panose="00000500000000000000" pitchFamily="2" charset="0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3287835" y="4402945"/>
            <a:ext cx="5791200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dirty="0">
                <a:latin typeface="DM Sans" panose="020B0604020202020204" charset="0"/>
              </a:rPr>
              <a:t>The interactions for Clients, Developers, and Admins are outlined in the use-case diagram for </a:t>
            </a:r>
            <a:r>
              <a:rPr lang="en-US" sz="2000" dirty="0" err="1">
                <a:latin typeface="DM Sans" panose="020B0604020202020204" charset="0"/>
              </a:rPr>
              <a:t>AllyHub</a:t>
            </a:r>
            <a:r>
              <a:rPr lang="en-US" sz="2000" dirty="0">
                <a:latin typeface="DM Sans" panose="020B0604020202020204" charset="0"/>
              </a:rPr>
              <a:t>. It details responsibilities such as creating projects, submitting job applications, and processing payments, guaranteeing smooth system functioning and user contentment. </a:t>
            </a:r>
            <a:endParaRPr lang="en-US" sz="2000" dirty="0">
              <a:solidFill>
                <a:srgbClr val="100F0D"/>
              </a:solidFill>
              <a:latin typeface="DM Sans" panose="020B0604020202020204" charset="0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2119448" y="4169160"/>
            <a:ext cx="2556583" cy="474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37"/>
              </a:lnSpc>
              <a:spcBef>
                <a:spcPct val="0"/>
              </a:spcBef>
            </a:pPr>
            <a:r>
              <a:rPr lang="en-US" sz="3200" dirty="0">
                <a:latin typeface="Oswald" panose="00000500000000000000" pitchFamily="2" charset="0"/>
              </a:rPr>
              <a:t>Future Outlook</a:t>
            </a:r>
            <a:endParaRPr lang="en-US" sz="3200" spc="265" dirty="0">
              <a:solidFill>
                <a:srgbClr val="231F20"/>
              </a:solidFill>
              <a:latin typeface="Oswald" panose="00000500000000000000" pitchFamily="2" charset="0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0296393" y="2240476"/>
            <a:ext cx="5499835" cy="1769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38"/>
              </a:lnSpc>
            </a:pPr>
            <a:r>
              <a:rPr lang="en-US" sz="2000" dirty="0" err="1">
                <a:latin typeface="DM Sans" panose="020B0604020202020204" charset="0"/>
              </a:rPr>
              <a:t>AllyHub</a:t>
            </a:r>
            <a:r>
              <a:rPr lang="en-US" sz="2000" dirty="0">
                <a:latin typeface="DM Sans" panose="020B0604020202020204" charset="0"/>
              </a:rPr>
              <a:t> aims to improve user experience by introducing new features, implementing AI for improved matchmaking, enhancing security measures, venturing into additional industries, and ensuring the platform remains up-to-date through regular updates.</a:t>
            </a:r>
            <a:endParaRPr lang="en-US" sz="2000" dirty="0">
              <a:solidFill>
                <a:srgbClr val="100F0D"/>
              </a:solidFill>
              <a:latin typeface="DM Sans" panose="020B0604020202020204" charset="0"/>
            </a:endParaRPr>
          </a:p>
        </p:txBody>
      </p:sp>
      <p:sp>
        <p:nvSpPr>
          <p:cNvPr id="32" name="Freeform 32"/>
          <p:cNvSpPr/>
          <p:nvPr/>
        </p:nvSpPr>
        <p:spPr>
          <a:xfrm rot="887923">
            <a:off x="-6659593" y="4190237"/>
            <a:ext cx="12856409" cy="14047348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7" name="Date Placeholder 1">
            <a:extLst>
              <a:ext uri="{FF2B5EF4-FFF2-40B4-BE49-F238E27FC236}">
                <a16:creationId xmlns:a16="http://schemas.microsoft.com/office/drawing/2014/main" id="{5826135A-EC9B-40C0-AA5D-93BBD921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9578975"/>
            <a:ext cx="2133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5/29/2024</a:t>
            </a:r>
          </a:p>
        </p:txBody>
      </p:sp>
      <p:sp>
        <p:nvSpPr>
          <p:cNvPr id="38" name="Footer Placeholder 9">
            <a:extLst>
              <a:ext uri="{FF2B5EF4-FFF2-40B4-BE49-F238E27FC236}">
                <a16:creationId xmlns:a16="http://schemas.microsoft.com/office/drawing/2014/main" id="{2B1C4669-65DA-46F5-A7E5-33434D45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9578975"/>
            <a:ext cx="2895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A202</a:t>
            </a: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53110D6F-C29B-4634-9F91-2C67183C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97200" y="95789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DM Sans" panose="020B0604020202020204" charset="0"/>
              </a:rPr>
              <a:pPr/>
              <a:t>16</a:t>
            </a:fld>
            <a:endParaRPr lang="en-US" sz="1400" dirty="0">
              <a:solidFill>
                <a:schemeClr val="tx1"/>
              </a:solidFill>
              <a:latin typeface="DM Sans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838200" y="2362663"/>
            <a:ext cx="11316067" cy="16671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12000" spc="924" dirty="0">
                <a:solidFill>
                  <a:srgbClr val="231F20"/>
                </a:solidFill>
                <a:latin typeface="Oswald Bold"/>
              </a:rPr>
              <a:t>THANK YOU</a:t>
            </a:r>
          </a:p>
        </p:txBody>
      </p:sp>
      <p:sp>
        <p:nvSpPr>
          <p:cNvPr id="6" name="Freeform 6"/>
          <p:cNvSpPr/>
          <p:nvPr/>
        </p:nvSpPr>
        <p:spPr>
          <a:xfrm>
            <a:off x="15409623" y="2266970"/>
            <a:ext cx="734693" cy="755166"/>
          </a:xfrm>
          <a:custGeom>
            <a:avLst/>
            <a:gdLst/>
            <a:ahLst/>
            <a:cxnLst/>
            <a:rect l="l" t="t" r="r" b="b"/>
            <a:pathLst>
              <a:path w="734693" h="755166">
                <a:moveTo>
                  <a:pt x="0" y="0"/>
                </a:moveTo>
                <a:lnTo>
                  <a:pt x="734692" y="0"/>
                </a:lnTo>
                <a:lnTo>
                  <a:pt x="734692" y="755166"/>
                </a:lnTo>
                <a:lnTo>
                  <a:pt x="0" y="7551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3"/>
          <p:cNvSpPr txBox="1"/>
          <p:nvPr/>
        </p:nvSpPr>
        <p:spPr>
          <a:xfrm>
            <a:off x="838200" y="4243982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/>
              <a:t>Any Queries?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5CC8383E-2B24-430A-B6D6-210E57730B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9578975"/>
            <a:ext cx="2133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5/29/2024</a:t>
            </a:r>
          </a:p>
        </p:txBody>
      </p: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C87FE40E-2500-427F-96A1-3765DC91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9578975"/>
            <a:ext cx="2895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A202</a:t>
            </a: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32A671D5-A35C-43C5-8528-162D9BB0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97200" y="95789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DM Sans" panose="020B0604020202020204" charset="0"/>
              </a:rPr>
              <a:pPr/>
              <a:t>17</a:t>
            </a:fld>
            <a:endParaRPr lang="en-US" sz="1400" dirty="0">
              <a:solidFill>
                <a:schemeClr val="tx1"/>
              </a:solidFill>
              <a:latin typeface="DM Sans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6295715" y="3238500"/>
            <a:ext cx="1400485" cy="3623553"/>
            <a:chOff x="0" y="0"/>
            <a:chExt cx="368852" cy="17101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6483935" y="346809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483934" y="4293706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483934" y="5105347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503534" y="5920679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860012" y="3576043"/>
            <a:ext cx="5790503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Actors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860012" y="4370261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Use Case Diagram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889181" y="5220084"/>
            <a:ext cx="5790503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Use Case Description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860012" y="6055997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Conclusion</a:t>
            </a:r>
          </a:p>
        </p:txBody>
      </p:sp>
      <p:sp>
        <p:nvSpPr>
          <p:cNvPr id="23" name="TextBox 12"/>
          <p:cNvSpPr txBox="1"/>
          <p:nvPr/>
        </p:nvSpPr>
        <p:spPr>
          <a:xfrm>
            <a:off x="3690980" y="605293"/>
            <a:ext cx="10906040" cy="1423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7200" spc="786" dirty="0">
                <a:latin typeface="Oswald Bold"/>
              </a:rPr>
              <a:t>Contents</a:t>
            </a:r>
          </a:p>
        </p:txBody>
      </p:sp>
      <p:sp>
        <p:nvSpPr>
          <p:cNvPr id="24" name="Date Placeholder 1">
            <a:extLst>
              <a:ext uri="{FF2B5EF4-FFF2-40B4-BE49-F238E27FC236}">
                <a16:creationId xmlns:a16="http://schemas.microsoft.com/office/drawing/2014/main" id="{7D7A808B-EB69-4D0E-8A16-FCA1A747DD6F}"/>
              </a:ext>
            </a:extLst>
          </p:cNvPr>
          <p:cNvSpPr txBox="1">
            <a:spLocks/>
          </p:cNvSpPr>
          <p:nvPr/>
        </p:nvSpPr>
        <p:spPr>
          <a:xfrm>
            <a:off x="457200" y="95789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5/29/2024</a:t>
            </a:r>
          </a:p>
        </p:txBody>
      </p:sp>
      <p:sp>
        <p:nvSpPr>
          <p:cNvPr id="25" name="Footer Placeholder 9">
            <a:extLst>
              <a:ext uri="{FF2B5EF4-FFF2-40B4-BE49-F238E27FC236}">
                <a16:creationId xmlns:a16="http://schemas.microsoft.com/office/drawing/2014/main" id="{85E0B65E-859D-49BC-BD05-0EF6AA1C4E92}"/>
              </a:ext>
            </a:extLst>
          </p:cNvPr>
          <p:cNvSpPr txBox="1">
            <a:spLocks/>
          </p:cNvSpPr>
          <p:nvPr/>
        </p:nvSpPr>
        <p:spPr>
          <a:xfrm>
            <a:off x="7696200" y="95789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DM Sans" panose="020B0604020202020204" charset="0"/>
              </a:rPr>
              <a:t>A202</a:t>
            </a:r>
            <a:endParaRPr lang="en-US" sz="1400" dirty="0">
              <a:solidFill>
                <a:schemeClr val="tx1"/>
              </a:solidFill>
              <a:latin typeface="DM Sans" panose="020B0604020202020204" charset="0"/>
            </a:endParaRPr>
          </a:p>
        </p:txBody>
      </p:sp>
      <p:sp>
        <p:nvSpPr>
          <p:cNvPr id="26" name="Slide Number Placeholder 11">
            <a:extLst>
              <a:ext uri="{FF2B5EF4-FFF2-40B4-BE49-F238E27FC236}">
                <a16:creationId xmlns:a16="http://schemas.microsoft.com/office/drawing/2014/main" id="{D8BE1F35-2DE6-42AD-BCB4-E23D2C41834D}"/>
              </a:ext>
            </a:extLst>
          </p:cNvPr>
          <p:cNvSpPr txBox="1">
            <a:spLocks/>
          </p:cNvSpPr>
          <p:nvPr/>
        </p:nvSpPr>
        <p:spPr>
          <a:xfrm>
            <a:off x="15697200" y="95789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DM Sans" panose="020B0604020202020204" charset="0"/>
              </a:rPr>
              <a:pPr/>
              <a:t>2</a:t>
            </a:fld>
            <a:endParaRPr lang="en-US" sz="1400" dirty="0">
              <a:solidFill>
                <a:schemeClr val="tx1"/>
              </a:solidFill>
              <a:latin typeface="DM Sans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1657089" y="239854"/>
            <a:ext cx="15079389" cy="11394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7200" spc="368" dirty="0">
                <a:solidFill>
                  <a:srgbClr val="231F20"/>
                </a:solidFill>
                <a:latin typeface="Oswald Bold"/>
              </a:rPr>
              <a:t>Actors</a:t>
            </a:r>
          </a:p>
        </p:txBody>
      </p:sp>
      <p:sp>
        <p:nvSpPr>
          <p:cNvPr id="23" name="Freeform 23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-4176364">
            <a:off x="-2933191" y="6036351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2" name="Date Placeholder 1">
            <a:extLst>
              <a:ext uri="{FF2B5EF4-FFF2-40B4-BE49-F238E27FC236}">
                <a16:creationId xmlns:a16="http://schemas.microsoft.com/office/drawing/2014/main" id="{DF52F2E2-5677-44EB-AFE0-69FB56A968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9578975"/>
            <a:ext cx="2133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5/29/2024</a:t>
            </a:r>
          </a:p>
        </p:txBody>
      </p:sp>
      <p:sp>
        <p:nvSpPr>
          <p:cNvPr id="33" name="Footer Placeholder 9">
            <a:extLst>
              <a:ext uri="{FF2B5EF4-FFF2-40B4-BE49-F238E27FC236}">
                <a16:creationId xmlns:a16="http://schemas.microsoft.com/office/drawing/2014/main" id="{1F4537C2-B3AB-4ADB-B36B-A5ECDC58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9578975"/>
            <a:ext cx="2895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A202</a:t>
            </a:r>
          </a:p>
        </p:txBody>
      </p:sp>
      <p:sp>
        <p:nvSpPr>
          <p:cNvPr id="34" name="Slide Number Placeholder 11">
            <a:extLst>
              <a:ext uri="{FF2B5EF4-FFF2-40B4-BE49-F238E27FC236}">
                <a16:creationId xmlns:a16="http://schemas.microsoft.com/office/drawing/2014/main" id="{7DB9F9AA-3446-497D-B1D8-66356F12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97200" y="95789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DM Sans" panose="020B0604020202020204" charset="0"/>
              </a:rPr>
              <a:pPr/>
              <a:t>3</a:t>
            </a:fld>
            <a:endParaRPr lang="en-US" sz="1400" dirty="0">
              <a:solidFill>
                <a:schemeClr val="tx1"/>
              </a:solidFill>
              <a:latin typeface="DM Sans" panose="020B0604020202020204" charset="0"/>
            </a:endParaRPr>
          </a:p>
        </p:txBody>
      </p:sp>
      <p:sp>
        <p:nvSpPr>
          <p:cNvPr id="35" name="TextBox 18">
            <a:extLst>
              <a:ext uri="{FF2B5EF4-FFF2-40B4-BE49-F238E27FC236}">
                <a16:creationId xmlns:a16="http://schemas.microsoft.com/office/drawing/2014/main" id="{9FD064E0-C3CD-4CA2-85AC-D99A4D75DDF0}"/>
              </a:ext>
            </a:extLst>
          </p:cNvPr>
          <p:cNvSpPr txBox="1"/>
          <p:nvPr/>
        </p:nvSpPr>
        <p:spPr>
          <a:xfrm>
            <a:off x="7726680" y="1478890"/>
            <a:ext cx="2956491" cy="4007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050"/>
              </a:lnSpc>
              <a:spcBef>
                <a:spcPct val="0"/>
              </a:spcBef>
            </a:pPr>
            <a:r>
              <a:rPr lang="en-US" sz="2800" b="1" spc="216" dirty="0">
                <a:solidFill>
                  <a:srgbClr val="231F20"/>
                </a:solidFill>
                <a:latin typeface="DM Sans"/>
              </a:rPr>
              <a:t>Primary Actors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646E06E-93C3-4B5B-94EB-031AA34602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013" y="2288927"/>
            <a:ext cx="1996667" cy="1996667"/>
          </a:xfrm>
          <a:prstGeom prst="rect">
            <a:avLst/>
          </a:prstGeom>
        </p:spPr>
      </p:pic>
      <p:sp>
        <p:nvSpPr>
          <p:cNvPr id="36" name="TextBox 18">
            <a:extLst>
              <a:ext uri="{FF2B5EF4-FFF2-40B4-BE49-F238E27FC236}">
                <a16:creationId xmlns:a16="http://schemas.microsoft.com/office/drawing/2014/main" id="{1D7F22E8-B8B8-4EF9-8B53-7F9911B0CF5E}"/>
              </a:ext>
            </a:extLst>
          </p:cNvPr>
          <p:cNvSpPr txBox="1"/>
          <p:nvPr/>
        </p:nvSpPr>
        <p:spPr>
          <a:xfrm>
            <a:off x="7718537" y="5657149"/>
            <a:ext cx="2956491" cy="4007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050"/>
              </a:lnSpc>
              <a:spcBef>
                <a:spcPct val="0"/>
              </a:spcBef>
            </a:pPr>
            <a:r>
              <a:rPr lang="en-US" sz="2800" b="1" spc="216" dirty="0">
                <a:solidFill>
                  <a:srgbClr val="231F20"/>
                </a:solidFill>
                <a:latin typeface="DM Sans"/>
              </a:rPr>
              <a:t>Primary Actors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D24A1AA-F89F-4179-91A8-2F10D0F0BC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2288927"/>
            <a:ext cx="1996667" cy="1996667"/>
          </a:xfrm>
          <a:prstGeom prst="rect">
            <a:avLst/>
          </a:prstGeom>
        </p:spPr>
      </p:pic>
      <p:sp>
        <p:nvSpPr>
          <p:cNvPr id="37" name="TextBox 18">
            <a:extLst>
              <a:ext uri="{FF2B5EF4-FFF2-40B4-BE49-F238E27FC236}">
                <a16:creationId xmlns:a16="http://schemas.microsoft.com/office/drawing/2014/main" id="{B32DE929-B56F-401B-9E9E-783C77FF25EB}"/>
              </a:ext>
            </a:extLst>
          </p:cNvPr>
          <p:cNvSpPr txBox="1"/>
          <p:nvPr/>
        </p:nvSpPr>
        <p:spPr>
          <a:xfrm>
            <a:off x="6019800" y="4473540"/>
            <a:ext cx="1334248" cy="3641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050"/>
              </a:lnSpc>
              <a:spcBef>
                <a:spcPct val="0"/>
              </a:spcBef>
            </a:pPr>
            <a:r>
              <a:rPr lang="en-US" b="1" spc="216" dirty="0">
                <a:solidFill>
                  <a:srgbClr val="231F20"/>
                </a:solidFill>
                <a:latin typeface="DM Sans"/>
              </a:rPr>
              <a:t>Client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362B250-22DB-4BBE-8232-A99A09AB4F83}"/>
              </a:ext>
            </a:extLst>
          </p:cNvPr>
          <p:cNvSpPr txBox="1"/>
          <p:nvPr/>
        </p:nvSpPr>
        <p:spPr>
          <a:xfrm>
            <a:off x="10721487" y="4461113"/>
            <a:ext cx="1851513" cy="3641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050"/>
              </a:lnSpc>
              <a:spcBef>
                <a:spcPct val="0"/>
              </a:spcBef>
            </a:pPr>
            <a:r>
              <a:rPr lang="en-US" b="1" spc="216" dirty="0">
                <a:solidFill>
                  <a:srgbClr val="231F20"/>
                </a:solidFill>
                <a:latin typeface="DM Sans"/>
              </a:rPr>
              <a:t>Developers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2FA3FEB-15AB-4B87-8641-A975B84186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448" y="6350542"/>
            <a:ext cx="1996667" cy="1996667"/>
          </a:xfrm>
          <a:prstGeom prst="rect">
            <a:avLst/>
          </a:prstGeom>
        </p:spPr>
      </p:pic>
      <p:sp>
        <p:nvSpPr>
          <p:cNvPr id="39" name="TextBox 18">
            <a:extLst>
              <a:ext uri="{FF2B5EF4-FFF2-40B4-BE49-F238E27FC236}">
                <a16:creationId xmlns:a16="http://schemas.microsoft.com/office/drawing/2014/main" id="{2DFBD173-37E7-4E2F-B80A-758E3B88B74E}"/>
              </a:ext>
            </a:extLst>
          </p:cNvPr>
          <p:cNvSpPr txBox="1"/>
          <p:nvPr/>
        </p:nvSpPr>
        <p:spPr>
          <a:xfrm>
            <a:off x="7635309" y="8505852"/>
            <a:ext cx="2956491" cy="3714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050"/>
              </a:lnSpc>
              <a:spcBef>
                <a:spcPct val="0"/>
              </a:spcBef>
            </a:pPr>
            <a:r>
              <a:rPr lang="en-US" b="1" spc="216" dirty="0">
                <a:solidFill>
                  <a:srgbClr val="231F20"/>
                </a:solidFill>
                <a:latin typeface="DM Sans"/>
              </a:rPr>
              <a:t>Admins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4260093" y="6895603"/>
            <a:ext cx="2932415" cy="847111"/>
            <a:chOff x="0" y="0"/>
            <a:chExt cx="1075555" cy="31070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3046311" y="3448088"/>
            <a:ext cx="3320401" cy="2599812"/>
            <a:chOff x="0" y="0"/>
            <a:chExt cx="1075555" cy="86243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075555" cy="862436"/>
            </a:xfrm>
            <a:custGeom>
              <a:avLst/>
              <a:gdLst/>
              <a:ahLst/>
              <a:cxnLst/>
              <a:rect l="l" t="t" r="r" b="b"/>
              <a:pathLst>
                <a:path w="1075555" h="862436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19050"/>
              <a:ext cx="1075555" cy="8814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752600" y="44142"/>
            <a:ext cx="14142441" cy="1466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7200" spc="924" dirty="0">
                <a:solidFill>
                  <a:srgbClr val="231F20"/>
                </a:solidFill>
                <a:latin typeface="Oswald Bold"/>
              </a:rPr>
              <a:t>Use Case Diagram</a:t>
            </a:r>
          </a:p>
        </p:txBody>
      </p:sp>
      <p:sp>
        <p:nvSpPr>
          <p:cNvPr id="32" name="Freeform 32"/>
          <p:cNvSpPr/>
          <p:nvPr/>
        </p:nvSpPr>
        <p:spPr>
          <a:xfrm rot="887923">
            <a:off x="-6068112" y="5579528"/>
            <a:ext cx="12856409" cy="14047348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7" name="Date Placeholder 1">
            <a:extLst>
              <a:ext uri="{FF2B5EF4-FFF2-40B4-BE49-F238E27FC236}">
                <a16:creationId xmlns:a16="http://schemas.microsoft.com/office/drawing/2014/main" id="{5826135A-EC9B-40C0-AA5D-93BBD921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9578975"/>
            <a:ext cx="2133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5/29/2024</a:t>
            </a:r>
          </a:p>
        </p:txBody>
      </p:sp>
      <p:sp>
        <p:nvSpPr>
          <p:cNvPr id="38" name="Footer Placeholder 9">
            <a:extLst>
              <a:ext uri="{FF2B5EF4-FFF2-40B4-BE49-F238E27FC236}">
                <a16:creationId xmlns:a16="http://schemas.microsoft.com/office/drawing/2014/main" id="{2B1C4669-65DA-46F5-A7E5-33434D45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9578975"/>
            <a:ext cx="2895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A202</a:t>
            </a: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53110D6F-C29B-4634-9F91-2C67183C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97200" y="95789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DM Sans" panose="020B0604020202020204" charset="0"/>
              </a:rPr>
              <a:pPr/>
              <a:t>4</a:t>
            </a:fld>
            <a:endParaRPr lang="en-US" sz="1400" dirty="0">
              <a:solidFill>
                <a:schemeClr val="tx1"/>
              </a:solidFill>
              <a:latin typeface="DM Sans" panose="020B060402020202020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A3408DE-944B-469D-AA6D-19C386833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510570"/>
            <a:ext cx="9448800" cy="80684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3407869">
            <a:off x="-4693901" y="8617376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541935" y="3006717"/>
            <a:ext cx="9202265" cy="3596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Actors:</a:t>
            </a:r>
            <a:r>
              <a:rPr lang="en-US" sz="2400" dirty="0">
                <a:latin typeface="DM Sans" panose="020B0604020202020204" charset="0"/>
              </a:rPr>
              <a:t> Clients, Developers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Description:</a:t>
            </a:r>
            <a:r>
              <a:rPr lang="en-US" sz="2400" dirty="0">
                <a:latin typeface="DM Sans" panose="020B0604020202020204" charset="0"/>
              </a:rPr>
              <a:t> Actors sign up and log in to access features.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Precondition:</a:t>
            </a:r>
            <a:r>
              <a:rPr lang="en-US" sz="2400" dirty="0">
                <a:latin typeface="DM Sans" panose="020B0604020202020204" charset="0"/>
              </a:rPr>
              <a:t> Must have an account.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Priority:</a:t>
            </a:r>
            <a:r>
              <a:rPr lang="en-US" sz="2400" dirty="0">
                <a:latin typeface="DM Sans" panose="020B0604020202020204" charset="0"/>
              </a:rPr>
              <a:t> High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Exceptions:</a:t>
            </a:r>
            <a:r>
              <a:rPr lang="en-US" sz="2400" dirty="0">
                <a:latin typeface="DM Sans" panose="020B0604020202020204" charset="0"/>
              </a:rPr>
              <a:t> Includes verification and error messages if login fails.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644887" y="7535790"/>
            <a:ext cx="4135657" cy="694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32"/>
              </a:lnSpc>
            </a:pPr>
            <a:r>
              <a:rPr lang="en-US" sz="4081" spc="399" dirty="0">
                <a:solidFill>
                  <a:srgbClr val="FDFBFB"/>
                </a:solidFill>
                <a:latin typeface="DM Sans Bold"/>
              </a:rPr>
              <a:t>CUSTOMERS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047F76-74E3-4145-8936-4EA7E752956B}"/>
              </a:ext>
            </a:extLst>
          </p:cNvPr>
          <p:cNvSpPr txBox="1"/>
          <p:nvPr/>
        </p:nvSpPr>
        <p:spPr>
          <a:xfrm>
            <a:off x="5631423" y="1917278"/>
            <a:ext cx="7246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Oswald Bold" panose="00000800000000000000" charset="0"/>
              </a:rPr>
              <a:t>Login / Signup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90978" y="545887"/>
            <a:ext cx="10906040" cy="128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7200" spc="786" dirty="0">
                <a:latin typeface="Oswald Bold"/>
              </a:rPr>
              <a:t>Use Case Description</a:t>
            </a:r>
          </a:p>
        </p:txBody>
      </p:sp>
      <p:sp>
        <p:nvSpPr>
          <p:cNvPr id="17" name="Date Placeholder 1">
            <a:extLst>
              <a:ext uri="{FF2B5EF4-FFF2-40B4-BE49-F238E27FC236}">
                <a16:creationId xmlns:a16="http://schemas.microsoft.com/office/drawing/2014/main" id="{7E2F9E87-2031-4DBC-B79E-85DA809D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9578975"/>
            <a:ext cx="2133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5/29/2024</a:t>
            </a:r>
          </a:p>
        </p:txBody>
      </p:sp>
      <p:sp>
        <p:nvSpPr>
          <p:cNvPr id="19" name="Footer Placeholder 9">
            <a:extLst>
              <a:ext uri="{FF2B5EF4-FFF2-40B4-BE49-F238E27FC236}">
                <a16:creationId xmlns:a16="http://schemas.microsoft.com/office/drawing/2014/main" id="{8E80D2E8-C238-439D-9655-6CE3B3F5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9578975"/>
            <a:ext cx="2895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A202</a:t>
            </a:r>
          </a:p>
        </p:txBody>
      </p:sp>
      <p:sp>
        <p:nvSpPr>
          <p:cNvPr id="22" name="Slide Number Placeholder 11">
            <a:extLst>
              <a:ext uri="{FF2B5EF4-FFF2-40B4-BE49-F238E27FC236}">
                <a16:creationId xmlns:a16="http://schemas.microsoft.com/office/drawing/2014/main" id="{DEF34C69-E3D8-4F91-96B7-00889AEE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97200" y="95789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DM Sans" panose="020B0604020202020204" charset="0"/>
              </a:rPr>
              <a:pPr/>
              <a:t>5</a:t>
            </a:fld>
            <a:endParaRPr lang="en-US" sz="1400" dirty="0">
              <a:solidFill>
                <a:schemeClr val="tx1"/>
              </a:solidFill>
              <a:latin typeface="DM Sans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2A523-A177-40A9-9300-5E699113D7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4395" y="3434386"/>
            <a:ext cx="3276941" cy="32769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540786" y="3209642"/>
            <a:ext cx="9261205" cy="3596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Actor:</a:t>
            </a:r>
            <a:r>
              <a:rPr lang="en-US" sz="2400" dirty="0">
                <a:latin typeface="DM Sans" panose="020B0604020202020204" charset="0"/>
              </a:rPr>
              <a:t> Client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Description:</a:t>
            </a:r>
            <a:r>
              <a:rPr lang="en-US" sz="2400" dirty="0">
                <a:latin typeface="DM Sans" panose="020B0604020202020204" charset="0"/>
              </a:rPr>
              <a:t> Clients post project ideas for developers to review.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Precondition:</a:t>
            </a:r>
            <a:r>
              <a:rPr lang="en-US" sz="2400" dirty="0">
                <a:latin typeface="DM Sans" panose="020B0604020202020204" charset="0"/>
              </a:rPr>
              <a:t> Client must be logged in.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Priority:</a:t>
            </a:r>
            <a:r>
              <a:rPr lang="en-US" sz="2400" dirty="0">
                <a:latin typeface="DM Sans" panose="020B0604020202020204" charset="0"/>
              </a:rPr>
              <a:t> Medium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Exceptions:</a:t>
            </a:r>
            <a:r>
              <a:rPr lang="en-US" sz="2400" dirty="0">
                <a:latin typeface="DM Sans" panose="020B0604020202020204" charset="0"/>
              </a:rPr>
              <a:t> None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047F76-74E3-4145-8936-4EA7E752956B}"/>
              </a:ext>
            </a:extLst>
          </p:cNvPr>
          <p:cNvSpPr txBox="1"/>
          <p:nvPr/>
        </p:nvSpPr>
        <p:spPr>
          <a:xfrm>
            <a:off x="5631423" y="1917278"/>
            <a:ext cx="7246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Oswald Bold" panose="00000800000000000000" charset="0"/>
              </a:rPr>
              <a:t>Project Proposal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90978" y="545887"/>
            <a:ext cx="10906040" cy="128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7200" spc="786" dirty="0">
                <a:latin typeface="Oswald Bold"/>
              </a:rPr>
              <a:t>Use Case Description</a:t>
            </a:r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52993A72-FF37-44EE-BD80-28FB1CD4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9578975"/>
            <a:ext cx="2133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5/29/2024</a:t>
            </a:r>
          </a:p>
        </p:txBody>
      </p:sp>
      <p:sp>
        <p:nvSpPr>
          <p:cNvPr id="18" name="Footer Placeholder 9">
            <a:extLst>
              <a:ext uri="{FF2B5EF4-FFF2-40B4-BE49-F238E27FC236}">
                <a16:creationId xmlns:a16="http://schemas.microsoft.com/office/drawing/2014/main" id="{27EE284B-98BA-4617-A3E6-E095194F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9578975"/>
            <a:ext cx="2895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A202</a:t>
            </a:r>
          </a:p>
        </p:txBody>
      </p:sp>
      <p:sp>
        <p:nvSpPr>
          <p:cNvPr id="19" name="Slide Number Placeholder 11">
            <a:extLst>
              <a:ext uri="{FF2B5EF4-FFF2-40B4-BE49-F238E27FC236}">
                <a16:creationId xmlns:a16="http://schemas.microsoft.com/office/drawing/2014/main" id="{3FA22336-A9EF-45D6-9486-B16E6F0F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97200" y="95789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DM Sans" panose="020B0604020202020204" charset="0"/>
              </a:rPr>
              <a:pPr/>
              <a:t>6</a:t>
            </a:fld>
            <a:endParaRPr lang="en-US" sz="1400" dirty="0">
              <a:solidFill>
                <a:schemeClr val="tx1"/>
              </a:solidFill>
              <a:latin typeface="DM Sans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AADE75-256E-4BDC-80BB-EB1F8FBA2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305" y="3350376"/>
            <a:ext cx="3885895" cy="388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98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9432640" y="4525187"/>
            <a:ext cx="2551375" cy="2622909"/>
          </a:xfrm>
          <a:custGeom>
            <a:avLst/>
            <a:gdLst/>
            <a:ahLst/>
            <a:cxnLst/>
            <a:rect l="l" t="t" r="r" b="b"/>
            <a:pathLst>
              <a:path w="2551375" h="2622909">
                <a:moveTo>
                  <a:pt x="0" y="0"/>
                </a:moveTo>
                <a:lnTo>
                  <a:pt x="2551375" y="0"/>
                </a:lnTo>
                <a:lnTo>
                  <a:pt x="2551375" y="2622909"/>
                </a:lnTo>
                <a:lnTo>
                  <a:pt x="0" y="26229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524000" y="3317477"/>
            <a:ext cx="9337405" cy="3596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Actor:</a:t>
            </a:r>
            <a:r>
              <a:rPr lang="en-US" sz="2400" dirty="0">
                <a:latin typeface="DM Sans" panose="020B0604020202020204" charset="0"/>
              </a:rPr>
              <a:t> Client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Description:</a:t>
            </a:r>
            <a:r>
              <a:rPr lang="en-US" sz="2400" dirty="0">
                <a:latin typeface="DM Sans" panose="020B0604020202020204" charset="0"/>
              </a:rPr>
              <a:t> Clients search for developers by skills and interests.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Precondition:</a:t>
            </a:r>
            <a:r>
              <a:rPr lang="en-US" sz="2400" dirty="0">
                <a:latin typeface="DM Sans" panose="020B0604020202020204" charset="0"/>
              </a:rPr>
              <a:t> Client must be logged in.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Priority:</a:t>
            </a:r>
            <a:r>
              <a:rPr lang="en-US" sz="2400" dirty="0">
                <a:latin typeface="DM Sans" panose="020B0604020202020204" charset="0"/>
              </a:rPr>
              <a:t> Medium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Exceptions:</a:t>
            </a:r>
            <a:r>
              <a:rPr lang="en-US" sz="2400" dirty="0">
                <a:latin typeface="DM Sans" panose="020B0604020202020204" charset="0"/>
              </a:rPr>
              <a:t> None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644887" y="7535790"/>
            <a:ext cx="4135657" cy="694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32"/>
              </a:lnSpc>
            </a:pPr>
            <a:r>
              <a:rPr lang="en-US" sz="4081" spc="399" dirty="0">
                <a:solidFill>
                  <a:srgbClr val="FDFBFB"/>
                </a:solidFill>
                <a:latin typeface="DM Sans Bold"/>
              </a:rPr>
              <a:t>CUSTOMERS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047F76-74E3-4145-8936-4EA7E752956B}"/>
              </a:ext>
            </a:extLst>
          </p:cNvPr>
          <p:cNvSpPr txBox="1"/>
          <p:nvPr/>
        </p:nvSpPr>
        <p:spPr>
          <a:xfrm>
            <a:off x="5631423" y="1917278"/>
            <a:ext cx="7246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Oswald Bold" panose="00000800000000000000" charset="0"/>
              </a:rPr>
              <a:t>Developers List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90978" y="545887"/>
            <a:ext cx="10906040" cy="128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7200" spc="786" dirty="0">
                <a:latin typeface="Oswald Bold"/>
              </a:rPr>
              <a:t>Use Case Description</a:t>
            </a:r>
          </a:p>
        </p:txBody>
      </p:sp>
      <p:sp>
        <p:nvSpPr>
          <p:cNvPr id="17" name="Date Placeholder 1">
            <a:extLst>
              <a:ext uri="{FF2B5EF4-FFF2-40B4-BE49-F238E27FC236}">
                <a16:creationId xmlns:a16="http://schemas.microsoft.com/office/drawing/2014/main" id="{ACE258BE-C454-4FD4-81B2-46044355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9578975"/>
            <a:ext cx="2133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5/29/2024</a:t>
            </a:r>
          </a:p>
        </p:txBody>
      </p:sp>
      <p:sp>
        <p:nvSpPr>
          <p:cNvPr id="18" name="Footer Placeholder 9">
            <a:extLst>
              <a:ext uri="{FF2B5EF4-FFF2-40B4-BE49-F238E27FC236}">
                <a16:creationId xmlns:a16="http://schemas.microsoft.com/office/drawing/2014/main" id="{AACFA96C-634A-4B51-AAB0-7EAF325B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9578975"/>
            <a:ext cx="2895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A202</a:t>
            </a:r>
          </a:p>
        </p:txBody>
      </p:sp>
      <p:sp>
        <p:nvSpPr>
          <p:cNvPr id="19" name="Slide Number Placeholder 11">
            <a:extLst>
              <a:ext uri="{FF2B5EF4-FFF2-40B4-BE49-F238E27FC236}">
                <a16:creationId xmlns:a16="http://schemas.microsoft.com/office/drawing/2014/main" id="{0A0D2842-4234-4922-87A9-FC3EC25F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97200" y="95789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DM Sans" panose="020B0604020202020204" charset="0"/>
              </a:rPr>
              <a:pPr/>
              <a:t>7</a:t>
            </a:fld>
            <a:endParaRPr lang="en-US" sz="1400" dirty="0">
              <a:solidFill>
                <a:schemeClr val="tx1"/>
              </a:solidFill>
              <a:latin typeface="DM Sans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39AD0-D649-48C1-B7A5-7BFA0F5C93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529" y="2846308"/>
            <a:ext cx="4067731" cy="406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16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9432640" y="4525187"/>
            <a:ext cx="2551375" cy="2622909"/>
          </a:xfrm>
          <a:custGeom>
            <a:avLst/>
            <a:gdLst/>
            <a:ahLst/>
            <a:cxnLst/>
            <a:rect l="l" t="t" r="r" b="b"/>
            <a:pathLst>
              <a:path w="2551375" h="2622909">
                <a:moveTo>
                  <a:pt x="0" y="0"/>
                </a:moveTo>
                <a:lnTo>
                  <a:pt x="2551375" y="0"/>
                </a:lnTo>
                <a:lnTo>
                  <a:pt x="2551375" y="2622909"/>
                </a:lnTo>
                <a:lnTo>
                  <a:pt x="0" y="26229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599523" y="2625164"/>
            <a:ext cx="8992278" cy="50738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Actor:</a:t>
            </a:r>
            <a:r>
              <a:rPr lang="en-US" sz="2400" dirty="0">
                <a:latin typeface="DM Sans" panose="020B0604020202020204" charset="0"/>
              </a:rPr>
              <a:t> Client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Description:</a:t>
            </a:r>
            <a:r>
              <a:rPr lang="en-US" sz="2400" dirty="0">
                <a:latin typeface="DM Sans" panose="020B0604020202020204" charset="0"/>
              </a:rPr>
              <a:t> Clients pay developers upon project completion.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Precondition:</a:t>
            </a:r>
            <a:r>
              <a:rPr lang="en-US" sz="2400" dirty="0">
                <a:latin typeface="DM Sans" panose="020B0604020202020204" charset="0"/>
              </a:rPr>
              <a:t> Client and developer must be in a deal, client must be logged in.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Priority:</a:t>
            </a:r>
            <a:r>
              <a:rPr lang="en-US" sz="2400" dirty="0">
                <a:latin typeface="DM Sans" panose="020B0604020202020204" charset="0"/>
              </a:rPr>
              <a:t> High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Exceptions:</a:t>
            </a:r>
            <a:r>
              <a:rPr lang="en-US" sz="2400" dirty="0">
                <a:latin typeface="DM Sans" panose="020B0604020202020204" charset="0"/>
              </a:rPr>
              <a:t> Includes cash/card payment options and clearance notification.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644887" y="7535790"/>
            <a:ext cx="4135657" cy="694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32"/>
              </a:lnSpc>
            </a:pPr>
            <a:r>
              <a:rPr lang="en-US" sz="4081" spc="399" dirty="0">
                <a:solidFill>
                  <a:srgbClr val="FDFBFB"/>
                </a:solidFill>
                <a:latin typeface="DM Sans Bold"/>
              </a:rPr>
              <a:t>CUSTOMERS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047F76-74E3-4145-8936-4EA7E752956B}"/>
              </a:ext>
            </a:extLst>
          </p:cNvPr>
          <p:cNvSpPr txBox="1"/>
          <p:nvPr/>
        </p:nvSpPr>
        <p:spPr>
          <a:xfrm>
            <a:off x="5631423" y="1917278"/>
            <a:ext cx="7246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Oswald Bold" panose="00000800000000000000" charset="0"/>
              </a:rPr>
              <a:t>Payment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90978" y="545887"/>
            <a:ext cx="10906040" cy="128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7200" spc="786" dirty="0">
                <a:latin typeface="Oswald Bold"/>
              </a:rPr>
              <a:t>Use Case Description</a:t>
            </a:r>
          </a:p>
        </p:txBody>
      </p:sp>
      <p:sp>
        <p:nvSpPr>
          <p:cNvPr id="17" name="Date Placeholder 1">
            <a:extLst>
              <a:ext uri="{FF2B5EF4-FFF2-40B4-BE49-F238E27FC236}">
                <a16:creationId xmlns:a16="http://schemas.microsoft.com/office/drawing/2014/main" id="{ACE258BE-C454-4FD4-81B2-46044355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9578975"/>
            <a:ext cx="2133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5/29/2024</a:t>
            </a:r>
          </a:p>
        </p:txBody>
      </p:sp>
      <p:sp>
        <p:nvSpPr>
          <p:cNvPr id="18" name="Footer Placeholder 9">
            <a:extLst>
              <a:ext uri="{FF2B5EF4-FFF2-40B4-BE49-F238E27FC236}">
                <a16:creationId xmlns:a16="http://schemas.microsoft.com/office/drawing/2014/main" id="{AACFA96C-634A-4B51-AAB0-7EAF325B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9578975"/>
            <a:ext cx="2895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A202</a:t>
            </a:r>
          </a:p>
        </p:txBody>
      </p:sp>
      <p:sp>
        <p:nvSpPr>
          <p:cNvPr id="19" name="Slide Number Placeholder 11">
            <a:extLst>
              <a:ext uri="{FF2B5EF4-FFF2-40B4-BE49-F238E27FC236}">
                <a16:creationId xmlns:a16="http://schemas.microsoft.com/office/drawing/2014/main" id="{0A0D2842-4234-4922-87A9-FC3EC25F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97200" y="95789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DM Sans" panose="020B0604020202020204" charset="0"/>
              </a:rPr>
              <a:pPr/>
              <a:t>8</a:t>
            </a:fld>
            <a:endParaRPr lang="en-US" sz="1400" dirty="0">
              <a:solidFill>
                <a:schemeClr val="tx1"/>
              </a:solidFill>
              <a:latin typeface="DM Sans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D35807-83BD-4662-852A-D7E9AA128B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015" y="3409661"/>
            <a:ext cx="3504895" cy="3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305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9432640" y="4525187"/>
            <a:ext cx="2551375" cy="2622909"/>
          </a:xfrm>
          <a:custGeom>
            <a:avLst/>
            <a:gdLst/>
            <a:ahLst/>
            <a:cxnLst/>
            <a:rect l="l" t="t" r="r" b="b"/>
            <a:pathLst>
              <a:path w="2551375" h="2622909">
                <a:moveTo>
                  <a:pt x="0" y="0"/>
                </a:moveTo>
                <a:lnTo>
                  <a:pt x="2551375" y="0"/>
                </a:lnTo>
                <a:lnTo>
                  <a:pt x="2551375" y="2622909"/>
                </a:lnTo>
                <a:lnTo>
                  <a:pt x="0" y="26229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711595" y="3539727"/>
            <a:ext cx="9108805" cy="3596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Actors:</a:t>
            </a:r>
            <a:r>
              <a:rPr lang="en-US" sz="2400" dirty="0">
                <a:latin typeface="DM Sans" panose="020B0604020202020204" charset="0"/>
              </a:rPr>
              <a:t> Clients, Developers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Description:</a:t>
            </a:r>
            <a:r>
              <a:rPr lang="en-US" sz="2400" dirty="0">
                <a:latin typeface="DM Sans" panose="020B0604020202020204" charset="0"/>
              </a:rPr>
              <a:t> Initiates and confirms project deals.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Precondition:</a:t>
            </a:r>
            <a:r>
              <a:rPr lang="en-US" sz="2400" dirty="0">
                <a:latin typeface="DM Sans" panose="020B0604020202020204" charset="0"/>
              </a:rPr>
              <a:t> Both actors must be logged in.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Priority:</a:t>
            </a:r>
            <a:r>
              <a:rPr lang="en-US" sz="2400" dirty="0">
                <a:latin typeface="DM Sans" panose="020B0604020202020204" charset="0"/>
              </a:rPr>
              <a:t> High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anose="020B0604020202020204" charset="0"/>
              </a:rPr>
              <a:t>Exceptions:</a:t>
            </a:r>
            <a:r>
              <a:rPr lang="en-US" sz="2400" dirty="0">
                <a:latin typeface="DM Sans" panose="020B0604020202020204" charset="0"/>
              </a:rPr>
              <a:t> None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644887" y="7535790"/>
            <a:ext cx="4135657" cy="694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32"/>
              </a:lnSpc>
            </a:pPr>
            <a:r>
              <a:rPr lang="en-US" sz="4081" spc="399" dirty="0">
                <a:solidFill>
                  <a:srgbClr val="FDFBFB"/>
                </a:solidFill>
                <a:latin typeface="DM Sans Bold"/>
              </a:rPr>
              <a:t>CUSTOMERS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047F76-74E3-4145-8936-4EA7E752956B}"/>
              </a:ext>
            </a:extLst>
          </p:cNvPr>
          <p:cNvSpPr txBox="1"/>
          <p:nvPr/>
        </p:nvSpPr>
        <p:spPr>
          <a:xfrm>
            <a:off x="5631423" y="1917278"/>
            <a:ext cx="7246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Oswald Bold" panose="00000800000000000000" charset="0"/>
              </a:rPr>
              <a:t>Handshaking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90978" y="545887"/>
            <a:ext cx="10906040" cy="128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7200" spc="786" dirty="0">
                <a:latin typeface="Oswald Bold"/>
              </a:rPr>
              <a:t>Use Case Description</a:t>
            </a:r>
          </a:p>
        </p:txBody>
      </p:sp>
      <p:sp>
        <p:nvSpPr>
          <p:cNvPr id="17" name="Date Placeholder 1">
            <a:extLst>
              <a:ext uri="{FF2B5EF4-FFF2-40B4-BE49-F238E27FC236}">
                <a16:creationId xmlns:a16="http://schemas.microsoft.com/office/drawing/2014/main" id="{ACE258BE-C454-4FD4-81B2-46044355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9578975"/>
            <a:ext cx="2133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5/29/2024</a:t>
            </a:r>
          </a:p>
        </p:txBody>
      </p:sp>
      <p:sp>
        <p:nvSpPr>
          <p:cNvPr id="18" name="Footer Placeholder 9">
            <a:extLst>
              <a:ext uri="{FF2B5EF4-FFF2-40B4-BE49-F238E27FC236}">
                <a16:creationId xmlns:a16="http://schemas.microsoft.com/office/drawing/2014/main" id="{AACFA96C-634A-4B51-AAB0-7EAF325B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9578975"/>
            <a:ext cx="28956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DM Sans" panose="020B0604020202020204" charset="0"/>
              </a:rPr>
              <a:t>A202</a:t>
            </a:r>
          </a:p>
        </p:txBody>
      </p:sp>
      <p:sp>
        <p:nvSpPr>
          <p:cNvPr id="19" name="Slide Number Placeholder 11">
            <a:extLst>
              <a:ext uri="{FF2B5EF4-FFF2-40B4-BE49-F238E27FC236}">
                <a16:creationId xmlns:a16="http://schemas.microsoft.com/office/drawing/2014/main" id="{0A0D2842-4234-4922-87A9-FC3EC25F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97200" y="95789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DM Sans" panose="020B0604020202020204" charset="0"/>
              </a:rPr>
              <a:pPr/>
              <a:t>9</a:t>
            </a:fld>
            <a:endParaRPr lang="en-US" sz="1400" dirty="0">
              <a:solidFill>
                <a:schemeClr val="tx1"/>
              </a:solidFill>
              <a:latin typeface="DM Sans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B54B6-D340-42B9-91CB-2AA3F3664A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423" y="3313515"/>
            <a:ext cx="4048986" cy="404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142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568</Words>
  <Application>Microsoft Office PowerPoint</Application>
  <PresentationFormat>Custom</PresentationFormat>
  <Paragraphs>158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Oswald Bold</vt:lpstr>
      <vt:lpstr>Oswald</vt:lpstr>
      <vt:lpstr>Calibri</vt:lpstr>
      <vt:lpstr>DM Sans Bold</vt:lpstr>
      <vt:lpstr>Montserrat Classic Bold</vt:lpstr>
      <vt:lpstr>DM Sans</vt:lpstr>
      <vt:lpstr>Oswald Bold Italics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</dc:title>
  <dc:creator>Afia Fahmida</dc:creator>
  <cp:lastModifiedBy>Ashikul Islam</cp:lastModifiedBy>
  <cp:revision>44</cp:revision>
  <dcterms:created xsi:type="dcterms:W3CDTF">2006-08-16T00:00:00Z</dcterms:created>
  <dcterms:modified xsi:type="dcterms:W3CDTF">2024-05-27T18:06:39Z</dcterms:modified>
  <dc:identifier>DAGD6UUr_M8</dc:identifier>
</cp:coreProperties>
</file>