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2"/>
  </p:notesMasterIdLst>
  <p:handoutMasterIdLst>
    <p:handoutMasterId r:id="rId33"/>
  </p:handoutMasterIdLst>
  <p:sldIdLst>
    <p:sldId id="256" r:id="rId2"/>
    <p:sldId id="304" r:id="rId3"/>
    <p:sldId id="262" r:id="rId4"/>
    <p:sldId id="302" r:id="rId5"/>
    <p:sldId id="303" r:id="rId6"/>
    <p:sldId id="301" r:id="rId7"/>
    <p:sldId id="274" r:id="rId8"/>
    <p:sldId id="275" r:id="rId9"/>
    <p:sldId id="279" r:id="rId10"/>
    <p:sldId id="295" r:id="rId11"/>
    <p:sldId id="297" r:id="rId12"/>
    <p:sldId id="298" r:id="rId13"/>
    <p:sldId id="277" r:id="rId14"/>
    <p:sldId id="278" r:id="rId15"/>
    <p:sldId id="276" r:id="rId16"/>
    <p:sldId id="280" r:id="rId17"/>
    <p:sldId id="299" r:id="rId18"/>
    <p:sldId id="281" r:id="rId19"/>
    <p:sldId id="282" r:id="rId20"/>
    <p:sldId id="286" r:id="rId21"/>
    <p:sldId id="283" r:id="rId22"/>
    <p:sldId id="284" r:id="rId23"/>
    <p:sldId id="285" r:id="rId24"/>
    <p:sldId id="288" r:id="rId25"/>
    <p:sldId id="289" r:id="rId26"/>
    <p:sldId id="290" r:id="rId27"/>
    <p:sldId id="292" r:id="rId28"/>
    <p:sldId id="291" r:id="rId29"/>
    <p:sldId id="293" r:id="rId30"/>
    <p:sldId id="2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580" autoAdjust="0"/>
  </p:normalViewPr>
  <p:slideViewPr>
    <p:cSldViewPr>
      <p:cViewPr varScale="1">
        <p:scale>
          <a:sx n="76" d="100"/>
          <a:sy n="76" d="100"/>
        </p:scale>
        <p:origin x="891" y="4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DBDE4-4418-420E-B48C-CE4BC4F3CA89}" type="datetimeFigureOut">
              <a:rPr lang="en-US" smtClean="0"/>
              <a:t>1/22/2017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4CCAC2-2892-43DF-8FC3-23E3798E8A8F}" type="slidenum">
              <a:rPr lang="en-US" smtClean="0"/>
              <a:t>‹#›</a:t>
            </a:fld>
            <a:endParaRPr lang="en-US"/>
          </a:p>
        </p:txBody>
      </p:sp>
    </p:spTree>
    <p:extLst>
      <p:ext uri="{BB962C8B-B14F-4D97-AF65-F5344CB8AC3E}">
        <p14:creationId xmlns:p14="http://schemas.microsoft.com/office/powerpoint/2010/main" val="25833399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A48FF2-0C68-4877-B0E3-303C5BF970D2}" type="datetimeFigureOut">
              <a:rPr lang="en-US" smtClean="0"/>
              <a:t>1/22/2017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620C2-42D1-430C-A95F-CBB0252A68C4}" type="slidenum">
              <a:rPr lang="en-US" smtClean="0"/>
              <a:t>‹#›</a:t>
            </a:fld>
            <a:endParaRPr lang="en-US"/>
          </a:p>
        </p:txBody>
      </p:sp>
    </p:spTree>
    <p:extLst>
      <p:ext uri="{BB962C8B-B14F-4D97-AF65-F5344CB8AC3E}">
        <p14:creationId xmlns:p14="http://schemas.microsoft.com/office/powerpoint/2010/main" val="11090907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620C2-42D1-430C-A95F-CBB0252A68C4}" type="slidenum">
              <a:rPr lang="en-US" smtClean="0"/>
              <a:t>1</a:t>
            </a:fld>
            <a:endParaRPr lang="en-US" dirty="0"/>
          </a:p>
        </p:txBody>
      </p:sp>
    </p:spTree>
    <p:extLst>
      <p:ext uri="{BB962C8B-B14F-4D97-AF65-F5344CB8AC3E}">
        <p14:creationId xmlns:p14="http://schemas.microsoft.com/office/powerpoint/2010/main" val="315465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620C2-42D1-430C-A95F-CBB0252A68C4}" type="slidenum">
              <a:rPr lang="en-US" smtClean="0"/>
              <a:t>30</a:t>
            </a:fld>
            <a:endParaRPr lang="en-US"/>
          </a:p>
        </p:txBody>
      </p:sp>
    </p:spTree>
    <p:extLst>
      <p:ext uri="{BB962C8B-B14F-4D97-AF65-F5344CB8AC3E}">
        <p14:creationId xmlns:p14="http://schemas.microsoft.com/office/powerpoint/2010/main" val="315465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2/9/2015</a:t>
            </a:r>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9F90386-3148-4F38-B5C1-F7B3B61F40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2/9/2015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90386-3148-4F38-B5C1-F7B3B61F40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2/9/2015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90386-3148-4F38-B5C1-F7B3B61F40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2/9/2015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90386-3148-4F38-B5C1-F7B3B61F40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2/9/2015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90386-3148-4F38-B5C1-F7B3B61F40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2/9/2015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90386-3148-4F38-B5C1-F7B3B61F40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2/9/2015</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90386-3148-4F38-B5C1-F7B3B61F40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2/9/2015</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90386-3148-4F38-B5C1-F7B3B61F40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2/9/2015</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90386-3148-4F38-B5C1-F7B3B61F40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2/9/2015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90386-3148-4F38-B5C1-F7B3B61F40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2/9/2015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9F90386-3148-4F38-B5C1-F7B3B61F40E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2/9/2015</a:t>
            </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F90386-3148-4F38-B5C1-F7B3B61F40E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iaa.org/uploadedFiles/Events/Related_Content/Author_and_Organizer_Resources/Author_Resources/Author_Kit__S1version.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egion5.aiaastudentconference.org/control/conference/registr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aiaa.org/uploadedFiles/Events/Related_Content/Author_and_Organizer_Resources/Author_Resources/Author_Kit__S1version.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gion5.aiaastudentconference.org/" TargetMode="External"/><Relationship Id="rId2" Type="http://schemas.openxmlformats.org/officeDocument/2006/relationships/hyperlink" Target="http://www.aiaa.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atMod val="400000"/>
              </a:schemeClr>
            </a:gs>
            <a:gs pos="1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153400" cy="2152650"/>
          </a:xfrm>
        </p:spPr>
        <p:txBody>
          <a:bodyPr/>
          <a:lstStyle/>
          <a:p>
            <a:r>
              <a:rPr lang="en-US" sz="5000" dirty="0"/>
              <a:t>AIAA REGION V STUDENT PAPER CONFERENCE</a:t>
            </a:r>
          </a:p>
        </p:txBody>
      </p:sp>
      <p:sp>
        <p:nvSpPr>
          <p:cNvPr id="3" name="Subtitle 2"/>
          <p:cNvSpPr>
            <a:spLocks noGrp="1"/>
          </p:cNvSpPr>
          <p:nvPr>
            <p:ph type="subTitle" idx="1"/>
          </p:nvPr>
        </p:nvSpPr>
        <p:spPr>
          <a:xfrm>
            <a:off x="5943600" y="3860420"/>
            <a:ext cx="2057400" cy="1752600"/>
          </a:xfrm>
        </p:spPr>
        <p:txBody>
          <a:bodyPr>
            <a:normAutofit/>
          </a:bodyPr>
          <a:lstStyle/>
          <a:p>
            <a:pPr algn="l"/>
            <a:r>
              <a:rPr lang="en-US" sz="1500" dirty="0"/>
              <a:t>DR. DONNA GERREN</a:t>
            </a:r>
          </a:p>
          <a:p>
            <a:pPr algn="l"/>
            <a:endParaRPr lang="en-US" sz="1500" dirty="0"/>
          </a:p>
          <a:p>
            <a:pPr algn="l"/>
            <a:r>
              <a:rPr lang="en-US" sz="1500" dirty="0"/>
              <a:t>AIAA CU BRANCH</a:t>
            </a:r>
          </a:p>
          <a:p>
            <a:pPr algn="l"/>
            <a:r>
              <a:rPr lang="en-US" sz="1500" dirty="0"/>
              <a:t>FACULTY ADVISOR</a:t>
            </a:r>
          </a:p>
          <a:p>
            <a:pPr algn="l"/>
            <a:endParaRPr lang="en-US" sz="1500" dirty="0"/>
          </a:p>
          <a:p>
            <a:pPr algn="l"/>
            <a:r>
              <a:rPr lang="en-US" sz="1500" dirty="0"/>
              <a:t>Monday, Jan. 23</a:t>
            </a:r>
            <a:r>
              <a:rPr lang="en-US" sz="1500" baseline="30000" dirty="0"/>
              <a:t>rd</a:t>
            </a:r>
            <a:r>
              <a:rPr lang="en-US" sz="1500" dirty="0"/>
              <a:t>, 2017</a:t>
            </a:r>
          </a:p>
          <a:p>
            <a:endParaRPr lang="en-US" sz="1500" dirty="0"/>
          </a:p>
        </p:txBody>
      </p:sp>
      <p:sp>
        <p:nvSpPr>
          <p:cNvPr id="6" name="AutoShape 6" descr="data:image/jpeg;base64,/9j/4AAQSkZJRgABAQAAAQABAAD/2wCEAAkGBxQREhQUExQVFhQVFhoVFRcWGBccIBgdHR0aGBoYGRkcIiggHRonHBkbITEiJSorLi4uGCAzODMsNygtLi0BCgoKDQ0OGxAQGjYlHyQwLzQtMi83LDQ3MjQyNCwrNDQwMyw0LCwsNCwsLiwsLCwsLDQsNCwvLDcsLCwsLCwsLP/AABEIAHAAuAMBIgACEQEDEQH/xAAcAAEAAgIDAQAAAAAAAAAAAAAABgcDBQECBAj/xAA+EAACAQMCBAQDBQYCCwAAAAABAgMABBESIQUGMUEHEyJRYXGBFCMyUpFCcpOhsdHC8BUXMzRTVGKCkrLB/8QAGgEBAQEBAQEBAAAAAAAAAAAAAAMCBAEGBf/EACURAAICAgEDBQADAAAAAAAAAAACAQMREgQhMWETFCNBgSJRcf/aAAwDAQACEQMRAD8AvGlKUApSlAKUpQClKUApSlAKUpQClKUApSlAKUpQClKUApSlAKUpQClaTmjmeDh8YeZjls6EXdnI64H1G/TeoBF4wMVnY2wXSqiEBi2WYkfeNgBRgZx36Vavj2PGVjoTa1FnEyWVxzjMVnE00zaVX9WPZVHcmtbyfzdDxGMsnokX8cTEFl9j8QfcVWHGvERb6xkgnh0zYGiRcMrHIycYBQ4+fzrdeBCDTdnAyGjAONwCG2z7VduLpTLN3iScXbPEL2LWpWC+u0hjeSQ6URSzH2A3r5r4rzBNPNJKsksau5ZUWRwFB6DAP+d6nx+M12cTjBq22Kz6bpVVeCHE3kN1HI7vjy3XWxbGdSnGfkKweN3EmSa2SN3QhHZijMuQSoUHB+DU9rPrelketGm5blKpTwfSS4vHaSWV1hj1ANI5GpjpGQTg7A1Y3iDx5LOzkZt3kBjjXOMsR1+QG/0ryzjytnpxOZPUt2TaSS1zXywOJz/8xP8AxX/vV9+F98ZuHQszFmXUjEkknSSNya3fxJpXbOTNV8POMEsrisdzOsaM7kKqgsxPYDcmvmzj3MctxcSyxvLGjuSqLI4AHbYHYnqfiaxx+M10zicYNW2xWfS9c1UfgjxOR5bqOSR3ykbrrYtjBYHGf3h+lW3WLqpqfWTVb7rk5pSlSNilKUApSlAKUpQHzjzBeycT4i2CBqcxx56JGufV8sAsawf6dWJJIraJPKkXQ7yjU8oHRj2Tc5AHT3NcRD7Dfsk2QsckkT4G+hgyagO/pYNXgv8AhUsDBWUkH8DoCVkHZkYbEH26ivolVei/WIwflTM9Z+/s9F1DHLD50S6GjKpPHkkerISVCdwCVIK9jjHWrI8CPwXn78f/AKtVePA1tbSLINMtzoCxnZkjQly7j9nU2kAHfZjVheExNrYXN0wOJJAEGD6tI0jHzYkfSufldaZjzGCtPR4MPjTzQMrZRsOzznP/AIJ/iP0qHcS5bMHDYLt9nmm2B7RlTp+pIz9RUlnmldizPIWYkn0P1Pw8zpRp5TsZJyPYiUj9DLWa5mtVVf3yevhpmZNf4MXwXiBTI+8hYfoQwrx+K3ERLxKUZGIwsfX2GT/NqlnLczpdQktIRqwcq+NwR3c/0NeG9uXeR31yDUxbGl9snP8AxKQ3zy+PoY+PXybbwMtAtvcznHrkC5+CD+7GoLz7zIeJXn3XqRD5Vuo31EkAsP3iB9AKsi7v2gsIYlL+ZMCzMFYkKT+9kE9PxVFleQdHlBHTCybfIiWsVz8jWzH+Gnj+EIRrnrgI4fNFFncwIzH3bcMR8M1YngZehraePOfLmyPk6j/6DWieaVuskx+ayH+stSLkziRgNw0hdh5YYAqwyQcADLNudVe3sz06z1kVxEWZPB40c0BFWyjYZca5znov7KfU5J+AHvUIueWjFwtb19jJMoQHtHhhn/uYg/ID3qTXVzLI7OzyamOo4R/5ASdK4M8pGDJNj2xLj9PNxWq81pCr++TL4dpmTUeEF6E4ki5H3kbp177MP6Vf1VJwKd0uIWLSY1jOVfodj1kPv7VILuQW9y7J5asGJ6qM53wcR53+f1rm5S+pZnt0LUzquCeUry8PvVmQOhBHQ4IOD7HFequA6RSlKAUpSgFKUoCB+IXIIvyJoWCXCjBz+GQdgx7MOx/yKwXl/ilqSiRXSA9REW0n4+k4r6KpXXVzHRdcZjyQehWnPYorlvwyurl9VyDDHnLljl298DsT7mpVzryheXPkw2qxxWtuMRr5hBY4xqIA7DYb9z71ZdK8bmWM239CKEhcEO8NeV5LCKTz8GaRxlg+oaQPSBnpjJ/Wtzzdw57mznhjxrkTSuTjB981uKVFrWZ957lYSIXUoweF3Efzx/xW/tXB8K+IH9qL+K39qvKSQKCSQABkknAA9yfauUYEAggg7gjuPcV0e/u8EfbVlK8Q8OuJzOXZogcKoAlbACgKoG3sKtfljhn2W1hhxgogDb5y3Vjnvk5raUqVvIeyIie0FEqVZzBCvE3lqe/jgW3wGjdmYs5XYjGNuu+P0qA/6reI/mj/AIrf2q86VqvlWVrqpl6VacyQnwz5UlsFmM+DK7ABg5YaANgM9NySffb2qR8zWLT2s8SfikjZV3xuRtvWwaZQwUsAzZ0gkZOOuB3xXepNYzPvPcpCRC6lGL4X8SGCHjyCCPvW6jf2q7IE1KpkRQ5A1DY4PcZ71npWrb3txsZSpU7HCoB0AHyrtXDHAyax21wsih0ZXRt1ZSCD8QRsaiUMtKUoBSlKAUpSgFKUoBVUeIPF5lvFuollMPDHTVoAKPr/AN4DnIIKx6MbHdjVr15HtYQpjKRhZSxZCFw5O7Er+0T1NAV3xbnS8Wa4aF4PIhuraBVMbEus6qQxcMMaS2em/wAO+Jedr7zRZjy3n+0XUPmogGvyUjZQI2fAJ8wZ9RwBtnNWIvBLcDSIIgpKsQEXGU/AenUdvaut3wK2lVkkgidWfzGVkUgv+c/9W3WgIFfcxXsv2yOVLcRwWaSzxMpfUzpJlAwOChK537bV7uWePz3DmGNobdLa2tZCDHkSeYuptO40oqrpGO7D5VNBwqAasRRgOojf0L6lAwFO26gHYVim4FbO0bNBEzQgCIlFJQDoF22A7UBXN54hXKLcPG8csf2Q3UDmEp0k0Y06yShHdsHapbynxi4ku7y2uGjcwCF0eNCm0oc6SpZumnrnfNbReWLMZxawYOQR5a76tyDt3Ir0RPAs7Ivli4dA7AYDsq5UE9yBkj60BV/LfFriJxb27xobrid+jPIhfTo9YIXUuTntmvdwjni8mW0aTTGk+mMyxxeYvms5j0yDUDED6dJ6Ek5qxIuFQKQywxgh2kBCgEM/4mHxPc96xRcCtkZHWCJWjGEYIoK99vbcn9TQFScD4jP5FjrdZJZLfiEi3DpmSPRp/C2rv3+ntWy4Nzdc29ppaVHMfClu42kG7OWxhiW9W361ZVvwO2jOpIIlOWIIRer419u+Bn3xXgvuEcPiEKywWygt5UIaNfxPn0Lt332oCvX5ru7eTiFx5gf7uwVVZfREZ9fqALYAXckbasjJGKnFvxq6hsrua5iBeAyNGAQDIgGpC4UkK2+CAe2e9bifhVqMu8UIygiYsq7p0CHP7PsKz2HDYoI/LhjSOPf0IoA367CgKp5s5mu2s5o2ljPmcPjvNaRgaNTYMRGo5BHQn2Oxq1+F2/lRInp9KgehAi++yAkKPhmvNDy/aojotvCEk/2ihFw3sGGNx8PjWyFAc0pSgFK6SyhVLMQFUEknYADckn2rpaXSSoskbB0cBlZTkMD0INAZqUpQClKUAqpef72Zrlr6KNnj4W6hWDKFJO90GB3PoKKCOhVqtqunkrgjSMHORgYOeuRQFc2/NF1cX0qxSxLFHLDoR3RfMgdNRdQRqZyTsQcDGK13AuZb6SDh7z3I0X8hVpFjVPICK50hjkFnONyNtGMb1af2OPKt5aalGFOkZUewPYVy9pGU0FEKflKjH6dKAqO25wvp1AE4jxaXM4cRqfN8mQrHIAegZRvjb2r0L4gSPLZlJvU0trFcxsI1Q+cuToB9bNtnVkKM4watb7On5V2GkbDp+X5fCsZsYjv5aZwB+Feg3A6dB2oCp7XnGe5htojcDzJbe+NxoCh1aMDy9t9J615OHcxy2lrG0JSRo+ECZSyoWB1gHLDcooP4c9t6uVLSMEsEQMSSSFGST1Ofc0htET8KIuxHpUDY7kbfGgK35k5imtYo5Yr0XEJRpJijW4lQBUwyKRpdMtkpsdxvW65/5i+zxxKkzxSyRyypgRqD5aq3raTIA3HpAyc9qlS8NhAAEUYAbWAEXZvzDbZvjWaa3R8alVtJyuoA4PuM9DQFR3XOV68FxOlwieRZ2lzpEakO0mrWCeoX09BvvXTi3GZLm4gM0wDR8YSJLYBfSiqdL/myc5z0ORVuLZRgFRGgUgAgKuCB0BGOlDaRltWhNRxltIzt0367Z2oCD+J0El9iwhV3PltcS+W6KVwdMAOrs0mW23+6rT2vPU0q2EgfEbrHFOI2iLpMZPKy8bjLRk7enBB336VaoQAk4GTjJ7nHTJ+p/WsIsYgwYRpqBJDaVyCepBxtmgKe5YvbtYrO2gu9D3FzfLI8iLIUMbbYX0+o7tuf5bVsk5zuiyN5g8x7q6ge2wv3UcSMVf8ANqGFJJ2Ov4irRS0jUkhEBJLEhQCSdic+/wAafZU1F9C62GC2kZI9iepHwoCpbPni4hSCS6uGaO4sDctojj1RuHCjyx0OQcerbvWfhPPFwLiGOaePyRfTW8jsYz6BCkkYaRcLnUWGRgHGO1WmbRCMFExjTjSOnt8vhXQ2EWMeXHjIONK9V2U9Oo7e1AU9w/jctzNaXMk+SbO+ZRhNDaG0qNJG+RjPfb51ueWuYpZ2hhe5S1UWEM8ZVY1EjuSGIDbaFwBpXHWrKNnGcehPTkr6Rtnrj2zR7ONtOY0OjdMqDp+K+30oCKchcbmuJLpLhtTx+WwKNG0ZV2mCtEV9QBCYKtkjT1Oa4qXQWyJnQirqOW0qBk+5x1NKAy0pSgFKUoBSlKAUpSgFKUoBSlKAUpSgFKUoBSlKAUpSgFKUoBSlKA//2Q=="/>
          <p:cNvSpPr>
            <a:spLocks noChangeAspect="1" noChangeArrowheads="1"/>
          </p:cNvSpPr>
          <p:nvPr/>
        </p:nvSpPr>
        <p:spPr bwMode="auto">
          <a:xfrm>
            <a:off x="155575" y="-509588"/>
            <a:ext cx="1752600" cy="1066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124200"/>
            <a:ext cx="4056019" cy="2468880"/>
          </a:xfrm>
          <a:prstGeom prst="rect">
            <a:avLst/>
          </a:prstGeom>
        </p:spPr>
      </p:pic>
    </p:spTree>
    <p:extLst>
      <p:ext uri="{BB962C8B-B14F-4D97-AF65-F5344CB8AC3E}">
        <p14:creationId xmlns:p14="http://schemas.microsoft.com/office/powerpoint/2010/main" val="142856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a:bodyPr>
          <a:lstStyle/>
          <a:p>
            <a:r>
              <a:rPr lang="en-US" dirty="0"/>
              <a:t>Preparing Your Abstract</a:t>
            </a:r>
            <a:endParaRPr lang="en-US" u="sng" dirty="0">
              <a:solidFill>
                <a:srgbClr val="FF0000"/>
              </a:solidFill>
            </a:endParaRPr>
          </a:p>
        </p:txBody>
      </p:sp>
      <p:sp>
        <p:nvSpPr>
          <p:cNvPr id="3" name="Content Placeholder 2"/>
          <p:cNvSpPr>
            <a:spLocks noGrp="1"/>
          </p:cNvSpPr>
          <p:nvPr>
            <p:ph idx="1"/>
          </p:nvPr>
        </p:nvSpPr>
        <p:spPr>
          <a:xfrm>
            <a:off x="457200" y="2209800"/>
            <a:ext cx="8229600" cy="3886200"/>
          </a:xfrm>
        </p:spPr>
        <p:txBody>
          <a:bodyPr>
            <a:normAutofit lnSpcReduction="10000"/>
          </a:bodyPr>
          <a:lstStyle/>
          <a:p>
            <a:pPr marL="0" indent="0">
              <a:buNone/>
            </a:pPr>
            <a:endParaRPr lang="en-US" dirty="0"/>
          </a:p>
          <a:p>
            <a:r>
              <a:rPr lang="en-US" dirty="0"/>
              <a:t>Abstracts explain the purpose, goal, and methods of your project with a brief summary of the results.</a:t>
            </a:r>
          </a:p>
          <a:p>
            <a:endParaRPr lang="en-US" dirty="0"/>
          </a:p>
          <a:p>
            <a:r>
              <a:rPr lang="en-US" dirty="0"/>
              <a:t>They are typically only 100-200 words, put in paragraph format.</a:t>
            </a:r>
          </a:p>
          <a:p>
            <a:pPr marL="393192" lvl="1" indent="0">
              <a:buNone/>
            </a:pPr>
            <a:endParaRPr lang="en-US" dirty="0"/>
          </a:p>
          <a:p>
            <a:r>
              <a:rPr lang="en-US" dirty="0"/>
              <a:t>Follow the guidelines in the </a:t>
            </a:r>
            <a:r>
              <a:rPr lang="en-US" dirty="0">
                <a:hlinkClick r:id="rId2"/>
              </a:rPr>
              <a:t>AIAA Author Kit</a:t>
            </a:r>
            <a:r>
              <a:rPr lang="en-US" dirty="0"/>
              <a:t> to prepare your abstract.</a:t>
            </a:r>
          </a:p>
          <a:p>
            <a:pPr lvl="1"/>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10</a:t>
            </a:fld>
            <a:endParaRPr lang="en-US" dirty="0"/>
          </a:p>
        </p:txBody>
      </p:sp>
    </p:spTree>
    <p:extLst>
      <p:ext uri="{BB962C8B-B14F-4D97-AF65-F5344CB8AC3E}">
        <p14:creationId xmlns:p14="http://schemas.microsoft.com/office/powerpoint/2010/main" val="10863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1/23/2017</a:t>
            </a:r>
          </a:p>
        </p:txBody>
      </p:sp>
      <p:sp>
        <p:nvSpPr>
          <p:cNvPr id="3" name="Slide Number Placeholder 2"/>
          <p:cNvSpPr>
            <a:spLocks noGrp="1"/>
          </p:cNvSpPr>
          <p:nvPr>
            <p:ph type="sldNum" sz="quarter" idx="12"/>
          </p:nvPr>
        </p:nvSpPr>
        <p:spPr/>
        <p:txBody>
          <a:bodyPr/>
          <a:lstStyle/>
          <a:p>
            <a:fld id="{29F90386-3148-4F38-B5C1-F7B3B61F40E2}" type="slidenum">
              <a:rPr lang="en-US" smtClean="0"/>
              <a:t>11</a:t>
            </a:fld>
            <a:endParaRPr lang="en-US" dirty="0"/>
          </a:p>
        </p:txBody>
      </p:sp>
      <p:sp>
        <p:nvSpPr>
          <p:cNvPr id="4" name="Rectangle 3"/>
          <p:cNvSpPr/>
          <p:nvPr/>
        </p:nvSpPr>
        <p:spPr>
          <a:xfrm>
            <a:off x="457200" y="838200"/>
            <a:ext cx="8229600" cy="5078313"/>
          </a:xfrm>
          <a:prstGeom prst="rect">
            <a:avLst/>
          </a:prstGeom>
        </p:spPr>
        <p:txBody>
          <a:bodyPr wrap="square">
            <a:spAutoFit/>
          </a:bodyPr>
          <a:lstStyle/>
          <a:p>
            <a:r>
              <a:rPr lang="en-US" b="1" dirty="0"/>
              <a:t>Determination of Satellite Characteristics through Visible Light Intensity Analysis</a:t>
            </a:r>
          </a:p>
          <a:p>
            <a:r>
              <a:rPr lang="en-US" dirty="0"/>
              <a:t>C2C Shane Bruski1 and C2C Samuel R. Harms2</a:t>
            </a:r>
          </a:p>
          <a:p>
            <a:r>
              <a:rPr lang="en-US" i="1" dirty="0"/>
              <a:t>Department of Astronautics, United States Air Force Academy, Colorado, 80841</a:t>
            </a:r>
          </a:p>
          <a:p>
            <a:endParaRPr lang="en-US" b="1" dirty="0"/>
          </a:p>
          <a:p>
            <a:pPr algn="just"/>
            <a:r>
              <a:rPr lang="en-US" b="1" dirty="0"/>
              <a:t>While many governments attempt to obtain information about satellites passing overhead using expensive equipment such as radar or large telescopes, many characteristics of a satellite, its orbit, and possible mission type can be inferred through analysis of its light intensity variations as it passes overhead. Using off-the-shelf equipment, a satellite can be tracked and recorded with a camera during visible sightings. Images are corrected for range, atmospheric effects, and the percentage of satellite illumination. A history of the intensity versus time is created from these images. Based on patterns displayed by the light intensity graph, a satellite’s cross-sectional ratio, its orientation to the earth, and its movement in the orbit can sometimes be determined. This inexpensive and easily duplicated process is done with only light intensity analysis. The satellite itself need not actually be resolved in the images.</a:t>
            </a:r>
          </a:p>
        </p:txBody>
      </p:sp>
    </p:spTree>
    <p:extLst>
      <p:ext uri="{BB962C8B-B14F-4D97-AF65-F5344CB8AC3E}">
        <p14:creationId xmlns:p14="http://schemas.microsoft.com/office/powerpoint/2010/main" val="228979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1/23/2017</a:t>
            </a:r>
          </a:p>
        </p:txBody>
      </p:sp>
      <p:sp>
        <p:nvSpPr>
          <p:cNvPr id="3" name="Slide Number Placeholder 2"/>
          <p:cNvSpPr>
            <a:spLocks noGrp="1"/>
          </p:cNvSpPr>
          <p:nvPr>
            <p:ph type="sldNum" sz="quarter" idx="12"/>
          </p:nvPr>
        </p:nvSpPr>
        <p:spPr/>
        <p:txBody>
          <a:bodyPr/>
          <a:lstStyle/>
          <a:p>
            <a:fld id="{29F90386-3148-4F38-B5C1-F7B3B61F40E2}" type="slidenum">
              <a:rPr lang="en-US" smtClean="0"/>
              <a:t>12</a:t>
            </a:fld>
            <a:endParaRPr lang="en-US"/>
          </a:p>
        </p:txBody>
      </p:sp>
      <p:sp>
        <p:nvSpPr>
          <p:cNvPr id="4" name="Rectangle 3"/>
          <p:cNvSpPr/>
          <p:nvPr/>
        </p:nvSpPr>
        <p:spPr>
          <a:xfrm>
            <a:off x="152400" y="990600"/>
            <a:ext cx="8763000" cy="5632311"/>
          </a:xfrm>
          <a:prstGeom prst="rect">
            <a:avLst/>
          </a:prstGeom>
        </p:spPr>
        <p:txBody>
          <a:bodyPr wrap="square">
            <a:spAutoFit/>
          </a:bodyPr>
          <a:lstStyle/>
          <a:p>
            <a:r>
              <a:rPr lang="en-US" b="1" dirty="0"/>
              <a:t>KRAKEN: </a:t>
            </a:r>
            <a:r>
              <a:rPr lang="en-US" b="1" dirty="0" err="1"/>
              <a:t>Kinematically</a:t>
            </a:r>
            <a:r>
              <a:rPr lang="en-US" b="1" dirty="0"/>
              <a:t> Roving Autonomously </a:t>
            </a:r>
            <a:r>
              <a:rPr lang="en-US" b="1" dirty="0" err="1"/>
              <a:t>Kontrolled</a:t>
            </a:r>
            <a:r>
              <a:rPr lang="en-US" b="1" dirty="0"/>
              <a:t> Electro-</a:t>
            </a:r>
            <a:r>
              <a:rPr lang="en-US" b="1" dirty="0" err="1"/>
              <a:t>Nautic</a:t>
            </a:r>
            <a:r>
              <a:rPr lang="en-US" b="1" dirty="0"/>
              <a:t> </a:t>
            </a:r>
          </a:p>
          <a:p>
            <a:r>
              <a:rPr lang="en-US" i="1" dirty="0" err="1"/>
              <a:t>Torin</a:t>
            </a:r>
            <a:r>
              <a:rPr lang="en-US" i="1" dirty="0"/>
              <a:t> Clark, Peter Klein, Geoffrey Lake, S Lawrence-Simon, Joshua Moore, Ben Rhea-Carver, Marek </a:t>
            </a:r>
            <a:r>
              <a:rPr lang="en-US" i="1" dirty="0" err="1"/>
              <a:t>Sotola</a:t>
            </a:r>
            <a:r>
              <a:rPr lang="en-US" i="1" dirty="0"/>
              <a:t>, Steven Wilson, Christina </a:t>
            </a:r>
            <a:r>
              <a:rPr lang="en-US" i="1" dirty="0" err="1"/>
              <a:t>Wolfskill</a:t>
            </a:r>
            <a:r>
              <a:rPr lang="en-US" i="1" dirty="0"/>
              <a:t>, Albert Wu University of Colorado at Boulder, Aerospace Engineering Sciences</a:t>
            </a:r>
          </a:p>
          <a:p>
            <a:endParaRPr lang="en-US" i="1" dirty="0"/>
          </a:p>
          <a:p>
            <a:pPr algn="just"/>
            <a:r>
              <a:rPr lang="en-US" b="1" dirty="0"/>
              <a:t>KRAKEN is an autonomous underwater vehicle (AUV) designed by a team of undergraduate aerospace engineering students at the University of Colorado Boulder. The vehicle incorporates Vortex Ring Thrusters (VRTs), which are bio-inspired thrusters previously designed at CU Boulder. The VRTs, which mimic the propulsive mechanism of squids, can propel the vehicle laterally and allow it to execute zero-radius yaw rotation while maintaining a low external profile with minimal drag. KRAKEN is a torpedo-shaped vehicle without control surfaces that can move at high speeds while still being able to execute precise maneuvers with the VRTs. In addition to the thrusters, the vehicle has a suite of onboard sensors to determine its relative position, velocity, and attitude. This information is used in conjunction with a customized image recognition system to autonomously traverse an underwater course designed to exercise the novel technologies and abilities of the vehicle. An embedded LabVIEW system processes this information and provides autonomy and closed-loop feedback control capabilities. </a:t>
            </a:r>
            <a:endParaRPr lang="en-US" dirty="0"/>
          </a:p>
        </p:txBody>
      </p:sp>
    </p:spTree>
    <p:extLst>
      <p:ext uri="{BB962C8B-B14F-4D97-AF65-F5344CB8AC3E}">
        <p14:creationId xmlns:p14="http://schemas.microsoft.com/office/powerpoint/2010/main" val="246350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a:bodyPr>
          <a:lstStyle/>
          <a:p>
            <a:r>
              <a:rPr lang="en-US" dirty="0"/>
              <a:t>Abstracts</a:t>
            </a:r>
            <a:endParaRPr lang="en-US" u="sng" dirty="0">
              <a:solidFill>
                <a:srgbClr val="FF0000"/>
              </a:solidFill>
            </a:endParaRPr>
          </a:p>
        </p:txBody>
      </p:sp>
      <p:sp>
        <p:nvSpPr>
          <p:cNvPr id="3" name="Content Placeholder 2"/>
          <p:cNvSpPr>
            <a:spLocks noGrp="1"/>
          </p:cNvSpPr>
          <p:nvPr>
            <p:ph idx="1"/>
          </p:nvPr>
        </p:nvSpPr>
        <p:spPr>
          <a:xfrm>
            <a:off x="457200" y="2209800"/>
            <a:ext cx="8229600" cy="3886200"/>
          </a:xfrm>
        </p:spPr>
        <p:txBody>
          <a:bodyPr>
            <a:normAutofit fontScale="92500" lnSpcReduction="10000"/>
          </a:bodyPr>
          <a:lstStyle/>
          <a:p>
            <a:pPr marL="0" indent="0">
              <a:buNone/>
            </a:pPr>
            <a:endParaRPr lang="en-US" dirty="0"/>
          </a:p>
          <a:p>
            <a:r>
              <a:rPr lang="en-US" dirty="0"/>
              <a:t>Abstracts are due </a:t>
            </a:r>
            <a:r>
              <a:rPr lang="en-US" dirty="0">
                <a:solidFill>
                  <a:srgbClr val="FF0000"/>
                </a:solidFill>
              </a:rPr>
              <a:t>February 3</a:t>
            </a:r>
            <a:r>
              <a:rPr lang="en-US" baseline="30000" dirty="0">
                <a:solidFill>
                  <a:srgbClr val="FF0000"/>
                </a:solidFill>
              </a:rPr>
              <a:t>rd</a:t>
            </a:r>
            <a:r>
              <a:rPr lang="en-US" dirty="0"/>
              <a:t> for your ASEN 4028 class assignment.</a:t>
            </a:r>
          </a:p>
          <a:p>
            <a:endParaRPr lang="en-US" dirty="0"/>
          </a:p>
          <a:p>
            <a:r>
              <a:rPr lang="en-US" dirty="0"/>
              <a:t>Abstracts are due </a:t>
            </a:r>
            <a:r>
              <a:rPr lang="en-US" dirty="0">
                <a:solidFill>
                  <a:srgbClr val="FF0000"/>
                </a:solidFill>
              </a:rPr>
              <a:t>February 10</a:t>
            </a:r>
            <a:r>
              <a:rPr lang="en-US" baseline="30000" dirty="0">
                <a:solidFill>
                  <a:srgbClr val="FF0000"/>
                </a:solidFill>
              </a:rPr>
              <a:t>th</a:t>
            </a:r>
            <a:r>
              <a:rPr lang="en-US" dirty="0">
                <a:solidFill>
                  <a:srgbClr val="FF0000"/>
                </a:solidFill>
              </a:rPr>
              <a:t> </a:t>
            </a:r>
            <a:r>
              <a:rPr lang="en-US" dirty="0"/>
              <a:t>for the AIAA student paper conference.  </a:t>
            </a:r>
          </a:p>
          <a:p>
            <a:endParaRPr lang="en-US" dirty="0"/>
          </a:p>
          <a:p>
            <a:r>
              <a:rPr lang="en-US" dirty="0"/>
              <a:t>This will allow your advisor time to review and suggest improvements to your abstract before conference submittal.</a:t>
            </a:r>
          </a:p>
          <a:p>
            <a:pPr marL="393192" lvl="1" indent="0">
              <a:buNone/>
            </a:pPr>
            <a:endParaRPr lang="en-US" dirty="0"/>
          </a:p>
          <a:p>
            <a:pPr lvl="1"/>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13</a:t>
            </a:fld>
            <a:endParaRPr lang="en-US" dirty="0"/>
          </a:p>
        </p:txBody>
      </p:sp>
    </p:spTree>
    <p:extLst>
      <p:ext uri="{BB962C8B-B14F-4D97-AF65-F5344CB8AC3E}">
        <p14:creationId xmlns:p14="http://schemas.microsoft.com/office/powerpoint/2010/main" val="166336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a:t>Submitting Your Team’s Abstract – Due </a:t>
            </a:r>
            <a:r>
              <a:rPr lang="en-US" sz="4400" b="1" u="sng" dirty="0">
                <a:solidFill>
                  <a:srgbClr val="FF0000"/>
                </a:solidFill>
              </a:rPr>
              <a:t>Friday, February 10</a:t>
            </a:r>
            <a:r>
              <a:rPr lang="en-US" sz="4400" b="1" u="sng" baseline="30000" dirty="0">
                <a:solidFill>
                  <a:srgbClr val="FF0000"/>
                </a:solidFill>
              </a:rPr>
              <a:t>th</a:t>
            </a:r>
            <a:r>
              <a:rPr lang="en-US" sz="4400" b="1" u="sng" dirty="0">
                <a:solidFill>
                  <a:srgbClr val="FF0000"/>
                </a:solidFill>
              </a:rPr>
              <a:t>, 11:59:59pm </a:t>
            </a:r>
            <a:endParaRPr lang="en-US" sz="4400" dirty="0"/>
          </a:p>
        </p:txBody>
      </p:sp>
      <p:sp>
        <p:nvSpPr>
          <p:cNvPr id="3" name="Content Placeholder 2"/>
          <p:cNvSpPr>
            <a:spLocks noGrp="1"/>
          </p:cNvSpPr>
          <p:nvPr>
            <p:ph idx="1"/>
          </p:nvPr>
        </p:nvSpPr>
        <p:spPr>
          <a:xfrm>
            <a:off x="457200" y="2362200"/>
            <a:ext cx="8229600" cy="3886200"/>
          </a:xfrm>
        </p:spPr>
        <p:txBody>
          <a:bodyPr>
            <a:normAutofit fontScale="55000" lnSpcReduction="20000"/>
          </a:bodyPr>
          <a:lstStyle/>
          <a:p>
            <a:r>
              <a:rPr lang="en-US" dirty="0"/>
              <a:t>Only the AIAA team lead will submit your team’s abstract.  The team lead can be the PM, the SE, or any team member the team wishes to appoint to this position for the conference.  The team lead will be the POC for the conference</a:t>
            </a:r>
          </a:p>
          <a:p>
            <a:endParaRPr lang="en-US" dirty="0"/>
          </a:p>
          <a:p>
            <a:r>
              <a:rPr lang="en-US" sz="2800" b="1" dirty="0"/>
              <a:t>Submission Process:</a:t>
            </a:r>
            <a:endParaRPr lang="en-US" sz="8000" dirty="0"/>
          </a:p>
          <a:p>
            <a:r>
              <a:rPr lang="en-US" sz="2800" dirty="0"/>
              <a:t>1.</a:t>
            </a:r>
            <a:r>
              <a:rPr lang="en-US" sz="800" dirty="0"/>
              <a:t>      </a:t>
            </a:r>
            <a:r>
              <a:rPr lang="en-US" sz="2800" dirty="0"/>
              <a:t>Register for the conference.</a:t>
            </a:r>
            <a:endParaRPr lang="en-US" sz="8800" dirty="0"/>
          </a:p>
          <a:p>
            <a:r>
              <a:rPr lang="en-US" sz="2800" dirty="0"/>
              <a:t>2.</a:t>
            </a:r>
            <a:r>
              <a:rPr lang="en-US" sz="800" dirty="0"/>
              <a:t>      </a:t>
            </a:r>
            <a:r>
              <a:rPr lang="en-US" sz="2800" dirty="0"/>
              <a:t>Create/join your Technical Paper on the "</a:t>
            </a:r>
            <a:r>
              <a:rPr lang="en-US" sz="2800" u="sng" dirty="0">
                <a:hlinkClick r:id="rId2"/>
              </a:rPr>
              <a:t>My Registration</a:t>
            </a:r>
            <a:r>
              <a:rPr lang="en-US" sz="2800" dirty="0"/>
              <a:t>" page.</a:t>
            </a:r>
            <a:endParaRPr lang="en-US" sz="8800" dirty="0"/>
          </a:p>
          <a:p>
            <a:r>
              <a:rPr lang="en-US" sz="2800" dirty="0"/>
              <a:t>3.</a:t>
            </a:r>
            <a:r>
              <a:rPr lang="en-US" sz="800" dirty="0"/>
              <a:t>      </a:t>
            </a:r>
            <a:r>
              <a:rPr lang="en-US" sz="2800" dirty="0"/>
              <a:t>When you create your Technical Paper the form will include a text field for you to type your abstract in.  Your abstract should be a BRIEF description of your manuscript.</a:t>
            </a:r>
            <a:endParaRPr lang="en-US" sz="8800" dirty="0"/>
          </a:p>
          <a:p>
            <a:r>
              <a:rPr lang="en-US" sz="2800" dirty="0"/>
              <a:t>4.</a:t>
            </a:r>
            <a:r>
              <a:rPr lang="en-US" sz="800" dirty="0"/>
              <a:t>      </a:t>
            </a:r>
            <a:r>
              <a:rPr lang="en-US" sz="2800" dirty="0"/>
              <a:t>The Student Activities Committee will then have the opportunity to approve, deny, or ask for an updated abstract.</a:t>
            </a:r>
            <a:endParaRPr lang="en-US" sz="8800" dirty="0"/>
          </a:p>
          <a:p>
            <a:r>
              <a:rPr lang="en-US" sz="2800" dirty="0"/>
              <a:t>5.</a:t>
            </a:r>
            <a:r>
              <a:rPr lang="en-US" sz="800" dirty="0"/>
              <a:t>      </a:t>
            </a:r>
            <a:r>
              <a:rPr lang="en-US" sz="2800" dirty="0"/>
              <a:t>You will be notified via the email you listed on your registration form the status of your abstract and if you need to make any updates.</a:t>
            </a:r>
            <a:endParaRPr lang="en-US" sz="8800" dirty="0"/>
          </a:p>
          <a:p>
            <a:pPr marL="393192" lvl="1" indent="0">
              <a:buNone/>
            </a:pPr>
            <a:endParaRPr lang="en-US" dirty="0"/>
          </a:p>
          <a:p>
            <a:r>
              <a:rPr lang="en-US" dirty="0"/>
              <a:t>Your abstract will be evaluated to determine that your work is appropriate for inclusion into the conference. </a:t>
            </a:r>
            <a:br>
              <a:rPr lang="en-US" dirty="0"/>
            </a:b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14</a:t>
            </a:fld>
            <a:endParaRPr lang="en-US" dirty="0"/>
          </a:p>
        </p:txBody>
      </p:sp>
    </p:spTree>
    <p:extLst>
      <p:ext uri="{BB962C8B-B14F-4D97-AF65-F5344CB8AC3E}">
        <p14:creationId xmlns:p14="http://schemas.microsoft.com/office/powerpoint/2010/main" val="418656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a:t>What If We Change Our Minds About Going?</a:t>
            </a:r>
          </a:p>
        </p:txBody>
      </p:sp>
      <p:sp>
        <p:nvSpPr>
          <p:cNvPr id="3" name="Content Placeholder 2"/>
          <p:cNvSpPr>
            <a:spLocks noGrp="1"/>
          </p:cNvSpPr>
          <p:nvPr>
            <p:ph idx="1"/>
          </p:nvPr>
        </p:nvSpPr>
        <p:spPr>
          <a:xfrm>
            <a:off x="457200" y="2362200"/>
            <a:ext cx="8229600" cy="3886200"/>
          </a:xfrm>
        </p:spPr>
        <p:txBody>
          <a:bodyPr>
            <a:normAutofit fontScale="92500" lnSpcReduction="10000"/>
          </a:bodyPr>
          <a:lstStyle/>
          <a:p>
            <a:r>
              <a:rPr lang="en-US" dirty="0"/>
              <a:t>If you are unsure whether  you or your team is going or not, submit your abstract anyway.  You CANNOT decide you want to present after February 10</a:t>
            </a:r>
            <a:r>
              <a:rPr lang="en-US" baseline="30000" dirty="0"/>
              <a:t>th</a:t>
            </a:r>
            <a:r>
              <a:rPr lang="en-US" dirty="0"/>
              <a:t> if you have not submitted your abstract.  After that date, entry is closed.</a:t>
            </a:r>
          </a:p>
          <a:p>
            <a:endParaRPr lang="en-US" dirty="0"/>
          </a:p>
          <a:p>
            <a:r>
              <a:rPr lang="en-US" dirty="0"/>
              <a:t>If you find that you just don’t have the time to finish your paper before it’s due, or you can’t afford the time away from school, simply have your team lead contact the conference organizers via e-mail and ask them to pull your abstract and cancel any registrations you or your team members have made. </a:t>
            </a:r>
          </a:p>
          <a:p>
            <a:endParaRPr lang="en-US" dirty="0"/>
          </a:p>
          <a:p>
            <a:pPr lvl="1"/>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15</a:t>
            </a:fld>
            <a:endParaRPr lang="en-US" dirty="0"/>
          </a:p>
        </p:txBody>
      </p:sp>
    </p:spTree>
    <p:extLst>
      <p:ext uri="{BB962C8B-B14F-4D97-AF65-F5344CB8AC3E}">
        <p14:creationId xmlns:p14="http://schemas.microsoft.com/office/powerpoint/2010/main" val="3552065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a:bodyPr>
          <a:lstStyle/>
          <a:p>
            <a:r>
              <a:rPr lang="en-US" dirty="0"/>
              <a:t>Contact Information</a:t>
            </a:r>
          </a:p>
        </p:txBody>
      </p:sp>
      <p:sp>
        <p:nvSpPr>
          <p:cNvPr id="3" name="Content Placeholder 2"/>
          <p:cNvSpPr>
            <a:spLocks noGrp="1"/>
          </p:cNvSpPr>
          <p:nvPr>
            <p:ph idx="1"/>
          </p:nvPr>
        </p:nvSpPr>
        <p:spPr>
          <a:xfrm>
            <a:off x="457200" y="2362200"/>
            <a:ext cx="8229600" cy="3886200"/>
          </a:xfrm>
        </p:spPr>
        <p:txBody>
          <a:bodyPr>
            <a:normAutofit fontScale="47500" lnSpcReduction="20000"/>
          </a:bodyPr>
          <a:lstStyle/>
          <a:p>
            <a:r>
              <a:rPr lang="en-US" b="1" dirty="0"/>
              <a:t>Contact Information</a:t>
            </a:r>
          </a:p>
          <a:p>
            <a:r>
              <a:rPr lang="en-US" b="1" dirty="0"/>
              <a:t>Region V Deputy Director for Education </a:t>
            </a:r>
            <a:endParaRPr lang="en-US" dirty="0"/>
          </a:p>
          <a:p>
            <a:r>
              <a:rPr lang="en-US" dirty="0"/>
              <a:t>ANGELA W. SUPLISSON, Col, USAF</a:t>
            </a:r>
          </a:p>
          <a:p>
            <a:r>
              <a:rPr lang="en-US" dirty="0"/>
              <a:t>US Air Force Academy</a:t>
            </a:r>
          </a:p>
          <a:p>
            <a:r>
              <a:rPr lang="en-US" dirty="0"/>
              <a:t>719-333-2427</a:t>
            </a:r>
          </a:p>
          <a:p>
            <a:r>
              <a:rPr lang="en-US" dirty="0"/>
              <a:t>Angela.Suplisson@usafa.edu</a:t>
            </a:r>
          </a:p>
          <a:p>
            <a:r>
              <a:rPr lang="en-US" dirty="0"/>
              <a:t> </a:t>
            </a:r>
          </a:p>
          <a:p>
            <a:r>
              <a:rPr lang="en-US" dirty="0"/>
              <a:t> </a:t>
            </a:r>
            <a:r>
              <a:rPr lang="en-US" b="1" dirty="0"/>
              <a:t>Metropolitan State University Student Section Officers</a:t>
            </a:r>
            <a:endParaRPr lang="en-US" dirty="0"/>
          </a:p>
          <a:p>
            <a:r>
              <a:rPr lang="en-US" dirty="0"/>
              <a:t>SHAWN SLOAN</a:t>
            </a:r>
          </a:p>
          <a:p>
            <a:r>
              <a:rPr lang="en-US" dirty="0"/>
              <a:t>MSU Denver Student Branch Vice-Chair</a:t>
            </a:r>
          </a:p>
          <a:p>
            <a:r>
              <a:rPr lang="en-US" dirty="0"/>
              <a:t>(303)596-8856</a:t>
            </a:r>
          </a:p>
          <a:p>
            <a:r>
              <a:rPr lang="en-US" dirty="0"/>
              <a:t>ssloan12@msudenver.edu</a:t>
            </a:r>
          </a:p>
          <a:p>
            <a:r>
              <a:rPr lang="en-US" dirty="0"/>
              <a:t> </a:t>
            </a:r>
          </a:p>
          <a:p>
            <a:r>
              <a:rPr lang="en-US" b="1" dirty="0"/>
              <a:t>United States Air Force Academy Student Section Officers</a:t>
            </a:r>
            <a:endParaRPr lang="en-US" dirty="0"/>
          </a:p>
          <a:p>
            <a:r>
              <a:rPr lang="en-US" dirty="0"/>
              <a:t>JEFFREY M. LAYNG</a:t>
            </a:r>
          </a:p>
          <a:p>
            <a:r>
              <a:rPr lang="en-US" dirty="0"/>
              <a:t>USAFA Student Branch Chair</a:t>
            </a:r>
          </a:p>
          <a:p>
            <a:r>
              <a:rPr lang="en-US" dirty="0"/>
              <a:t>(814)441-1268</a:t>
            </a:r>
          </a:p>
          <a:p>
            <a:r>
              <a:rPr lang="en-US" dirty="0"/>
              <a:t>ssloan12@msudenver.edu</a:t>
            </a:r>
          </a:p>
          <a:p>
            <a:endParaRPr lang="en-US" dirty="0">
              <a:solidFill>
                <a:srgbClr val="FF0000"/>
              </a:solidFill>
            </a:endParaRPr>
          </a:p>
          <a:p>
            <a:pPr lvl="1"/>
            <a:endParaRPr lang="en-US" dirty="0"/>
          </a:p>
          <a:p>
            <a:r>
              <a:rPr lang="en-US" dirty="0"/>
              <a:t>Contact one of them as soon as you are certain you or your team can’t attend – it’s professional courtesy.</a:t>
            </a:r>
          </a:p>
          <a:p>
            <a:pPr lvl="1"/>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16</a:t>
            </a:fld>
            <a:endParaRPr lang="en-US"/>
          </a:p>
        </p:txBody>
      </p:sp>
    </p:spTree>
    <p:extLst>
      <p:ext uri="{BB962C8B-B14F-4D97-AF65-F5344CB8AC3E}">
        <p14:creationId xmlns:p14="http://schemas.microsoft.com/office/powerpoint/2010/main" val="87454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a:bodyPr>
          <a:lstStyle/>
          <a:p>
            <a:r>
              <a:rPr lang="en-US" dirty="0"/>
              <a:t>Paper</a:t>
            </a:r>
            <a:endParaRPr lang="en-US" u="sng" dirty="0">
              <a:solidFill>
                <a:srgbClr val="FF0000"/>
              </a:solidFill>
            </a:endParaRPr>
          </a:p>
        </p:txBody>
      </p:sp>
      <p:sp>
        <p:nvSpPr>
          <p:cNvPr id="3" name="Content Placeholder 2"/>
          <p:cNvSpPr>
            <a:spLocks noGrp="1"/>
          </p:cNvSpPr>
          <p:nvPr>
            <p:ph idx="1"/>
          </p:nvPr>
        </p:nvSpPr>
        <p:spPr>
          <a:xfrm>
            <a:off x="457200" y="2209800"/>
            <a:ext cx="8229600" cy="3886200"/>
          </a:xfrm>
        </p:spPr>
        <p:txBody>
          <a:bodyPr>
            <a:normAutofit fontScale="92500" lnSpcReduction="20000"/>
          </a:bodyPr>
          <a:lstStyle/>
          <a:p>
            <a:pPr marL="0" indent="0">
              <a:buNone/>
            </a:pPr>
            <a:endParaRPr lang="en-US" dirty="0"/>
          </a:p>
          <a:p>
            <a:r>
              <a:rPr lang="en-US" dirty="0"/>
              <a:t>Papers are due </a:t>
            </a:r>
            <a:r>
              <a:rPr lang="en-US" dirty="0">
                <a:solidFill>
                  <a:srgbClr val="FF0000"/>
                </a:solidFill>
              </a:rPr>
              <a:t>March 10</a:t>
            </a:r>
            <a:r>
              <a:rPr lang="en-US" baseline="30000" dirty="0">
                <a:solidFill>
                  <a:srgbClr val="FF0000"/>
                </a:solidFill>
              </a:rPr>
              <a:t>th</a:t>
            </a:r>
            <a:r>
              <a:rPr lang="en-US" dirty="0"/>
              <a:t> for your ASEN 4028 class assignment.</a:t>
            </a:r>
          </a:p>
          <a:p>
            <a:endParaRPr lang="en-US" dirty="0"/>
          </a:p>
          <a:p>
            <a:r>
              <a:rPr lang="en-US" dirty="0"/>
              <a:t>Papers are due </a:t>
            </a:r>
            <a:r>
              <a:rPr lang="en-US" dirty="0">
                <a:solidFill>
                  <a:srgbClr val="FF0000"/>
                </a:solidFill>
              </a:rPr>
              <a:t>March 17</a:t>
            </a:r>
            <a:r>
              <a:rPr lang="en-US" baseline="30000" dirty="0">
                <a:solidFill>
                  <a:srgbClr val="FF0000"/>
                </a:solidFill>
              </a:rPr>
              <a:t>th</a:t>
            </a:r>
            <a:r>
              <a:rPr lang="en-US" dirty="0">
                <a:solidFill>
                  <a:srgbClr val="FF0000"/>
                </a:solidFill>
              </a:rPr>
              <a:t> </a:t>
            </a:r>
            <a:r>
              <a:rPr lang="en-US" dirty="0"/>
              <a:t>for the AIAA student paper conference.  </a:t>
            </a:r>
          </a:p>
          <a:p>
            <a:endParaRPr lang="en-US" dirty="0"/>
          </a:p>
          <a:p>
            <a:r>
              <a:rPr lang="en-US" dirty="0"/>
              <a:t>This will allow your advisor time to review and suggest improvements to your paper before conference submittal. You must have your project advisor’s approval before submitting to the conference.</a:t>
            </a:r>
          </a:p>
          <a:p>
            <a:pPr marL="393192" lvl="1" indent="0">
              <a:buNone/>
            </a:pPr>
            <a:endParaRPr lang="en-US" dirty="0"/>
          </a:p>
          <a:p>
            <a:pPr lvl="1"/>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17</a:t>
            </a:fld>
            <a:endParaRPr lang="en-US" dirty="0"/>
          </a:p>
        </p:txBody>
      </p:sp>
    </p:spTree>
    <p:extLst>
      <p:ext uri="{BB962C8B-B14F-4D97-AF65-F5344CB8AC3E}">
        <p14:creationId xmlns:p14="http://schemas.microsoft.com/office/powerpoint/2010/main" val="42261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a:bodyPr>
          <a:lstStyle/>
          <a:p>
            <a:r>
              <a:rPr lang="en-US" dirty="0"/>
              <a:t>Preparing Your Paper</a:t>
            </a:r>
          </a:p>
        </p:txBody>
      </p:sp>
      <p:sp>
        <p:nvSpPr>
          <p:cNvPr id="3" name="Content Placeholder 2"/>
          <p:cNvSpPr>
            <a:spLocks noGrp="1"/>
          </p:cNvSpPr>
          <p:nvPr>
            <p:ph idx="1"/>
          </p:nvPr>
        </p:nvSpPr>
        <p:spPr>
          <a:xfrm>
            <a:off x="457200" y="2209800"/>
            <a:ext cx="8229600" cy="3886200"/>
          </a:xfrm>
        </p:spPr>
        <p:txBody>
          <a:bodyPr>
            <a:normAutofit fontScale="85000" lnSpcReduction="20000"/>
          </a:bodyPr>
          <a:lstStyle/>
          <a:p>
            <a:pPr marL="0" indent="0">
              <a:buNone/>
            </a:pPr>
            <a:endParaRPr lang="en-US" dirty="0"/>
          </a:p>
          <a:p>
            <a:r>
              <a:rPr lang="en-US" dirty="0"/>
              <a:t>For your class assignment, or in order to be eligible to compete in the AIAA Region V Student Paper Conference, papers must comply with standard AIAA professional conference format.  </a:t>
            </a:r>
          </a:p>
          <a:p>
            <a:endParaRPr lang="en-US" dirty="0"/>
          </a:p>
          <a:p>
            <a:r>
              <a:rPr lang="en-US" dirty="0"/>
              <a:t>The length of each paper will be limited to 11 pages, single-spaced, including the abstract, references, figures and appendices.  Consult the </a:t>
            </a:r>
            <a:r>
              <a:rPr lang="en-US" dirty="0">
                <a:hlinkClick r:id="rId2"/>
              </a:rPr>
              <a:t>AIAA Author Kit</a:t>
            </a:r>
            <a:r>
              <a:rPr lang="en-US" dirty="0"/>
              <a:t> to prepare your paper.</a:t>
            </a:r>
          </a:p>
          <a:p>
            <a:endParaRPr lang="en-US" dirty="0"/>
          </a:p>
          <a:p>
            <a:r>
              <a:rPr lang="en-US" dirty="0"/>
              <a:t>You are allowed to deviate somewhat from the original abstract you submitted, but the general subject material must be the same.</a:t>
            </a:r>
          </a:p>
          <a:p>
            <a:pPr lvl="1"/>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18</a:t>
            </a:fld>
            <a:endParaRPr lang="en-US"/>
          </a:p>
        </p:txBody>
      </p:sp>
    </p:spTree>
    <p:extLst>
      <p:ext uri="{BB962C8B-B14F-4D97-AF65-F5344CB8AC3E}">
        <p14:creationId xmlns:p14="http://schemas.microsoft.com/office/powerpoint/2010/main" val="943936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a:t>Submitting Your Team’s Paper – Due</a:t>
            </a:r>
            <a:r>
              <a:rPr lang="en-US" sz="5400" b="1" dirty="0">
                <a:solidFill>
                  <a:srgbClr val="FF0000"/>
                </a:solidFill>
              </a:rPr>
              <a:t> </a:t>
            </a:r>
            <a:r>
              <a:rPr lang="en-US" sz="4000" b="1" u="sng" dirty="0">
                <a:solidFill>
                  <a:srgbClr val="FF0000"/>
                </a:solidFill>
              </a:rPr>
              <a:t>Friday, March 17</a:t>
            </a:r>
            <a:r>
              <a:rPr lang="en-US" sz="4000" b="1" u="sng" baseline="30000" dirty="0">
                <a:solidFill>
                  <a:srgbClr val="FF0000"/>
                </a:solidFill>
              </a:rPr>
              <a:t>th</a:t>
            </a:r>
            <a:r>
              <a:rPr lang="en-US" sz="4000" b="1" u="sng" dirty="0">
                <a:solidFill>
                  <a:srgbClr val="FF0000"/>
                </a:solidFill>
              </a:rPr>
              <a:t>, 11:59:59pm</a:t>
            </a:r>
            <a:endParaRPr lang="en-US" sz="4000" dirty="0"/>
          </a:p>
        </p:txBody>
      </p:sp>
      <p:sp>
        <p:nvSpPr>
          <p:cNvPr id="3" name="Content Placeholder 2"/>
          <p:cNvSpPr>
            <a:spLocks noGrp="1"/>
          </p:cNvSpPr>
          <p:nvPr>
            <p:ph idx="1"/>
          </p:nvPr>
        </p:nvSpPr>
        <p:spPr>
          <a:xfrm>
            <a:off x="457200" y="2362200"/>
            <a:ext cx="8229600" cy="3886200"/>
          </a:xfrm>
        </p:spPr>
        <p:txBody>
          <a:bodyPr>
            <a:normAutofit fontScale="55000" lnSpcReduction="20000"/>
          </a:bodyPr>
          <a:lstStyle/>
          <a:p>
            <a:r>
              <a:rPr lang="en-US" sz="2900" dirty="0"/>
              <a:t>Only the AIAA team lead will submit your team’s paper.</a:t>
            </a:r>
          </a:p>
          <a:p>
            <a:pPr marL="0" indent="0">
              <a:buNone/>
            </a:pPr>
            <a:endParaRPr lang="en-US" sz="2900" dirty="0"/>
          </a:p>
          <a:p>
            <a:r>
              <a:rPr lang="en-US" sz="2900" dirty="0"/>
              <a:t>Once your abstract is approved, you will then be allowed to upload your manuscript (pdf only). The Student Activities Committee will then have the opportunity to approve, deny, or ask for an updated manuscript.  Again, you will be notified via the email listed on your registration form the status of your manuscript.</a:t>
            </a:r>
          </a:p>
          <a:p>
            <a:pPr marL="393192" lvl="1" indent="0">
              <a:buNone/>
            </a:pPr>
            <a:endParaRPr lang="en-US" sz="2900" dirty="0"/>
          </a:p>
          <a:p>
            <a:r>
              <a:rPr lang="en-US" sz="2900" dirty="0"/>
              <a:t>The conference organizers will contact the team lead if the paper has been rejected.  The main reason for rejection is that the paper does not conform to AIAA format.  The organizers will most likely contact the lead and give your team a couple of days to fix the problems and resubmit. </a:t>
            </a:r>
          </a:p>
          <a:p>
            <a:pPr marL="393192" lvl="1" indent="0">
              <a:buNone/>
            </a:pPr>
            <a:endParaRPr lang="en-US" sz="2900" dirty="0"/>
          </a:p>
          <a:p>
            <a:pPr marL="393192" lvl="1" indent="0">
              <a:buNone/>
            </a:pPr>
            <a:endParaRPr lang="en-US" sz="2900" dirty="0"/>
          </a:p>
          <a:p>
            <a:r>
              <a:rPr lang="en-US" sz="2900" dirty="0"/>
              <a:t>Your paper will then be distributed among industry professionals, usually 3 different engineers, to read and evaluate.  Your entry will receive a written score based off this evaluation.</a:t>
            </a:r>
            <a:br>
              <a:rPr lang="en-US" sz="2900" dirty="0"/>
            </a:br>
            <a:endParaRPr lang="en-US" sz="2900"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19</a:t>
            </a:fld>
            <a:endParaRPr lang="en-US"/>
          </a:p>
        </p:txBody>
      </p:sp>
    </p:spTree>
    <p:extLst>
      <p:ext uri="{BB962C8B-B14F-4D97-AF65-F5344CB8AC3E}">
        <p14:creationId xmlns:p14="http://schemas.microsoft.com/office/powerpoint/2010/main" val="178880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9F90386-3148-4F38-B5C1-F7B3B61F40E2}" type="slidenum">
              <a:rPr lang="en-US" smtClean="0"/>
              <a:t>2</a:t>
            </a:fld>
            <a:endParaRPr lang="en-US"/>
          </a:p>
        </p:txBody>
      </p:sp>
      <p:pic>
        <p:nvPicPr>
          <p:cNvPr id="4" name="Picture 3"/>
          <p:cNvPicPr>
            <a:picLocks noChangeAspect="1"/>
          </p:cNvPicPr>
          <p:nvPr/>
        </p:nvPicPr>
        <p:blipFill>
          <a:blip r:embed="rId2"/>
          <a:stretch>
            <a:fillRect/>
          </a:stretch>
        </p:blipFill>
        <p:spPr>
          <a:xfrm>
            <a:off x="628945" y="1173635"/>
            <a:ext cx="8026655" cy="5577840"/>
          </a:xfrm>
          <a:prstGeom prst="rect">
            <a:avLst/>
          </a:prstGeom>
        </p:spPr>
      </p:pic>
      <p:sp>
        <p:nvSpPr>
          <p:cNvPr id="6" name="Rectangle 5"/>
          <p:cNvSpPr/>
          <p:nvPr/>
        </p:nvSpPr>
        <p:spPr>
          <a:xfrm>
            <a:off x="558672" y="250305"/>
            <a:ext cx="8534400" cy="923330"/>
          </a:xfrm>
          <a:prstGeom prst="rect">
            <a:avLst/>
          </a:prstGeom>
        </p:spPr>
        <p:txBody>
          <a:bodyPr wrap="square">
            <a:spAutoFit/>
          </a:bodyPr>
          <a:lstStyle/>
          <a:p>
            <a:pPr algn="ctr"/>
            <a:r>
              <a:rPr lang="en-US" b="1" dirty="0">
                <a:solidFill>
                  <a:srgbClr val="202020"/>
                </a:solidFill>
                <a:latin typeface="Helvetica" panose="020B0604020202020204" pitchFamily="34" charset="0"/>
                <a:ea typeface="Calibri" panose="020F0502020204030204" pitchFamily="34" charset="0"/>
                <a:cs typeface="Times New Roman" panose="02020603050405020304" pitchFamily="18" charset="0"/>
              </a:rPr>
              <a:t>1</a:t>
            </a:r>
            <a:r>
              <a:rPr lang="en-US" sz="1100" b="1" baseline="30000" dirty="0">
                <a:solidFill>
                  <a:srgbClr val="202020"/>
                </a:solidFill>
                <a:latin typeface="Helvetica" panose="020B0604020202020204" pitchFamily="34" charset="0"/>
                <a:ea typeface="Calibri" panose="020F0502020204030204" pitchFamily="34" charset="0"/>
                <a:cs typeface="Times New Roman" panose="02020603050405020304" pitchFamily="18" charset="0"/>
              </a:rPr>
              <a:t>st</a:t>
            </a:r>
            <a:r>
              <a:rPr lang="en-US" b="1" dirty="0">
                <a:solidFill>
                  <a:srgbClr val="202020"/>
                </a:solidFill>
                <a:latin typeface="Helvetica" panose="020B0604020202020204" pitchFamily="34" charset="0"/>
                <a:ea typeface="Calibri" panose="020F0502020204030204" pitchFamily="34" charset="0"/>
                <a:cs typeface="Times New Roman" panose="02020603050405020304" pitchFamily="18" charset="0"/>
              </a:rPr>
              <a:t> Place, AIAA SciTech 2017 International Student Conference: Senior “Project ELSA: Europa Lander for Science Acquisition." </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algn="ctr"/>
            <a:r>
              <a:rPr lang="en-US" b="1" dirty="0">
                <a:solidFill>
                  <a:srgbClr val="202020"/>
                </a:solidFill>
                <a:latin typeface="Helvetica" panose="020B0604020202020204" pitchFamily="34" charset="0"/>
                <a:ea typeface="Calibri" panose="020F0502020204030204" pitchFamily="34" charset="0"/>
                <a:cs typeface="Times New Roman" panose="02020603050405020304" pitchFamily="18" charset="0"/>
              </a:rPr>
              <a:t>The team was sponsored by Ball Aerospace and Technologies Corp.</a:t>
            </a:r>
            <a:endParaRPr lang="en-US" b="1" dirty="0"/>
          </a:p>
        </p:txBody>
      </p:sp>
    </p:spTree>
    <p:extLst>
      <p:ext uri="{BB962C8B-B14F-4D97-AF65-F5344CB8AC3E}">
        <p14:creationId xmlns:p14="http://schemas.microsoft.com/office/powerpoint/2010/main" val="101455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a:t>Between Paper and Presentation</a:t>
            </a:r>
          </a:p>
        </p:txBody>
      </p:sp>
      <p:sp>
        <p:nvSpPr>
          <p:cNvPr id="3" name="Content Placeholder 2"/>
          <p:cNvSpPr>
            <a:spLocks noGrp="1"/>
          </p:cNvSpPr>
          <p:nvPr>
            <p:ph idx="1"/>
          </p:nvPr>
        </p:nvSpPr>
        <p:spPr>
          <a:xfrm>
            <a:off x="457200" y="2362200"/>
            <a:ext cx="8229600" cy="3886200"/>
          </a:xfrm>
        </p:spPr>
        <p:txBody>
          <a:bodyPr>
            <a:normAutofit fontScale="77500" lnSpcReduction="20000"/>
          </a:bodyPr>
          <a:lstStyle/>
          <a:p>
            <a:r>
              <a:rPr lang="en-US" dirty="0"/>
              <a:t>Look at the conference website on a </a:t>
            </a:r>
            <a:r>
              <a:rPr lang="en-US" dirty="0">
                <a:solidFill>
                  <a:srgbClr val="FF0000"/>
                </a:solidFill>
              </a:rPr>
              <a:t>daily</a:t>
            </a:r>
            <a:r>
              <a:rPr lang="en-US" dirty="0"/>
              <a:t> basis.  The conference organizers will post the presentation schedule.  Be aware of when you are slated to present.  If there is any problem at all with the time slot, contact the organizers immediately and ask if it would be possible to reschedule your team.  Only do this in an extreme case, not for your convenience.</a:t>
            </a:r>
          </a:p>
          <a:p>
            <a:pPr marL="0" indent="0">
              <a:buNone/>
            </a:pPr>
            <a:endParaRPr lang="en-US" dirty="0"/>
          </a:p>
          <a:p>
            <a:r>
              <a:rPr lang="en-US" dirty="0"/>
              <a:t>Start on your presentation as soon as your presentation as soon as your paper has been submitted and practice, practice, practice.</a:t>
            </a:r>
          </a:p>
          <a:p>
            <a:pPr marL="393192" lvl="1" indent="0">
              <a:buNone/>
            </a:pPr>
            <a:endParaRPr lang="en-US" dirty="0"/>
          </a:p>
          <a:p>
            <a:r>
              <a:rPr lang="en-US" dirty="0">
                <a:solidFill>
                  <a:srgbClr val="00B0F0"/>
                </a:solidFill>
              </a:rPr>
              <a:t>Dr. </a:t>
            </a:r>
            <a:r>
              <a:rPr lang="en-US" dirty="0" err="1">
                <a:solidFill>
                  <a:srgbClr val="00B0F0"/>
                </a:solidFill>
              </a:rPr>
              <a:t>Nabity</a:t>
            </a:r>
            <a:r>
              <a:rPr lang="en-US" dirty="0">
                <a:solidFill>
                  <a:srgbClr val="00B0F0"/>
                </a:solidFill>
              </a:rPr>
              <a:t> has scheduled class time for a practice and critique session in ECCR 200 </a:t>
            </a:r>
            <a:r>
              <a:rPr lang="en-US" dirty="0"/>
              <a:t>on </a:t>
            </a:r>
            <a:r>
              <a:rPr lang="en-US" dirty="0">
                <a:solidFill>
                  <a:srgbClr val="FF0000"/>
                </a:solidFill>
              </a:rPr>
              <a:t>April 3</a:t>
            </a:r>
            <a:r>
              <a:rPr lang="en-US" baseline="30000" dirty="0">
                <a:solidFill>
                  <a:srgbClr val="FF0000"/>
                </a:solidFill>
              </a:rPr>
              <a:t>rd</a:t>
            </a:r>
            <a:r>
              <a:rPr lang="en-US" dirty="0">
                <a:solidFill>
                  <a:srgbClr val="FF0000"/>
                </a:solidFill>
              </a:rPr>
              <a:t> and 5</a:t>
            </a:r>
            <a:r>
              <a:rPr lang="en-US" baseline="30000" dirty="0">
                <a:solidFill>
                  <a:srgbClr val="FF0000"/>
                </a:solidFill>
              </a:rPr>
              <a:t>th</a:t>
            </a:r>
            <a:r>
              <a:rPr lang="en-US" dirty="0"/>
              <a:t>.  Please invite faculty to attend as well as your customer, friends, relatives,…. for feedback.</a:t>
            </a:r>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20</a:t>
            </a:fld>
            <a:endParaRPr lang="en-US"/>
          </a:p>
        </p:txBody>
      </p:sp>
    </p:spTree>
    <p:extLst>
      <p:ext uri="{BB962C8B-B14F-4D97-AF65-F5344CB8AC3E}">
        <p14:creationId xmlns:p14="http://schemas.microsoft.com/office/powerpoint/2010/main" val="3823741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dirty="0"/>
              <a:t>Preparing Your Presentation</a:t>
            </a:r>
          </a:p>
        </p:txBody>
      </p:sp>
      <p:sp>
        <p:nvSpPr>
          <p:cNvPr id="3" name="Content Placeholder 2"/>
          <p:cNvSpPr>
            <a:spLocks noGrp="1"/>
          </p:cNvSpPr>
          <p:nvPr>
            <p:ph idx="1"/>
          </p:nvPr>
        </p:nvSpPr>
        <p:spPr>
          <a:xfrm>
            <a:off x="457200" y="1828800"/>
            <a:ext cx="8229600" cy="4724400"/>
          </a:xfrm>
        </p:spPr>
        <p:txBody>
          <a:bodyPr>
            <a:normAutofit fontScale="62500" lnSpcReduction="20000"/>
          </a:bodyPr>
          <a:lstStyle/>
          <a:p>
            <a:pPr marL="0" indent="0">
              <a:buNone/>
            </a:pPr>
            <a:endParaRPr lang="en-US" dirty="0"/>
          </a:p>
          <a:p>
            <a:r>
              <a:rPr lang="en-US" dirty="0"/>
              <a:t>Your presentation is not uploaded on the conference website, and is not “due” until you give it.</a:t>
            </a:r>
          </a:p>
          <a:p>
            <a:pPr marL="0" indent="0">
              <a:buNone/>
            </a:pPr>
            <a:endParaRPr lang="en-US" dirty="0"/>
          </a:p>
          <a:p>
            <a:r>
              <a:rPr lang="en-US" dirty="0"/>
              <a:t>A PC and projector will be provided for presentations. </a:t>
            </a:r>
          </a:p>
          <a:p>
            <a:pPr marL="0" indent="0">
              <a:buNone/>
            </a:pPr>
            <a:endParaRPr lang="en-US" dirty="0"/>
          </a:p>
          <a:p>
            <a:r>
              <a:rPr lang="en-US" dirty="0"/>
              <a:t>You may use your own PC, if you prefer, as long as it can be hooked up, powered on and ready to go in the 2 minute allotted time. Preparation time extending into your 20 minute presentation time will count as part of your 20 minutes. </a:t>
            </a:r>
          </a:p>
          <a:p>
            <a:pPr marL="0" indent="0">
              <a:buNone/>
            </a:pPr>
            <a:endParaRPr lang="en-US" dirty="0"/>
          </a:p>
          <a:p>
            <a:r>
              <a:rPr lang="en-US" dirty="0"/>
              <a:t>The preferred format of presentation is a PowerPoint file stored on CD-ROM or flash drive. Please bring your file in multiple formats in case of technical difficulties.</a:t>
            </a:r>
          </a:p>
          <a:p>
            <a:pPr marL="0" indent="0">
              <a:buNone/>
            </a:pPr>
            <a:endParaRPr lang="en-US" dirty="0"/>
          </a:p>
          <a:p>
            <a:r>
              <a:rPr lang="en-US" dirty="0"/>
              <a:t>To ensure that there is a smooth transition between the presenters, all visual aids can be required to be uploaded onto the session computers during check-in if you plan on using these computers.</a:t>
            </a:r>
          </a:p>
          <a:p>
            <a:endParaRPr lang="en-US" dirty="0"/>
          </a:p>
          <a:p>
            <a:r>
              <a:rPr lang="en-US" dirty="0"/>
              <a:t>Keep in mind that the oral judges are not the same as the written judges, and have NOT read your paper.</a:t>
            </a:r>
          </a:p>
          <a:p>
            <a:pPr marL="0" indent="0">
              <a:buNone/>
            </a:pPr>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21</a:t>
            </a:fld>
            <a:endParaRPr lang="en-US"/>
          </a:p>
        </p:txBody>
      </p:sp>
    </p:spTree>
    <p:extLst>
      <p:ext uri="{BB962C8B-B14F-4D97-AF65-F5344CB8AC3E}">
        <p14:creationId xmlns:p14="http://schemas.microsoft.com/office/powerpoint/2010/main" val="799210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dirty="0"/>
              <a:t>Presenting Your Presentation</a:t>
            </a:r>
          </a:p>
        </p:txBody>
      </p:sp>
      <p:sp>
        <p:nvSpPr>
          <p:cNvPr id="3" name="Content Placeholder 2"/>
          <p:cNvSpPr>
            <a:spLocks noGrp="1"/>
          </p:cNvSpPr>
          <p:nvPr>
            <p:ph idx="1"/>
          </p:nvPr>
        </p:nvSpPr>
        <p:spPr>
          <a:xfrm>
            <a:off x="457200" y="1828800"/>
            <a:ext cx="8229600" cy="3886200"/>
          </a:xfrm>
        </p:spPr>
        <p:txBody>
          <a:bodyPr>
            <a:normAutofit fontScale="55000" lnSpcReduction="20000"/>
          </a:bodyPr>
          <a:lstStyle/>
          <a:p>
            <a:pPr marL="0" indent="0">
              <a:buNone/>
            </a:pPr>
            <a:endParaRPr lang="en-US" dirty="0"/>
          </a:p>
          <a:p>
            <a:r>
              <a:rPr lang="en-US" sz="2900" dirty="0"/>
              <a:t>All presentations are scheduled at 30 minute intervals.</a:t>
            </a:r>
          </a:p>
          <a:p>
            <a:endParaRPr lang="en-US" sz="2900" dirty="0"/>
          </a:p>
          <a:p>
            <a:r>
              <a:rPr lang="en-US" sz="2900" dirty="0"/>
              <a:t>These thirty minutes include the time for speaker introduction as well as paper presentation and questions and answers. </a:t>
            </a:r>
          </a:p>
          <a:p>
            <a:endParaRPr lang="en-US" sz="2900" dirty="0"/>
          </a:p>
          <a:p>
            <a:r>
              <a:rPr lang="en-US" sz="2900" dirty="0"/>
              <a:t>Each presentation will be given a maximum of 20 minutes. A five-minute warning, then a one-minute warning, is usually given to help the speaker pace the end of the presentation. </a:t>
            </a:r>
          </a:p>
          <a:p>
            <a:endParaRPr lang="en-US" sz="2900" dirty="0"/>
          </a:p>
          <a:p>
            <a:r>
              <a:rPr lang="en-US" sz="2900" dirty="0"/>
              <a:t>If needed, a cut-off at the end of twenty minutes will be enforced. </a:t>
            </a:r>
          </a:p>
          <a:p>
            <a:endParaRPr lang="en-US" sz="2900" dirty="0"/>
          </a:p>
          <a:p>
            <a:r>
              <a:rPr lang="en-US" sz="2900" dirty="0"/>
              <a:t>Additional time (approximately 8 minutes) will be allotted for questions from the floor, starting with the judges.</a:t>
            </a:r>
          </a:p>
          <a:p>
            <a:endParaRPr lang="en-US" sz="2900" dirty="0"/>
          </a:p>
          <a:p>
            <a:r>
              <a:rPr lang="en-US" sz="2900" dirty="0"/>
              <a:t>You will receive an oral score from each of these judges, usually three in number.</a:t>
            </a:r>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22</a:t>
            </a:fld>
            <a:endParaRPr lang="en-US"/>
          </a:p>
        </p:txBody>
      </p:sp>
    </p:spTree>
    <p:extLst>
      <p:ext uri="{BB962C8B-B14F-4D97-AF65-F5344CB8AC3E}">
        <p14:creationId xmlns:p14="http://schemas.microsoft.com/office/powerpoint/2010/main" val="288590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dirty="0"/>
              <a:t>Final Scores</a:t>
            </a:r>
          </a:p>
        </p:txBody>
      </p:sp>
      <p:sp>
        <p:nvSpPr>
          <p:cNvPr id="3" name="Content Placeholder 2"/>
          <p:cNvSpPr>
            <a:spLocks noGrp="1"/>
          </p:cNvSpPr>
          <p:nvPr>
            <p:ph idx="1"/>
          </p:nvPr>
        </p:nvSpPr>
        <p:spPr>
          <a:xfrm>
            <a:off x="457200" y="1828800"/>
            <a:ext cx="8229600" cy="3886200"/>
          </a:xfrm>
        </p:spPr>
        <p:txBody>
          <a:bodyPr>
            <a:normAutofit fontScale="62500" lnSpcReduction="20000"/>
          </a:bodyPr>
          <a:lstStyle/>
          <a:p>
            <a:pPr marL="0" indent="0">
              <a:buNone/>
            </a:pPr>
            <a:endParaRPr lang="en-US" dirty="0"/>
          </a:p>
          <a:p>
            <a:r>
              <a:rPr lang="en-US" dirty="0"/>
              <a:t>Your team’s final score will be the combined values from the written evaluation, added with the oral presentation scores.</a:t>
            </a:r>
          </a:p>
          <a:p>
            <a:endParaRPr lang="en-US" dirty="0"/>
          </a:p>
          <a:p>
            <a:r>
              <a:rPr lang="en-US" dirty="0"/>
              <a:t>The three top scores will earn first, second and third place, respectively.</a:t>
            </a:r>
          </a:p>
          <a:p>
            <a:pPr lvl="1"/>
            <a:r>
              <a:rPr lang="en-US" dirty="0"/>
              <a:t>AIAA Regional Student Conference prize amounts per winning entry are: </a:t>
            </a:r>
            <a:r>
              <a:rPr lang="en-US" dirty="0">
                <a:solidFill>
                  <a:srgbClr val="FF0000"/>
                </a:solidFill>
              </a:rPr>
              <a:t>first place-$500; second place-$300; third place-$250</a:t>
            </a:r>
            <a:r>
              <a:rPr lang="en-US" dirty="0"/>
              <a:t>.</a:t>
            </a:r>
            <a:r>
              <a:rPr lang="en-US" dirty="0">
                <a:solidFill>
                  <a:srgbClr val="FF0000"/>
                </a:solidFill>
              </a:rPr>
              <a:t>  The first place team will be invited to participate in the national competition in January 2018 in Kissimmee, Florida. </a:t>
            </a:r>
          </a:p>
          <a:p>
            <a:endParaRPr lang="en-US" dirty="0"/>
          </a:p>
          <a:p>
            <a:r>
              <a:rPr lang="en-US" dirty="0"/>
              <a:t>Other teams will not receive their relative ranking.</a:t>
            </a:r>
          </a:p>
          <a:p>
            <a:endParaRPr lang="en-US" dirty="0"/>
          </a:p>
          <a:p>
            <a:r>
              <a:rPr lang="en-US" dirty="0"/>
              <a:t>All teams will receive a packet containing the judges’ evaluations of their papers and presentations.</a:t>
            </a:r>
          </a:p>
          <a:p>
            <a:endParaRPr lang="en-US" dirty="0"/>
          </a:p>
          <a:p>
            <a:r>
              <a:rPr lang="en-US" dirty="0"/>
              <a:t> Awards will be announced at the awards banquet </a:t>
            </a:r>
            <a:r>
              <a:rPr lang="en-US" dirty="0">
                <a:solidFill>
                  <a:srgbClr val="FF0000"/>
                </a:solidFill>
              </a:rPr>
              <a:t>Saturday, April 8</a:t>
            </a:r>
            <a:r>
              <a:rPr lang="en-US" baseline="30000" dirty="0">
                <a:solidFill>
                  <a:srgbClr val="FF0000"/>
                </a:solidFill>
              </a:rPr>
              <a:t>th</a:t>
            </a:r>
            <a:r>
              <a:rPr lang="en-US" dirty="0"/>
              <a:t>.</a:t>
            </a:r>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23</a:t>
            </a:fld>
            <a:endParaRPr lang="en-US"/>
          </a:p>
        </p:txBody>
      </p:sp>
    </p:spTree>
    <p:extLst>
      <p:ext uri="{BB962C8B-B14F-4D97-AF65-F5344CB8AC3E}">
        <p14:creationId xmlns:p14="http://schemas.microsoft.com/office/powerpoint/2010/main" val="3950569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dirty="0"/>
              <a:t>What to Expect Friday, April 7</a:t>
            </a:r>
            <a:r>
              <a:rPr lang="en-US" baseline="30000" dirty="0"/>
              <a:t>th</a:t>
            </a:r>
            <a:r>
              <a:rPr lang="en-US" dirty="0"/>
              <a:t> </a:t>
            </a:r>
          </a:p>
        </p:txBody>
      </p:sp>
      <p:sp>
        <p:nvSpPr>
          <p:cNvPr id="3" name="Content Placeholder 2"/>
          <p:cNvSpPr>
            <a:spLocks noGrp="1"/>
          </p:cNvSpPr>
          <p:nvPr>
            <p:ph idx="1"/>
          </p:nvPr>
        </p:nvSpPr>
        <p:spPr>
          <a:xfrm>
            <a:off x="381000" y="1828800"/>
            <a:ext cx="8229600" cy="4343400"/>
          </a:xfrm>
        </p:spPr>
        <p:txBody>
          <a:bodyPr>
            <a:normAutofit fontScale="62500" lnSpcReduction="20000"/>
          </a:bodyPr>
          <a:lstStyle/>
          <a:p>
            <a:endParaRPr lang="en-US" dirty="0"/>
          </a:p>
          <a:p>
            <a:r>
              <a:rPr lang="en-US" dirty="0"/>
              <a:t>There may be an early reception for late registration and/or to pick up a schedule of events.</a:t>
            </a:r>
          </a:p>
          <a:p>
            <a:pPr marL="0" indent="0">
              <a:buNone/>
            </a:pPr>
            <a:endParaRPr lang="en-US" dirty="0"/>
          </a:p>
          <a:p>
            <a:r>
              <a:rPr lang="en-US" dirty="0"/>
              <a:t>Presentations will commence, usually at 8am, and run until lunch time. There is usually a brief 15 minute break in the morning around 10am.</a:t>
            </a:r>
          </a:p>
          <a:p>
            <a:endParaRPr lang="en-US" dirty="0"/>
          </a:p>
          <a:p>
            <a:r>
              <a:rPr lang="en-US" dirty="0"/>
              <a:t>Depending on the number of papers being presented, there may be 2 concurrent sessions being run.  If so, be aware of which room you will be presenting in.</a:t>
            </a:r>
          </a:p>
          <a:p>
            <a:endParaRPr lang="en-US" dirty="0"/>
          </a:p>
          <a:p>
            <a:r>
              <a:rPr lang="en-US" dirty="0"/>
              <a:t>If there are 2 concurrent sessions, you are allowed to move between rooms at the end of each speaker’s presentation, but not during presentations, please.</a:t>
            </a:r>
          </a:p>
          <a:p>
            <a:endParaRPr lang="en-US" dirty="0"/>
          </a:p>
          <a:p>
            <a:r>
              <a:rPr lang="en-US" dirty="0"/>
              <a:t>There will be an hour from noon – 1pm for lunch, then presentations commence and end at 3pm.  Lunch is usually provided by the conference on Friday.</a:t>
            </a:r>
          </a:p>
          <a:p>
            <a:pPr marL="0" indent="0">
              <a:buNone/>
            </a:pPr>
            <a:endParaRPr lang="en-US" dirty="0"/>
          </a:p>
          <a:p>
            <a:r>
              <a:rPr lang="en-US" dirty="0"/>
              <a:t>Friday evening is traditionally “on your own” for dinner.</a:t>
            </a:r>
          </a:p>
          <a:p>
            <a:endParaRPr lang="en-US" dirty="0"/>
          </a:p>
          <a:p>
            <a:pPr lvl="1"/>
            <a:endParaRPr lang="en-US" dirty="0"/>
          </a:p>
          <a:p>
            <a:pPr marL="393192" lvl="1" indent="0">
              <a:buNone/>
            </a:pPr>
            <a:endParaRPr lang="en-US" dirty="0"/>
          </a:p>
          <a:p>
            <a:pPr marL="393192" lvl="1" indent="0">
              <a:buNone/>
            </a:pPr>
            <a:endParaRPr lang="en-US" dirty="0"/>
          </a:p>
          <a:p>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24</a:t>
            </a:fld>
            <a:endParaRPr lang="en-US"/>
          </a:p>
        </p:txBody>
      </p:sp>
    </p:spTree>
    <p:extLst>
      <p:ext uri="{BB962C8B-B14F-4D97-AF65-F5344CB8AC3E}">
        <p14:creationId xmlns:p14="http://schemas.microsoft.com/office/powerpoint/2010/main" val="2866685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What to Expect Saturday, April 8</a:t>
            </a:r>
            <a:r>
              <a:rPr lang="en-US" baseline="30000" dirty="0"/>
              <a:t>th</a:t>
            </a:r>
            <a:r>
              <a:rPr lang="en-US" dirty="0"/>
              <a:t>  </a:t>
            </a:r>
          </a:p>
        </p:txBody>
      </p:sp>
      <p:sp>
        <p:nvSpPr>
          <p:cNvPr id="3" name="Content Placeholder 2"/>
          <p:cNvSpPr>
            <a:spLocks noGrp="1"/>
          </p:cNvSpPr>
          <p:nvPr>
            <p:ph idx="1"/>
          </p:nvPr>
        </p:nvSpPr>
        <p:spPr>
          <a:xfrm>
            <a:off x="457200" y="1828800"/>
            <a:ext cx="8229600" cy="4267200"/>
          </a:xfrm>
        </p:spPr>
        <p:txBody>
          <a:bodyPr>
            <a:normAutofit lnSpcReduction="10000"/>
          </a:bodyPr>
          <a:lstStyle/>
          <a:p>
            <a:endParaRPr lang="en-US" dirty="0"/>
          </a:p>
          <a:p>
            <a:r>
              <a:rPr lang="en-US" dirty="0"/>
              <a:t>Presentations will again commence at 8am and run until around noon, when they are finished.  </a:t>
            </a:r>
          </a:p>
          <a:p>
            <a:pPr marL="0" indent="0">
              <a:buNone/>
            </a:pPr>
            <a:endParaRPr lang="en-US" dirty="0"/>
          </a:p>
          <a:p>
            <a:r>
              <a:rPr lang="en-US" dirty="0"/>
              <a:t>Lunch is on your own.</a:t>
            </a:r>
          </a:p>
          <a:p>
            <a:endParaRPr lang="en-US" dirty="0"/>
          </a:p>
          <a:p>
            <a:r>
              <a:rPr lang="en-US" dirty="0"/>
              <a:t>The afternoon is needed by the judges to go over the scores and determine the winners, so you have free time until the awards banquet or there may be a tour of a local engineering facility.</a:t>
            </a:r>
          </a:p>
          <a:p>
            <a:endParaRPr lang="en-US" dirty="0"/>
          </a:p>
          <a:p>
            <a:pPr marL="0" indent="0">
              <a:buNone/>
            </a:pPr>
            <a:endParaRPr lang="en-US" dirty="0"/>
          </a:p>
          <a:p>
            <a:pPr marL="0" indent="0">
              <a:buNone/>
            </a:pPr>
            <a:endParaRPr lang="en-US" dirty="0"/>
          </a:p>
          <a:p>
            <a:pPr lvl="1"/>
            <a:endParaRPr lang="en-US" dirty="0"/>
          </a:p>
          <a:p>
            <a:pPr marL="393192" lvl="1" indent="0">
              <a:buNone/>
            </a:pPr>
            <a:endParaRPr lang="en-US" dirty="0"/>
          </a:p>
          <a:p>
            <a:pPr marL="393192" lvl="1" indent="0">
              <a:buNone/>
            </a:pPr>
            <a:endParaRPr lang="en-US" dirty="0"/>
          </a:p>
          <a:p>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25</a:t>
            </a:fld>
            <a:endParaRPr lang="en-US"/>
          </a:p>
        </p:txBody>
      </p:sp>
    </p:spTree>
    <p:extLst>
      <p:ext uri="{BB962C8B-B14F-4D97-AF65-F5344CB8AC3E}">
        <p14:creationId xmlns:p14="http://schemas.microsoft.com/office/powerpoint/2010/main" val="1142165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What to Expect Saturday Evening</a:t>
            </a:r>
          </a:p>
        </p:txBody>
      </p:sp>
      <p:sp>
        <p:nvSpPr>
          <p:cNvPr id="3" name="Content Placeholder 2"/>
          <p:cNvSpPr>
            <a:spLocks noGrp="1"/>
          </p:cNvSpPr>
          <p:nvPr>
            <p:ph idx="1"/>
          </p:nvPr>
        </p:nvSpPr>
        <p:spPr>
          <a:xfrm>
            <a:off x="457200" y="1828800"/>
            <a:ext cx="8229600" cy="3886200"/>
          </a:xfrm>
        </p:spPr>
        <p:txBody>
          <a:bodyPr>
            <a:normAutofit fontScale="85000" lnSpcReduction="20000"/>
          </a:bodyPr>
          <a:lstStyle/>
          <a:p>
            <a:endParaRPr lang="en-US" dirty="0"/>
          </a:p>
          <a:p>
            <a:r>
              <a:rPr lang="en-US" dirty="0"/>
              <a:t>The banquet will be held at Metro State University.</a:t>
            </a:r>
          </a:p>
          <a:p>
            <a:pPr marL="0" indent="0">
              <a:buNone/>
            </a:pPr>
            <a:r>
              <a:rPr lang="en-US" dirty="0"/>
              <a:t> </a:t>
            </a:r>
          </a:p>
          <a:p>
            <a:r>
              <a:rPr lang="en-US" dirty="0"/>
              <a:t>The banquet usually commences around 5:30pm with dinner, then a speaker, to follow.</a:t>
            </a:r>
          </a:p>
          <a:p>
            <a:endParaRPr lang="en-US" dirty="0"/>
          </a:p>
          <a:p>
            <a:r>
              <a:rPr lang="en-US" dirty="0"/>
              <a:t>Awards are announced and judge’s comments are delivered at this time.</a:t>
            </a:r>
          </a:p>
          <a:p>
            <a:endParaRPr lang="en-US" dirty="0"/>
          </a:p>
          <a:p>
            <a:r>
              <a:rPr lang="en-US" dirty="0"/>
              <a:t>We go around and personally thank the organizers for all their work and for putting on the conference before we leave.  You may leave immediately afterwards.</a:t>
            </a:r>
          </a:p>
          <a:p>
            <a:endParaRPr lang="en-US" dirty="0"/>
          </a:p>
          <a:p>
            <a:pPr marL="0" indent="0">
              <a:buNone/>
            </a:pPr>
            <a:endParaRPr lang="en-US" dirty="0"/>
          </a:p>
          <a:p>
            <a:pPr lvl="1"/>
            <a:endParaRPr lang="en-US" dirty="0"/>
          </a:p>
          <a:p>
            <a:pPr marL="393192" lvl="1" indent="0">
              <a:buNone/>
            </a:pPr>
            <a:endParaRPr lang="en-US" dirty="0"/>
          </a:p>
          <a:p>
            <a:pPr marL="393192" lvl="1" indent="0">
              <a:buNone/>
            </a:pPr>
            <a:endParaRPr lang="en-US" dirty="0"/>
          </a:p>
          <a:p>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26</a:t>
            </a:fld>
            <a:endParaRPr lang="en-US"/>
          </a:p>
        </p:txBody>
      </p:sp>
    </p:spTree>
    <p:extLst>
      <p:ext uri="{BB962C8B-B14F-4D97-AF65-F5344CB8AC3E}">
        <p14:creationId xmlns:p14="http://schemas.microsoft.com/office/powerpoint/2010/main" val="3618455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dirty="0"/>
              <a:t>What We Expect From You</a:t>
            </a:r>
          </a:p>
        </p:txBody>
      </p:sp>
      <p:sp>
        <p:nvSpPr>
          <p:cNvPr id="3" name="Content Placeholder 2"/>
          <p:cNvSpPr>
            <a:spLocks noGrp="1"/>
          </p:cNvSpPr>
          <p:nvPr>
            <p:ph idx="1"/>
          </p:nvPr>
        </p:nvSpPr>
        <p:spPr>
          <a:xfrm>
            <a:off x="457200" y="1828800"/>
            <a:ext cx="8229600" cy="4343400"/>
          </a:xfrm>
        </p:spPr>
        <p:txBody>
          <a:bodyPr>
            <a:normAutofit/>
          </a:bodyPr>
          <a:lstStyle/>
          <a:p>
            <a:endParaRPr lang="en-US" dirty="0"/>
          </a:p>
          <a:p>
            <a:r>
              <a:rPr lang="en-US" dirty="0"/>
              <a:t>You are representing your university, college and department and will be expected to conduct yourselves accordingly.  </a:t>
            </a:r>
          </a:p>
          <a:p>
            <a:endParaRPr lang="en-US" dirty="0"/>
          </a:p>
          <a:p>
            <a:r>
              <a:rPr lang="en-US" dirty="0"/>
              <a:t>The faculty here are very proud of you and the work you have been selected to present, whether or not you place in the final standings - you are already in an elite group.  </a:t>
            </a:r>
          </a:p>
          <a:p>
            <a:endParaRPr lang="en-US" b="1" dirty="0"/>
          </a:p>
          <a:p>
            <a:endParaRPr lang="en-US" b="1" dirty="0"/>
          </a:p>
          <a:p>
            <a:endParaRPr lang="en-US" dirty="0"/>
          </a:p>
          <a:p>
            <a:pPr marL="0" indent="0">
              <a:buNone/>
            </a:pPr>
            <a:endParaRPr lang="en-US" dirty="0"/>
          </a:p>
          <a:p>
            <a:pPr lvl="1"/>
            <a:endParaRPr lang="en-US" dirty="0"/>
          </a:p>
          <a:p>
            <a:pPr marL="393192" lvl="1" indent="0">
              <a:buNone/>
            </a:pPr>
            <a:endParaRPr lang="en-US" dirty="0"/>
          </a:p>
          <a:p>
            <a:pPr marL="393192" lvl="1" indent="0">
              <a:buNone/>
            </a:pPr>
            <a:endParaRPr lang="en-US" dirty="0"/>
          </a:p>
          <a:p>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27</a:t>
            </a:fld>
            <a:endParaRPr lang="en-US"/>
          </a:p>
        </p:txBody>
      </p:sp>
    </p:spTree>
    <p:extLst>
      <p:ext uri="{BB962C8B-B14F-4D97-AF65-F5344CB8AC3E}">
        <p14:creationId xmlns:p14="http://schemas.microsoft.com/office/powerpoint/2010/main" val="767037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More of What We Expect From You</a:t>
            </a:r>
          </a:p>
        </p:txBody>
      </p:sp>
      <p:sp>
        <p:nvSpPr>
          <p:cNvPr id="3" name="Content Placeholder 2"/>
          <p:cNvSpPr>
            <a:spLocks noGrp="1"/>
          </p:cNvSpPr>
          <p:nvPr>
            <p:ph idx="1"/>
          </p:nvPr>
        </p:nvSpPr>
        <p:spPr>
          <a:xfrm>
            <a:off x="457200" y="1828800"/>
            <a:ext cx="8229600" cy="3886200"/>
          </a:xfrm>
        </p:spPr>
        <p:txBody>
          <a:bodyPr>
            <a:normAutofit fontScale="77500" lnSpcReduction="20000"/>
          </a:bodyPr>
          <a:lstStyle/>
          <a:p>
            <a:endParaRPr lang="en-US" dirty="0"/>
          </a:p>
          <a:p>
            <a:r>
              <a:rPr lang="en-US" dirty="0"/>
              <a:t>Dress for YOUR presentation (and the awards banquet) should be business formal - 'suits and ties' kind of attire. You may also wear team shirts with nice slacks if you have team </a:t>
            </a:r>
            <a:r>
              <a:rPr lang="en-US" dirty="0" err="1"/>
              <a:t>polos</a:t>
            </a:r>
            <a:r>
              <a:rPr lang="en-US" dirty="0"/>
              <a:t>.  </a:t>
            </a:r>
          </a:p>
          <a:p>
            <a:endParaRPr lang="en-US" dirty="0"/>
          </a:p>
          <a:p>
            <a:r>
              <a:rPr lang="en-US" dirty="0"/>
              <a:t>If/when you are not presenting, you should still look professional  (business casual).</a:t>
            </a:r>
          </a:p>
          <a:p>
            <a:endParaRPr lang="en-US" dirty="0"/>
          </a:p>
          <a:p>
            <a:r>
              <a:rPr lang="en-US" dirty="0"/>
              <a:t>You are expected to attend the other papers at the conference if possible.</a:t>
            </a:r>
          </a:p>
          <a:p>
            <a:endParaRPr lang="en-US" dirty="0"/>
          </a:p>
          <a:p>
            <a:r>
              <a:rPr lang="en-US" dirty="0"/>
              <a:t>The department may help subsidize your trip.  Talk with Joanie Wiesman about available funds for mileage.</a:t>
            </a:r>
          </a:p>
          <a:p>
            <a:endParaRPr lang="en-US" dirty="0"/>
          </a:p>
          <a:p>
            <a:pPr marL="0" indent="0">
              <a:buNone/>
            </a:pPr>
            <a:endParaRPr lang="en-US" dirty="0"/>
          </a:p>
          <a:p>
            <a:pPr lvl="1"/>
            <a:endParaRPr lang="en-US" dirty="0"/>
          </a:p>
          <a:p>
            <a:pPr marL="393192" lvl="1" indent="0">
              <a:buNone/>
            </a:pPr>
            <a:endParaRPr lang="en-US" dirty="0"/>
          </a:p>
          <a:p>
            <a:pPr marL="393192" lvl="1" indent="0">
              <a:buNone/>
            </a:pPr>
            <a:endParaRPr lang="en-US" dirty="0"/>
          </a:p>
          <a:p>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28</a:t>
            </a:fld>
            <a:endParaRPr lang="en-US"/>
          </a:p>
        </p:txBody>
      </p:sp>
    </p:spTree>
    <p:extLst>
      <p:ext uri="{BB962C8B-B14F-4D97-AF65-F5344CB8AC3E}">
        <p14:creationId xmlns:p14="http://schemas.microsoft.com/office/powerpoint/2010/main" val="4255196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dirty="0"/>
              <a:t>What I Expect From You</a:t>
            </a:r>
          </a:p>
        </p:txBody>
      </p:sp>
      <p:sp>
        <p:nvSpPr>
          <p:cNvPr id="3" name="Content Placeholder 2"/>
          <p:cNvSpPr>
            <a:spLocks noGrp="1"/>
          </p:cNvSpPr>
          <p:nvPr>
            <p:ph idx="1"/>
          </p:nvPr>
        </p:nvSpPr>
        <p:spPr>
          <a:xfrm>
            <a:off x="457200" y="1828800"/>
            <a:ext cx="8229600" cy="3886200"/>
          </a:xfrm>
        </p:spPr>
        <p:txBody>
          <a:bodyPr>
            <a:normAutofit fontScale="62500" lnSpcReduction="20000"/>
          </a:bodyPr>
          <a:lstStyle/>
          <a:p>
            <a:endParaRPr lang="en-US" dirty="0"/>
          </a:p>
          <a:p>
            <a:r>
              <a:rPr lang="en-US" dirty="0"/>
              <a:t>We will be Team CU during this conference.  I will be attending and would like to know as soon as possible who else is going out and what teams you are representing. </a:t>
            </a:r>
          </a:p>
          <a:p>
            <a:endParaRPr lang="en-US" dirty="0"/>
          </a:p>
          <a:p>
            <a:r>
              <a:rPr lang="en-US" dirty="0"/>
              <a:t>It might be possible to share rides so it would be helpful to know how many cars we have and what peoples’ schedules to/from Denver are going to be.</a:t>
            </a:r>
          </a:p>
          <a:p>
            <a:endParaRPr lang="en-US" dirty="0"/>
          </a:p>
          <a:p>
            <a:r>
              <a:rPr lang="en-US" dirty="0"/>
              <a:t>PLEASE plan enough travel time to deal with inclement weather along the route and, if conditions are really treacherous, there is no conference worth risking your life to get to.</a:t>
            </a:r>
          </a:p>
          <a:p>
            <a:endParaRPr lang="en-US" dirty="0"/>
          </a:p>
          <a:p>
            <a:r>
              <a:rPr lang="en-US" dirty="0"/>
              <a:t>Feel free to call on me for help before the conference and during the conference.  I am the CU AIAA Faculty Advisor and I’m there to assist you any way I can.</a:t>
            </a:r>
          </a:p>
          <a:p>
            <a:endParaRPr lang="en-US" dirty="0"/>
          </a:p>
          <a:p>
            <a:r>
              <a:rPr lang="en-US" dirty="0">
                <a:solidFill>
                  <a:srgbClr val="00B0F0"/>
                </a:solidFill>
              </a:rPr>
              <a:t>I do have some previous years’ papers which are posted online under the AIAA Student Paper Conference Presentation tab in the Senior Projects D2L site.</a:t>
            </a:r>
          </a:p>
          <a:p>
            <a:endParaRPr lang="en-US" dirty="0"/>
          </a:p>
          <a:p>
            <a:endParaRPr lang="en-US" dirty="0"/>
          </a:p>
          <a:p>
            <a:pPr marL="0" indent="0">
              <a:buNone/>
            </a:pPr>
            <a:endParaRPr lang="en-US" dirty="0"/>
          </a:p>
          <a:p>
            <a:pPr lvl="1"/>
            <a:endParaRPr lang="en-US" dirty="0"/>
          </a:p>
          <a:p>
            <a:pPr marL="393192" lvl="1" indent="0">
              <a:buNone/>
            </a:pPr>
            <a:endParaRPr lang="en-US" dirty="0"/>
          </a:p>
          <a:p>
            <a:pPr marL="393192" lvl="1" indent="0">
              <a:buNone/>
            </a:pPr>
            <a:endParaRPr lang="en-US" dirty="0"/>
          </a:p>
          <a:p>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29</a:t>
            </a:fld>
            <a:endParaRPr lang="en-US"/>
          </a:p>
        </p:txBody>
      </p:sp>
    </p:spTree>
    <p:extLst>
      <p:ext uri="{BB962C8B-B14F-4D97-AF65-F5344CB8AC3E}">
        <p14:creationId xmlns:p14="http://schemas.microsoft.com/office/powerpoint/2010/main" val="68459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AIAA Paper Assignment</a:t>
            </a:r>
          </a:p>
        </p:txBody>
      </p:sp>
      <p:sp>
        <p:nvSpPr>
          <p:cNvPr id="3" name="Content Placeholder 2"/>
          <p:cNvSpPr>
            <a:spLocks noGrp="1"/>
          </p:cNvSpPr>
          <p:nvPr>
            <p:ph idx="1"/>
          </p:nvPr>
        </p:nvSpPr>
        <p:spPr>
          <a:xfrm>
            <a:off x="457200" y="2362200"/>
            <a:ext cx="8229600" cy="3429000"/>
          </a:xfrm>
        </p:spPr>
        <p:txBody>
          <a:bodyPr>
            <a:normAutofit fontScale="92500"/>
          </a:bodyPr>
          <a:lstStyle/>
          <a:p>
            <a:r>
              <a:rPr lang="en-US" dirty="0"/>
              <a:t>This assignment is representative of conference papers that are often used is the aerospace industry to communicate accomplishments to the wider professional community. </a:t>
            </a:r>
          </a:p>
          <a:p>
            <a:endParaRPr lang="en-US" dirty="0"/>
          </a:p>
          <a:p>
            <a:r>
              <a:rPr lang="en-US" dirty="0"/>
              <a:t>The assignment is intended to give design teams a first-hand experience in communicating their work in this format, and it enables teams to present their work at the AIAA Student Conference, </a:t>
            </a:r>
            <a:r>
              <a:rPr lang="en-US" dirty="0">
                <a:solidFill>
                  <a:srgbClr val="FF0000"/>
                </a:solidFill>
              </a:rPr>
              <a:t>if </a:t>
            </a:r>
            <a:r>
              <a:rPr lang="en-US" dirty="0"/>
              <a:t>they desire to attend. </a:t>
            </a:r>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3</a:t>
            </a:fld>
            <a:endParaRPr lang="en-US" dirty="0"/>
          </a:p>
        </p:txBody>
      </p:sp>
    </p:spTree>
    <p:extLst>
      <p:ext uri="{BB962C8B-B14F-4D97-AF65-F5344CB8AC3E}">
        <p14:creationId xmlns:p14="http://schemas.microsoft.com/office/powerpoint/2010/main" val="3272861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153400" cy="2152650"/>
          </a:xfrm>
        </p:spPr>
        <p:txBody>
          <a:bodyPr>
            <a:normAutofit/>
          </a:bodyPr>
          <a:lstStyle/>
          <a:p>
            <a:pPr algn="ctr"/>
            <a:r>
              <a:rPr lang="en-US" sz="8000" dirty="0"/>
              <a:t>QUESTIONS?</a:t>
            </a:r>
          </a:p>
        </p:txBody>
      </p:sp>
      <p:sp>
        <p:nvSpPr>
          <p:cNvPr id="3" name="Subtitle 2"/>
          <p:cNvSpPr>
            <a:spLocks noGrp="1"/>
          </p:cNvSpPr>
          <p:nvPr>
            <p:ph type="subTitle" idx="1"/>
          </p:nvPr>
        </p:nvSpPr>
        <p:spPr>
          <a:xfrm>
            <a:off x="6605876" y="7010400"/>
            <a:ext cx="2057400" cy="152400"/>
          </a:xfrm>
        </p:spPr>
        <p:txBody>
          <a:bodyPr>
            <a:normAutofit fontScale="32500" lnSpcReduction="20000"/>
          </a:bodyPr>
          <a:lstStyle/>
          <a:p>
            <a:endParaRPr lang="en-US" sz="1500" dirty="0"/>
          </a:p>
        </p:txBody>
      </p:sp>
      <p:sp>
        <p:nvSpPr>
          <p:cNvPr id="6" name="AutoShape 6" descr="data:image/jpeg;base64,/9j/4AAQSkZJRgABAQAAAQABAAD/2wCEAAkGBxQREhQUExQVFhQVFhoVFRcWGBccIBgdHR0aGBoYGRkcIiggHRonHBkbITEiJSorLi4uGCAzODMsNygtLi0BCgoKDQ0OGxAQGjYlHyQwLzQtMi83LDQ3MjQyNCwrNDQwMyw0LCwsNCwsLiwsLCwsLDQsNCwvLDcsLCwsLCwsLP/AABEIAHAAuAMBIgACEQEDEQH/xAAcAAEAAgIDAQAAAAAAAAAAAAAABgcDBQECBAj/xAA+EAACAQMCBAQDBQYCCwAAAAABAgMABBESIQUGMUEHEyJRYXGBFCMyUpFCcpOhsdHC8BUXMzRTVGKCkrLB/8QAGgEBAQEBAQEBAAAAAAAAAAAAAAMCBAEGBf/EACURAAICAgEDBQADAAAAAAAAAAACAQMREgQhMWETFCNBgSJRcf/aAAwDAQACEQMRAD8AvGlKUApSlAKUpQClKUApSlAKUpQClKUApSlAKUpQClKUApSlAKUpQClaTmjmeDh8YeZjls6EXdnI64H1G/TeoBF4wMVnY2wXSqiEBi2WYkfeNgBRgZx36Vavj2PGVjoTa1FnEyWVxzjMVnE00zaVX9WPZVHcmtbyfzdDxGMsnokX8cTEFl9j8QfcVWHGvERb6xkgnh0zYGiRcMrHIycYBQ4+fzrdeBCDTdnAyGjAONwCG2z7VduLpTLN3iScXbPEL2LWpWC+u0hjeSQ6URSzH2A3r5r4rzBNPNJKsksau5ZUWRwFB6DAP+d6nx+M12cTjBq22Kz6bpVVeCHE3kN1HI7vjy3XWxbGdSnGfkKweN3EmSa2SN3QhHZijMuQSoUHB+DU9rPrelketGm5blKpTwfSS4vHaSWV1hj1ANI5GpjpGQTg7A1Y3iDx5LOzkZt3kBjjXOMsR1+QG/0ryzjytnpxOZPUt2TaSS1zXywOJz/8xP8AxX/vV9+F98ZuHQszFmXUjEkknSSNya3fxJpXbOTNV8POMEsrisdzOsaM7kKqgsxPYDcmvmzj3MctxcSyxvLGjuSqLI4AHbYHYnqfiaxx+M10zicYNW2xWfS9c1UfgjxOR5bqOSR3ykbrrYtjBYHGf3h+lW3WLqpqfWTVb7rk5pSlSNilKUApSlAKUpQHzjzBeycT4i2CBqcxx56JGufV8sAsawf6dWJJIraJPKkXQ7yjU8oHRj2Tc5AHT3NcRD7Dfsk2QsckkT4G+hgyagO/pYNXgv8AhUsDBWUkH8DoCVkHZkYbEH26ivolVei/WIwflTM9Z+/s9F1DHLD50S6GjKpPHkkerISVCdwCVIK9jjHWrI8CPwXn78f/AKtVePA1tbSLINMtzoCxnZkjQly7j9nU2kAHfZjVheExNrYXN0wOJJAEGD6tI0jHzYkfSufldaZjzGCtPR4MPjTzQMrZRsOzznP/AIJ/iP0qHcS5bMHDYLt9nmm2B7RlTp+pIz9RUlnmldizPIWYkn0P1Pw8zpRp5TsZJyPYiUj9DLWa5mtVVf3yevhpmZNf4MXwXiBTI+8hYfoQwrx+K3ERLxKUZGIwsfX2GT/NqlnLczpdQktIRqwcq+NwR3c/0NeG9uXeR31yDUxbGl9snP8AxKQ3zy+PoY+PXybbwMtAtvcznHrkC5+CD+7GoLz7zIeJXn3XqRD5Vuo31EkAsP3iB9AKsi7v2gsIYlL+ZMCzMFYkKT+9kE9PxVFleQdHlBHTCybfIiWsVz8jWzH+Gnj+EIRrnrgI4fNFFncwIzH3bcMR8M1YngZehraePOfLmyPk6j/6DWieaVuskx+ayH+stSLkziRgNw0hdh5YYAqwyQcADLNudVe3sz06z1kVxEWZPB40c0BFWyjYZca5znov7KfU5J+AHvUIueWjFwtb19jJMoQHtHhhn/uYg/ID3qTXVzLI7OzyamOo4R/5ASdK4M8pGDJNj2xLj9PNxWq81pCr++TL4dpmTUeEF6E4ki5H3kbp177MP6Vf1VJwKd0uIWLSY1jOVfodj1kPv7VILuQW9y7J5asGJ6qM53wcR53+f1rm5S+pZnt0LUzquCeUry8PvVmQOhBHQ4IOD7HFequA6RSlKAUpSgFKUoCB+IXIIvyJoWCXCjBz+GQdgx7MOx/yKwXl/ilqSiRXSA9REW0n4+k4r6KpXXVzHRdcZjyQehWnPYorlvwyurl9VyDDHnLljl298DsT7mpVzryheXPkw2qxxWtuMRr5hBY4xqIA7DYb9z71ZdK8bmWM239CKEhcEO8NeV5LCKTz8GaRxlg+oaQPSBnpjJ/Wtzzdw57mznhjxrkTSuTjB981uKVFrWZ957lYSIXUoweF3Efzx/xW/tXB8K+IH9qL+K39qvKSQKCSQABkknAA9yfauUYEAggg7gjuPcV0e/u8EfbVlK8Q8OuJzOXZogcKoAlbACgKoG3sKtfljhn2W1hhxgogDb5y3Vjnvk5raUqVvIeyIie0FEqVZzBCvE3lqe/jgW3wGjdmYs5XYjGNuu+P0qA/6reI/mj/AIrf2q86VqvlWVrqpl6VacyQnwz5UlsFmM+DK7ABg5YaANgM9NySffb2qR8zWLT2s8SfikjZV3xuRtvWwaZQwUsAzZ0gkZOOuB3xXepNYzPvPcpCRC6lGL4X8SGCHjyCCPvW6jf2q7IE1KpkRQ5A1DY4PcZ71npWrb3txsZSpU7HCoB0AHyrtXDHAyax21wsih0ZXRt1ZSCD8QRsaiUMtKUoBSlKAUpSgFKUoBVUeIPF5lvFuollMPDHTVoAKPr/AN4DnIIKx6MbHdjVr15HtYQpjKRhZSxZCFw5O7Er+0T1NAV3xbnS8Wa4aF4PIhuraBVMbEus6qQxcMMaS2em/wAO+Jedr7zRZjy3n+0XUPmogGvyUjZQI2fAJ8wZ9RwBtnNWIvBLcDSIIgpKsQEXGU/AenUdvaut3wK2lVkkgidWfzGVkUgv+c/9W3WgIFfcxXsv2yOVLcRwWaSzxMpfUzpJlAwOChK537bV7uWePz3DmGNobdLa2tZCDHkSeYuptO40oqrpGO7D5VNBwqAasRRgOojf0L6lAwFO26gHYVim4FbO0bNBEzQgCIlFJQDoF22A7UBXN54hXKLcPG8csf2Q3UDmEp0k0Y06yShHdsHapbynxi4ku7y2uGjcwCF0eNCm0oc6SpZumnrnfNbReWLMZxawYOQR5a76tyDt3Ir0RPAs7Ivli4dA7AYDsq5UE9yBkj60BV/LfFriJxb27xobrid+jPIhfTo9YIXUuTntmvdwjni8mW0aTTGk+mMyxxeYvms5j0yDUDED6dJ6Ek5qxIuFQKQywxgh2kBCgEM/4mHxPc96xRcCtkZHWCJWjGEYIoK99vbcn9TQFScD4jP5FjrdZJZLfiEi3DpmSPRp/C2rv3+ntWy4Nzdc29ppaVHMfClu42kG7OWxhiW9W361ZVvwO2jOpIIlOWIIRer419u+Bn3xXgvuEcPiEKywWygt5UIaNfxPn0Lt332oCvX5ru7eTiFx5gf7uwVVZfREZ9fqALYAXckbasjJGKnFvxq6hsrua5iBeAyNGAQDIgGpC4UkK2+CAe2e9bifhVqMu8UIygiYsq7p0CHP7PsKz2HDYoI/LhjSOPf0IoA367CgKp5s5mu2s5o2ljPmcPjvNaRgaNTYMRGo5BHQn2Oxq1+F2/lRInp9KgehAi++yAkKPhmvNDy/aojotvCEk/2ihFw3sGGNx8PjWyFAc0pSgFK6SyhVLMQFUEknYADckn2rpaXSSoskbB0cBlZTkMD0INAZqUpQClKUAqpef72Zrlr6KNnj4W6hWDKFJO90GB3PoKKCOhVqtqunkrgjSMHORgYOeuRQFc2/NF1cX0qxSxLFHLDoR3RfMgdNRdQRqZyTsQcDGK13AuZb6SDh7z3I0X8hVpFjVPICK50hjkFnONyNtGMb1af2OPKt5aalGFOkZUewPYVy9pGU0FEKflKjH6dKAqO25wvp1AE4jxaXM4cRqfN8mQrHIAegZRvjb2r0L4gSPLZlJvU0trFcxsI1Q+cuToB9bNtnVkKM4watb7On5V2GkbDp+X5fCsZsYjv5aZwB+Feg3A6dB2oCp7XnGe5htojcDzJbe+NxoCh1aMDy9t9J615OHcxy2lrG0JSRo+ECZSyoWB1gHLDcooP4c9t6uVLSMEsEQMSSSFGST1Ofc0htET8KIuxHpUDY7kbfGgK35k5imtYo5Yr0XEJRpJijW4lQBUwyKRpdMtkpsdxvW65/5i+zxxKkzxSyRyypgRqD5aq3raTIA3HpAyc9qlS8NhAAEUYAbWAEXZvzDbZvjWaa3R8alVtJyuoA4PuM9DQFR3XOV68FxOlwieRZ2lzpEakO0mrWCeoX09BvvXTi3GZLm4gM0wDR8YSJLYBfSiqdL/myc5z0ORVuLZRgFRGgUgAgKuCB0BGOlDaRltWhNRxltIzt0367Z2oCD+J0El9iwhV3PltcS+W6KVwdMAOrs0mW23+6rT2vPU0q2EgfEbrHFOI2iLpMZPKy8bjLRk7enBB336VaoQAk4GTjJ7nHTJ+p/WsIsYgwYRpqBJDaVyCepBxtmgKe5YvbtYrO2gu9D3FzfLI8iLIUMbbYX0+o7tuf5bVsk5zuiyN5g8x7q6ge2wv3UcSMVf8ANqGFJJ2Ov4irRS0jUkhEBJLEhQCSdic+/wAafZU1F9C62GC2kZI9iepHwoCpbPni4hSCS6uGaO4sDctojj1RuHCjyx0OQcerbvWfhPPFwLiGOaePyRfTW8jsYz6BCkkYaRcLnUWGRgHGO1WmbRCMFExjTjSOnt8vhXQ2EWMeXHjIONK9V2U9Oo7e1AU9w/jctzNaXMk+SbO+ZRhNDaG0qNJG+RjPfb51ueWuYpZ2hhe5S1UWEM8ZVY1EjuSGIDbaFwBpXHWrKNnGcehPTkr6Rtnrj2zR7ONtOY0OjdMqDp+K+30oCKchcbmuJLpLhtTx+WwKNG0ZV2mCtEV9QBCYKtkjT1Oa4qXQWyJnQirqOW0qBk+5x1NKAy0pSgFKUoBSlKAUpSgFKUoBSlKAUpSgFKUoBSlKAUpSgFKUoBSlKA//2Q=="/>
          <p:cNvSpPr>
            <a:spLocks noChangeAspect="1" noChangeArrowheads="1"/>
          </p:cNvSpPr>
          <p:nvPr/>
        </p:nvSpPr>
        <p:spPr bwMode="auto">
          <a:xfrm>
            <a:off x="155575" y="-509588"/>
            <a:ext cx="1752600" cy="1066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124200"/>
            <a:ext cx="4056019" cy="2468880"/>
          </a:xfrm>
          <a:prstGeom prst="rect">
            <a:avLst/>
          </a:prstGeom>
        </p:spPr>
      </p:pic>
    </p:spTree>
    <p:extLst>
      <p:ext uri="{BB962C8B-B14F-4D97-AF65-F5344CB8AC3E}">
        <p14:creationId xmlns:p14="http://schemas.microsoft.com/office/powerpoint/2010/main" val="384127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AIAA Paper Assignment</a:t>
            </a:r>
          </a:p>
        </p:txBody>
      </p:sp>
      <p:sp>
        <p:nvSpPr>
          <p:cNvPr id="3" name="Content Placeholder 2"/>
          <p:cNvSpPr>
            <a:spLocks noGrp="1"/>
          </p:cNvSpPr>
          <p:nvPr>
            <p:ph idx="1"/>
          </p:nvPr>
        </p:nvSpPr>
        <p:spPr>
          <a:xfrm>
            <a:off x="457200" y="2362200"/>
            <a:ext cx="8229600" cy="3429000"/>
          </a:xfrm>
        </p:spPr>
        <p:txBody>
          <a:bodyPr>
            <a:normAutofit fontScale="77500" lnSpcReduction="20000"/>
          </a:bodyPr>
          <a:lstStyle/>
          <a:p>
            <a:pPr marL="0" indent="0">
              <a:buNone/>
            </a:pPr>
            <a:endParaRPr lang="en-US" dirty="0"/>
          </a:p>
          <a:p>
            <a:r>
              <a:rPr lang="en-US" dirty="0">
                <a:solidFill>
                  <a:srgbClr val="00B0F0"/>
                </a:solidFill>
              </a:rPr>
              <a:t>This paper is a required element of ASEN 4028 and counts 5% towards your grade this semester. However, conference submission and attendance is NOT required for this course.</a:t>
            </a:r>
          </a:p>
          <a:p>
            <a:endParaRPr lang="en-US" dirty="0"/>
          </a:p>
          <a:p>
            <a:r>
              <a:rPr lang="en-US" dirty="0"/>
              <a:t>Your paper can be on any aspect of your project- you don’t have to write about the whole system.</a:t>
            </a:r>
          </a:p>
          <a:p>
            <a:pPr marL="0" indent="0">
              <a:buNone/>
            </a:pPr>
            <a:endParaRPr lang="en-US" dirty="0"/>
          </a:p>
          <a:p>
            <a:r>
              <a:rPr lang="en-US" dirty="0">
                <a:solidFill>
                  <a:srgbClr val="00B0F0"/>
                </a:solidFill>
              </a:rPr>
              <a:t>The papers can be organized in any reasonable form, but formatting must follow the guidelines in the AIAA Manuscript Preparation Kit carefully.  This is posted online under the AIAA Student Paper Conference Presentation tab in the Senior Projects D2L site.</a:t>
            </a:r>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a:xfrm>
            <a:off x="457200" y="6356350"/>
            <a:ext cx="2133600" cy="365125"/>
          </a:xfrm>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4</a:t>
            </a:fld>
            <a:endParaRPr lang="en-US" dirty="0"/>
          </a:p>
        </p:txBody>
      </p:sp>
    </p:spTree>
    <p:extLst>
      <p:ext uri="{BB962C8B-B14F-4D97-AF65-F5344CB8AC3E}">
        <p14:creationId xmlns:p14="http://schemas.microsoft.com/office/powerpoint/2010/main" val="295220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AIAA Paper Assignment</a:t>
            </a:r>
          </a:p>
        </p:txBody>
      </p:sp>
      <p:sp>
        <p:nvSpPr>
          <p:cNvPr id="3" name="Content Placeholder 2"/>
          <p:cNvSpPr>
            <a:spLocks noGrp="1"/>
          </p:cNvSpPr>
          <p:nvPr>
            <p:ph idx="1"/>
          </p:nvPr>
        </p:nvSpPr>
        <p:spPr>
          <a:xfrm>
            <a:off x="457200" y="2362200"/>
            <a:ext cx="8229600" cy="3429000"/>
          </a:xfrm>
        </p:spPr>
        <p:txBody>
          <a:bodyPr>
            <a:normAutofit fontScale="92500" lnSpcReduction="10000"/>
          </a:bodyPr>
          <a:lstStyle/>
          <a:p>
            <a:pPr marL="0" indent="0">
              <a:buNone/>
            </a:pPr>
            <a:endParaRPr lang="en-US" dirty="0"/>
          </a:p>
          <a:p>
            <a:r>
              <a:rPr lang="en-US" dirty="0"/>
              <a:t>The following organizational guidelines are suggested:</a:t>
            </a:r>
          </a:p>
          <a:p>
            <a:pPr lvl="1"/>
            <a:r>
              <a:rPr lang="en-US" dirty="0"/>
              <a:t>Abstract</a:t>
            </a:r>
          </a:p>
          <a:p>
            <a:pPr lvl="1"/>
            <a:r>
              <a:rPr lang="en-US" dirty="0"/>
              <a:t>Introduction</a:t>
            </a:r>
          </a:p>
          <a:p>
            <a:pPr lvl="1"/>
            <a:r>
              <a:rPr lang="en-US" dirty="0"/>
              <a:t>Design Objectives</a:t>
            </a:r>
          </a:p>
          <a:p>
            <a:pPr lvl="1"/>
            <a:r>
              <a:rPr lang="en-US" dirty="0"/>
              <a:t>Design Methodology</a:t>
            </a:r>
          </a:p>
          <a:p>
            <a:pPr lvl="1"/>
            <a:r>
              <a:rPr lang="en-US" dirty="0"/>
              <a:t>Design Results</a:t>
            </a:r>
          </a:p>
          <a:p>
            <a:pPr lvl="1"/>
            <a:r>
              <a:rPr lang="en-US" dirty="0"/>
              <a:t>Conclusion</a:t>
            </a:r>
          </a:p>
          <a:p>
            <a:pPr lvl="1"/>
            <a:r>
              <a:rPr lang="en-US" dirty="0"/>
              <a:t>Results</a:t>
            </a:r>
          </a:p>
          <a:p>
            <a:pPr lvl="1"/>
            <a:endParaRPr lang="en-US" dirty="0"/>
          </a:p>
          <a:p>
            <a:endParaRPr lang="en-US" dirty="0"/>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5</a:t>
            </a:fld>
            <a:endParaRPr lang="en-US" dirty="0"/>
          </a:p>
        </p:txBody>
      </p:sp>
    </p:spTree>
    <p:extLst>
      <p:ext uri="{BB962C8B-B14F-4D97-AF65-F5344CB8AC3E}">
        <p14:creationId xmlns:p14="http://schemas.microsoft.com/office/powerpoint/2010/main" val="147466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Conference Information</a:t>
            </a:r>
          </a:p>
        </p:txBody>
      </p:sp>
      <p:sp>
        <p:nvSpPr>
          <p:cNvPr id="3" name="Content Placeholder 2"/>
          <p:cNvSpPr>
            <a:spLocks noGrp="1"/>
          </p:cNvSpPr>
          <p:nvPr>
            <p:ph idx="1"/>
          </p:nvPr>
        </p:nvSpPr>
        <p:spPr>
          <a:xfrm>
            <a:off x="457200" y="2362200"/>
            <a:ext cx="8229600" cy="3429000"/>
          </a:xfrm>
        </p:spPr>
        <p:txBody>
          <a:bodyPr>
            <a:normAutofit fontScale="85000" lnSpcReduction="20000"/>
          </a:bodyPr>
          <a:lstStyle/>
          <a:p>
            <a:r>
              <a:rPr lang="en-US" dirty="0"/>
              <a:t>Conference includes colleges &amp; universities within a 10 state region.</a:t>
            </a:r>
          </a:p>
          <a:p>
            <a:endParaRPr lang="en-US" dirty="0"/>
          </a:p>
          <a:p>
            <a:r>
              <a:rPr lang="en-US" dirty="0"/>
              <a:t>Hosted by AIAA Rocky Mountain Section in Denver this year at Metro State University.</a:t>
            </a:r>
          </a:p>
          <a:p>
            <a:pPr marL="0" indent="0">
              <a:buNone/>
            </a:pPr>
            <a:endParaRPr lang="en-US" dirty="0"/>
          </a:p>
          <a:p>
            <a:r>
              <a:rPr lang="en-US" dirty="0"/>
              <a:t>Dates of conference are </a:t>
            </a:r>
            <a:r>
              <a:rPr lang="en-US" dirty="0">
                <a:solidFill>
                  <a:srgbClr val="FF0000"/>
                </a:solidFill>
              </a:rPr>
              <a:t>Friday, April 7 – Saturday,  April 8, 2017.</a:t>
            </a:r>
          </a:p>
          <a:p>
            <a:pPr marL="0" indent="0">
              <a:buNone/>
            </a:pPr>
            <a:endParaRPr lang="en-US" dirty="0"/>
          </a:p>
          <a:p>
            <a:r>
              <a:rPr lang="en-US" dirty="0"/>
              <a:t>Senior Projects Course ASEN 4028 does NOT require your team to participate in the conference.</a:t>
            </a:r>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6</a:t>
            </a:fld>
            <a:endParaRPr lang="en-US" dirty="0"/>
          </a:p>
        </p:txBody>
      </p:sp>
    </p:spTree>
    <p:extLst>
      <p:ext uri="{BB962C8B-B14F-4D97-AF65-F5344CB8AC3E}">
        <p14:creationId xmlns:p14="http://schemas.microsoft.com/office/powerpoint/2010/main" val="88611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I Go?</a:t>
            </a:r>
          </a:p>
        </p:txBody>
      </p:sp>
      <p:sp>
        <p:nvSpPr>
          <p:cNvPr id="3" name="Content Placeholder 2"/>
          <p:cNvSpPr>
            <a:spLocks noGrp="1"/>
          </p:cNvSpPr>
          <p:nvPr>
            <p:ph idx="1"/>
          </p:nvPr>
        </p:nvSpPr>
        <p:spPr>
          <a:xfrm>
            <a:off x="457200" y="2362200"/>
            <a:ext cx="8229600" cy="3429000"/>
          </a:xfrm>
        </p:spPr>
        <p:txBody>
          <a:bodyPr>
            <a:normAutofit fontScale="85000" lnSpcReduction="10000"/>
          </a:bodyPr>
          <a:lstStyle/>
          <a:p>
            <a:r>
              <a:rPr lang="en-US" dirty="0"/>
              <a:t>The AIAA Region V conference provides an opportunity to:</a:t>
            </a:r>
          </a:p>
          <a:p>
            <a:pPr marL="0" indent="0">
              <a:buNone/>
            </a:pPr>
            <a:endParaRPr lang="en-US" dirty="0"/>
          </a:p>
          <a:p>
            <a:pPr lvl="1"/>
            <a:r>
              <a:rPr lang="en-US" dirty="0"/>
              <a:t>Present your group’s work to your peers and industry professionals.</a:t>
            </a:r>
          </a:p>
          <a:p>
            <a:pPr lvl="2"/>
            <a:r>
              <a:rPr lang="en-US" dirty="0"/>
              <a:t>Good experience for your professional development &amp; a plus on your resume.</a:t>
            </a:r>
          </a:p>
          <a:p>
            <a:pPr lvl="1"/>
            <a:endParaRPr lang="en-US" dirty="0"/>
          </a:p>
          <a:p>
            <a:pPr lvl="1"/>
            <a:r>
              <a:rPr lang="en-US" dirty="0"/>
              <a:t>Meet students from other colleges &amp; universities in your field.</a:t>
            </a:r>
          </a:p>
          <a:p>
            <a:pPr lvl="1"/>
            <a:endParaRPr lang="en-US" dirty="0"/>
          </a:p>
          <a:p>
            <a:pPr lvl="1"/>
            <a:r>
              <a:rPr lang="en-US" dirty="0"/>
              <a:t>Represent your department, college &amp; university at a recognized venue.</a:t>
            </a:r>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7</a:t>
            </a:fld>
            <a:endParaRPr lang="en-US" dirty="0"/>
          </a:p>
        </p:txBody>
      </p:sp>
    </p:spTree>
    <p:extLst>
      <p:ext uri="{BB962C8B-B14F-4D97-AF65-F5344CB8AC3E}">
        <p14:creationId xmlns:p14="http://schemas.microsoft.com/office/powerpoint/2010/main" val="417327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a:bodyPr>
          <a:lstStyle/>
          <a:p>
            <a:r>
              <a:rPr lang="en-US" dirty="0"/>
              <a:t>Where Do We Start?</a:t>
            </a:r>
          </a:p>
        </p:txBody>
      </p:sp>
      <p:sp>
        <p:nvSpPr>
          <p:cNvPr id="3" name="Content Placeholder 2"/>
          <p:cNvSpPr>
            <a:spLocks noGrp="1"/>
          </p:cNvSpPr>
          <p:nvPr>
            <p:ph idx="1"/>
          </p:nvPr>
        </p:nvSpPr>
        <p:spPr>
          <a:xfrm>
            <a:off x="457200" y="2209800"/>
            <a:ext cx="8229600" cy="3886200"/>
          </a:xfrm>
        </p:spPr>
        <p:txBody>
          <a:bodyPr>
            <a:normAutofit fontScale="92500" lnSpcReduction="20000"/>
          </a:bodyPr>
          <a:lstStyle/>
          <a:p>
            <a:endParaRPr lang="en-US" dirty="0"/>
          </a:p>
          <a:p>
            <a:r>
              <a:rPr lang="en-US" dirty="0"/>
              <a:t>You must be an AIAA member to attend the conference, even if you are not actually presenting at the conference, or are an author on the paper and don’t attend.  You can join online:</a:t>
            </a:r>
          </a:p>
          <a:p>
            <a:pPr lvl="1"/>
            <a:r>
              <a:rPr lang="en-US" dirty="0">
                <a:hlinkClick r:id="rId2"/>
              </a:rPr>
              <a:t>www.aiaa.org</a:t>
            </a:r>
            <a:endParaRPr lang="en-US" dirty="0"/>
          </a:p>
          <a:p>
            <a:endParaRPr lang="en-US" dirty="0"/>
          </a:p>
          <a:p>
            <a:r>
              <a:rPr lang="en-US" u="sng" dirty="0"/>
              <a:t>Any person</a:t>
            </a:r>
            <a:r>
              <a:rPr lang="en-US" dirty="0"/>
              <a:t> planning to attend the conference must register for the conference .  Registration is now open on the conference website:</a:t>
            </a:r>
          </a:p>
          <a:p>
            <a:pPr lvl="1"/>
            <a:r>
              <a:rPr lang="en-US" dirty="0">
                <a:hlinkClick r:id="rId3"/>
              </a:rPr>
              <a:t>https://region5.aiaastudentconference.org/</a:t>
            </a:r>
            <a:endParaRPr lang="en-US" dirty="0"/>
          </a:p>
          <a:p>
            <a:pPr marL="393192" lvl="1" indent="0">
              <a:buNone/>
            </a:pPr>
            <a:endParaRPr lang="en-US" dirty="0"/>
          </a:p>
          <a:p>
            <a:pPr marL="393192" lvl="1" indent="0">
              <a:buNone/>
            </a:pPr>
            <a:endParaRPr lang="en-US" dirty="0"/>
          </a:p>
          <a:p>
            <a:pPr lvl="1"/>
            <a:endParaRPr lang="en-US" dirty="0"/>
          </a:p>
          <a:p>
            <a:endParaRPr lang="en-US" dirty="0"/>
          </a:p>
          <a:p>
            <a:pPr lvl="1"/>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8</a:t>
            </a:fld>
            <a:endParaRPr lang="en-US" dirty="0"/>
          </a:p>
        </p:txBody>
      </p:sp>
    </p:spTree>
    <p:extLst>
      <p:ext uri="{BB962C8B-B14F-4D97-AF65-F5344CB8AC3E}">
        <p14:creationId xmlns:p14="http://schemas.microsoft.com/office/powerpoint/2010/main" val="276285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a:bodyPr>
          <a:lstStyle/>
          <a:p>
            <a:r>
              <a:rPr lang="en-US" dirty="0"/>
              <a:t>Registration</a:t>
            </a:r>
          </a:p>
        </p:txBody>
      </p:sp>
      <p:sp>
        <p:nvSpPr>
          <p:cNvPr id="3" name="Content Placeholder 2"/>
          <p:cNvSpPr>
            <a:spLocks noGrp="1"/>
          </p:cNvSpPr>
          <p:nvPr>
            <p:ph idx="1"/>
          </p:nvPr>
        </p:nvSpPr>
        <p:spPr>
          <a:xfrm>
            <a:off x="457200" y="2362200"/>
            <a:ext cx="8229600" cy="3886200"/>
          </a:xfrm>
        </p:spPr>
        <p:txBody>
          <a:bodyPr>
            <a:normAutofit/>
          </a:bodyPr>
          <a:lstStyle/>
          <a:p>
            <a:r>
              <a:rPr lang="en-US" dirty="0"/>
              <a:t>Online registration is open at this time.</a:t>
            </a:r>
          </a:p>
          <a:p>
            <a:pPr marL="0" indent="0">
              <a:buNone/>
            </a:pPr>
            <a:endParaRPr lang="en-US" dirty="0"/>
          </a:p>
          <a:p>
            <a:r>
              <a:rPr lang="en-US" dirty="0"/>
              <a:t>Late registration can be done in person during conference check-in. </a:t>
            </a:r>
          </a:p>
          <a:p>
            <a:pPr marL="0" indent="0">
              <a:buNone/>
            </a:pPr>
            <a:endParaRPr lang="en-US" dirty="0"/>
          </a:p>
          <a:p>
            <a:pPr lvl="1"/>
            <a:endParaRPr lang="en-US" dirty="0"/>
          </a:p>
          <a:p>
            <a:pPr marL="393192" lvl="1"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dirty="0"/>
              <a:t>1/23/2017</a:t>
            </a:r>
          </a:p>
        </p:txBody>
      </p:sp>
      <p:sp>
        <p:nvSpPr>
          <p:cNvPr id="6" name="Slide Number Placeholder 5"/>
          <p:cNvSpPr>
            <a:spLocks noGrp="1"/>
          </p:cNvSpPr>
          <p:nvPr>
            <p:ph type="sldNum" sz="quarter" idx="12"/>
          </p:nvPr>
        </p:nvSpPr>
        <p:spPr/>
        <p:txBody>
          <a:bodyPr/>
          <a:lstStyle/>
          <a:p>
            <a:fld id="{29F90386-3148-4F38-B5C1-F7B3B61F40E2}" type="slidenum">
              <a:rPr lang="en-US" smtClean="0"/>
              <a:t>9</a:t>
            </a:fld>
            <a:endParaRPr lang="en-US" dirty="0"/>
          </a:p>
        </p:txBody>
      </p:sp>
    </p:spTree>
    <p:extLst>
      <p:ext uri="{BB962C8B-B14F-4D97-AF65-F5344CB8AC3E}">
        <p14:creationId xmlns:p14="http://schemas.microsoft.com/office/powerpoint/2010/main" val="5356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1158</TotalTime>
  <Words>2214</Words>
  <Application>Microsoft Office PowerPoint</Application>
  <PresentationFormat>On-screen Show (4:3)</PresentationFormat>
  <Paragraphs>447</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Constantia</vt:lpstr>
      <vt:lpstr>Helvetica</vt:lpstr>
      <vt:lpstr>Times New Roman</vt:lpstr>
      <vt:lpstr>Wingdings 2</vt:lpstr>
      <vt:lpstr>Flow</vt:lpstr>
      <vt:lpstr>AIAA REGION V STUDENT PAPER CONFERENCE</vt:lpstr>
      <vt:lpstr>PowerPoint Presentation</vt:lpstr>
      <vt:lpstr>AIAA Paper Assignment</vt:lpstr>
      <vt:lpstr>AIAA Paper Assignment</vt:lpstr>
      <vt:lpstr>AIAA Paper Assignment</vt:lpstr>
      <vt:lpstr>Conference Information</vt:lpstr>
      <vt:lpstr>Why Should I Go?</vt:lpstr>
      <vt:lpstr>Where Do We Start?</vt:lpstr>
      <vt:lpstr>Registration</vt:lpstr>
      <vt:lpstr>Preparing Your Abstract</vt:lpstr>
      <vt:lpstr>PowerPoint Presentation</vt:lpstr>
      <vt:lpstr>PowerPoint Presentation</vt:lpstr>
      <vt:lpstr>Abstracts</vt:lpstr>
      <vt:lpstr>Submitting Your Team’s Abstract – Due Friday, February 10th, 11:59:59pm </vt:lpstr>
      <vt:lpstr>What If We Change Our Minds About Going?</vt:lpstr>
      <vt:lpstr>Contact Information</vt:lpstr>
      <vt:lpstr>Paper</vt:lpstr>
      <vt:lpstr>Preparing Your Paper</vt:lpstr>
      <vt:lpstr>Submitting Your Team’s Paper – Due Friday, March 17th, 11:59:59pm</vt:lpstr>
      <vt:lpstr>Between Paper and Presentation</vt:lpstr>
      <vt:lpstr>Preparing Your Presentation</vt:lpstr>
      <vt:lpstr>Presenting Your Presentation</vt:lpstr>
      <vt:lpstr>Final Scores</vt:lpstr>
      <vt:lpstr>What to Expect Friday, April 7th </vt:lpstr>
      <vt:lpstr>What to Expect Saturday, April 8th  </vt:lpstr>
      <vt:lpstr>What to Expect Saturday Evening</vt:lpstr>
      <vt:lpstr>What We Expect From You</vt:lpstr>
      <vt:lpstr>More of What We Expect From You</vt:lpstr>
      <vt:lpstr>What I Expect From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 Management of a Supersonic Business Jet</dc:title>
  <dc:creator>Crawford</dc:creator>
  <cp:lastModifiedBy>Dr. G</cp:lastModifiedBy>
  <cp:revision>168</cp:revision>
  <dcterms:created xsi:type="dcterms:W3CDTF">2013-01-16T17:49:05Z</dcterms:created>
  <dcterms:modified xsi:type="dcterms:W3CDTF">2017-01-23T01:51:04Z</dcterms:modified>
</cp:coreProperties>
</file>