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432" r:id="rId3"/>
    <p:sldId id="287" r:id="rId4"/>
    <p:sldId id="423" r:id="rId5"/>
    <p:sldId id="422" r:id="rId6"/>
    <p:sldId id="425" r:id="rId7"/>
    <p:sldId id="428" r:id="rId8"/>
    <p:sldId id="426" r:id="rId9"/>
    <p:sldId id="427" r:id="rId10"/>
    <p:sldId id="284" r:id="rId11"/>
    <p:sldId id="431" r:id="rId12"/>
    <p:sldId id="433" r:id="rId13"/>
    <p:sldId id="434" r:id="rId14"/>
    <p:sldId id="438" r:id="rId15"/>
    <p:sldId id="437" r:id="rId16"/>
    <p:sldId id="430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uli" panose="020B0604020202020204" charset="0"/>
      <p:regular r:id="rId23"/>
      <p:bold r:id="rId24"/>
      <p:italic r:id="rId25"/>
      <p:boldItalic r:id="rId26"/>
    </p:embeddedFont>
    <p:embeddedFont>
      <p:font typeface="Muli Light" panose="020B0604020202020204" charset="0"/>
      <p:regular r:id="rId27"/>
      <p:bold r:id="rId28"/>
      <p:italic r:id="rId29"/>
      <p:boldItalic r:id="rId30"/>
    </p:embeddedFont>
    <p:embeddedFont>
      <p:font typeface="Poppins" panose="020B0604020202020204" charset="0"/>
      <p:regular r:id="rId31"/>
      <p:bold r:id="rId32"/>
      <p:italic r:id="rId33"/>
      <p:boldItalic r:id="rId34"/>
    </p:embeddedFont>
    <p:embeddedFont>
      <p:font typeface="Poppins Light" panose="020B0604020202020204" charset="0"/>
      <p:regular r:id="rId35"/>
      <p:bold r:id="rId36"/>
      <p:italic r:id="rId37"/>
      <p:boldItalic r:id="rId38"/>
    </p:embeddedFont>
    <p:embeddedFont>
      <p:font typeface="Tw Cen MT" panose="020B0602020104020603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C8D"/>
    <a:srgbClr val="A0D565"/>
    <a:srgbClr val="292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F839DD-E1FA-4A05-9EBC-E361ADFE4995}">
  <a:tblStyle styleId="{36F839DD-E1FA-4A05-9EBC-E361ADFE49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F:\Office%20Documents\Excel\Agricultural%20labour%20wages%20in%20Bangladesh%201993-2013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/>
            </a:pPr>
            <a:r>
              <a:rPr lang="en-US" sz="1400" dirty="0"/>
              <a:t>Nominal wages of Bangladesh (</a:t>
            </a:r>
            <a:r>
              <a:rPr lang="en-US" sz="1400" dirty="0" err="1"/>
              <a:t>Tk</a:t>
            </a:r>
            <a:r>
              <a:rPr lang="en-US" sz="1400" dirty="0"/>
              <a:t>/person/day)</a:t>
            </a:r>
          </a:p>
        </c:rich>
      </c:tx>
      <c:layout>
        <c:manualLayout>
          <c:xMode val="edge"/>
          <c:yMode val="edge"/>
          <c:x val="0.1505176845341204"/>
          <c:y val="0.1419243966167281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119559205537655"/>
          <c:y val="2.905241499441771E-2"/>
          <c:w val="0.90858244489350304"/>
          <c:h val="0.733357347344814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Nominal wages (Tk/person/day)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5400000"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Sheet2!$A$3:$A$23</c:f>
              <c:strCache>
                <c:ptCount val="21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</c:strCache>
            </c:strRef>
          </c:cat>
          <c:val>
            <c:numRef>
              <c:f>Sheet2!$B$3:$B$23</c:f>
              <c:numCache>
                <c:formatCode>General</c:formatCode>
                <c:ptCount val="21"/>
                <c:pt idx="0">
                  <c:v>36.83</c:v>
                </c:pt>
                <c:pt idx="1">
                  <c:v>40.83</c:v>
                </c:pt>
                <c:pt idx="2">
                  <c:v>44.83</c:v>
                </c:pt>
                <c:pt idx="3">
                  <c:v>47.67</c:v>
                </c:pt>
                <c:pt idx="4">
                  <c:v>50.83</c:v>
                </c:pt>
                <c:pt idx="5">
                  <c:v>55.17</c:v>
                </c:pt>
                <c:pt idx="6">
                  <c:v>60.5</c:v>
                </c:pt>
                <c:pt idx="7">
                  <c:v>63.5</c:v>
                </c:pt>
                <c:pt idx="8">
                  <c:v>67.169999999999973</c:v>
                </c:pt>
                <c:pt idx="9">
                  <c:v>70.58</c:v>
                </c:pt>
                <c:pt idx="10">
                  <c:v>74.83</c:v>
                </c:pt>
                <c:pt idx="11">
                  <c:v>75.83</c:v>
                </c:pt>
                <c:pt idx="12">
                  <c:v>84.42</c:v>
                </c:pt>
                <c:pt idx="13">
                  <c:v>94.82</c:v>
                </c:pt>
                <c:pt idx="14">
                  <c:v>109.1</c:v>
                </c:pt>
                <c:pt idx="15">
                  <c:v>120</c:v>
                </c:pt>
                <c:pt idx="16">
                  <c:v>150</c:v>
                </c:pt>
                <c:pt idx="17">
                  <c:v>160</c:v>
                </c:pt>
                <c:pt idx="18">
                  <c:v>180</c:v>
                </c:pt>
                <c:pt idx="19">
                  <c:v>220</c:v>
                </c:pt>
                <c:pt idx="20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19-4BB5-80CC-DB887658F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473267920"/>
        <c:axId val="-473718480"/>
      </c:barChart>
      <c:catAx>
        <c:axId val="-473267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100" b="1"/>
            </a:pPr>
            <a:endParaRPr lang="en-US"/>
          </a:p>
        </c:txPr>
        <c:crossAx val="-473718480"/>
        <c:crosses val="autoZero"/>
        <c:auto val="1"/>
        <c:lblAlgn val="ctr"/>
        <c:lblOffset val="100"/>
        <c:noMultiLvlLbl val="0"/>
      </c:catAx>
      <c:valAx>
        <c:axId val="-4737184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-47326792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Bangladesh is famous for its high population density, the availability of farm </a:t>
            </a:r>
            <a:r>
              <a:rPr lang="en-US" dirty="0" err="1"/>
              <a:t>labour</a:t>
            </a:r>
            <a:r>
              <a:rPr lang="en-US" baseline="0" dirty="0"/>
              <a:t> has declined rapidly in the last 3-5 years. Lack of availability is a bigger constraint than cost although cost has increased substantially.  </a:t>
            </a:r>
          </a:p>
          <a:p>
            <a:r>
              <a:rPr lang="en-US" baseline="0" dirty="0"/>
              <a:t>Having developed a form of agriculture that made use of abundant </a:t>
            </a:r>
            <a:r>
              <a:rPr lang="en-US" baseline="0" dirty="0" err="1"/>
              <a:t>labour</a:t>
            </a:r>
            <a:r>
              <a:rPr lang="en-US" baseline="0" dirty="0"/>
              <a:t> in the past, farmers are rapidly having to redesign their farming operations to use les </a:t>
            </a:r>
            <a:r>
              <a:rPr lang="en-US" baseline="0" dirty="0" err="1"/>
              <a:t>labour</a:t>
            </a:r>
            <a:r>
              <a:rPr lang="en-US" baseline="0" dirty="0"/>
              <a:t>. </a:t>
            </a:r>
            <a:r>
              <a:rPr lang="en-US" baseline="0" dirty="0" err="1"/>
              <a:t>Mechanisation</a:t>
            </a:r>
            <a:r>
              <a:rPr lang="en-US" baseline="0" dirty="0"/>
              <a:t> and herbicides for weed control are two obvious shifts underway.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3FB94-9A73-D64C-A38F-2B972652ABD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20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8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7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05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05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05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05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05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05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9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191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1" r:id="rId3"/>
    <p:sldLayoutId id="2147483675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302342" y="165483"/>
            <a:ext cx="5391000" cy="15649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KRISH-E</a:t>
            </a:r>
            <a:endParaRPr sz="9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7BE1D-8084-4E09-BDE8-CC9ACCD91556}"/>
              </a:ext>
            </a:extLst>
          </p:cNvPr>
          <p:cNvSpPr txBox="1"/>
          <p:nvPr/>
        </p:nvSpPr>
        <p:spPr>
          <a:xfrm>
            <a:off x="7987145" y="46818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A1D406-041C-49CE-8A81-F1456252856F}"/>
              </a:ext>
            </a:extLst>
          </p:cNvPr>
          <p:cNvSpPr txBox="1"/>
          <p:nvPr/>
        </p:nvSpPr>
        <p:spPr>
          <a:xfrm>
            <a:off x="675817" y="143733"/>
            <a:ext cx="4749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  <a:latin typeface="Poppins" panose="020B0604020202020204" charset="0"/>
                <a:cs typeface="Poppins" panose="020B0604020202020204" charset="0"/>
              </a:rPr>
              <a:t>FEATURES:</a:t>
            </a:r>
            <a:endParaRPr lang="en-US" sz="4000" b="1" dirty="0">
              <a:solidFill>
                <a:srgbClr val="92D050"/>
              </a:solidFill>
            </a:endParaRPr>
          </a:p>
        </p:txBody>
      </p:sp>
      <p:grpSp>
        <p:nvGrpSpPr>
          <p:cNvPr id="4" name="Google Shape;229;p30">
            <a:extLst>
              <a:ext uri="{FF2B5EF4-FFF2-40B4-BE49-F238E27FC236}">
                <a16:creationId xmlns:a16="http://schemas.microsoft.com/office/drawing/2014/main" id="{3246D813-0BB8-45A5-B487-8396EB5D3999}"/>
              </a:ext>
            </a:extLst>
          </p:cNvPr>
          <p:cNvGrpSpPr/>
          <p:nvPr/>
        </p:nvGrpSpPr>
        <p:grpSpPr>
          <a:xfrm rot="2700000">
            <a:off x="474760" y="917208"/>
            <a:ext cx="3083328" cy="1418179"/>
            <a:chOff x="1047099" y="2161314"/>
            <a:chExt cx="3083328" cy="1418179"/>
          </a:xfrm>
        </p:grpSpPr>
        <p:sp>
          <p:nvSpPr>
            <p:cNvPr id="5" name="Google Shape;230;p30">
              <a:extLst>
                <a:ext uri="{FF2B5EF4-FFF2-40B4-BE49-F238E27FC236}">
                  <a16:creationId xmlns:a16="http://schemas.microsoft.com/office/drawing/2014/main" id="{97604C25-4BFE-4046-85D9-9D910AAD6BD9}"/>
                </a:ext>
              </a:extLst>
            </p:cNvPr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6" name="Google Shape;231;p30">
              <a:extLst>
                <a:ext uri="{FF2B5EF4-FFF2-40B4-BE49-F238E27FC236}">
                  <a16:creationId xmlns:a16="http://schemas.microsoft.com/office/drawing/2014/main" id="{0F71C1D3-9BE7-4A99-B155-01801A439F89}"/>
                </a:ext>
              </a:extLst>
            </p:cNvPr>
            <p:cNvSpPr/>
            <p:nvPr/>
          </p:nvSpPr>
          <p:spPr>
            <a:xfrm rot="18900000"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1200" b="1" dirty="0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" name="Google Shape;232;p30">
              <a:extLst>
                <a:ext uri="{FF2B5EF4-FFF2-40B4-BE49-F238E27FC236}">
                  <a16:creationId xmlns:a16="http://schemas.microsoft.com/office/drawing/2014/main" id="{9A584747-D116-4C27-B6A4-B94546557ED3}"/>
                </a:ext>
              </a:extLst>
            </p:cNvPr>
            <p:cNvSpPr txBox="1"/>
            <p:nvPr/>
          </p:nvSpPr>
          <p:spPr>
            <a:xfrm rot="18900000">
              <a:off x="1471614" y="2161314"/>
              <a:ext cx="26588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Search and Filter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2" name="Google Shape;234;p30">
            <a:extLst>
              <a:ext uri="{FF2B5EF4-FFF2-40B4-BE49-F238E27FC236}">
                <a16:creationId xmlns:a16="http://schemas.microsoft.com/office/drawing/2014/main" id="{AAE0ADD6-D931-4933-A6CC-84A7ABE87AF2}"/>
              </a:ext>
            </a:extLst>
          </p:cNvPr>
          <p:cNvGrpSpPr/>
          <p:nvPr/>
        </p:nvGrpSpPr>
        <p:grpSpPr>
          <a:xfrm rot="2700000">
            <a:off x="298914" y="1952186"/>
            <a:ext cx="4350231" cy="1478698"/>
            <a:chOff x="2957320" y="2100795"/>
            <a:chExt cx="4350231" cy="1478698"/>
          </a:xfrm>
        </p:grpSpPr>
        <p:sp>
          <p:nvSpPr>
            <p:cNvPr id="13" name="Google Shape;235;p30">
              <a:extLst>
                <a:ext uri="{FF2B5EF4-FFF2-40B4-BE49-F238E27FC236}">
                  <a16:creationId xmlns:a16="http://schemas.microsoft.com/office/drawing/2014/main" id="{1919A286-3322-4FCC-8FD0-AF0B1F1150E6}"/>
                </a:ext>
              </a:extLst>
            </p:cNvPr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14" name="Google Shape;236;p30">
              <a:extLst>
                <a:ext uri="{FF2B5EF4-FFF2-40B4-BE49-F238E27FC236}">
                  <a16:creationId xmlns:a16="http://schemas.microsoft.com/office/drawing/2014/main" id="{4B7FE319-13FC-4682-97CC-C0FD2F264675}"/>
                </a:ext>
              </a:extLst>
            </p:cNvPr>
            <p:cNvSpPr/>
            <p:nvPr/>
          </p:nvSpPr>
          <p:spPr>
            <a:xfrm rot="18900000"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5" name="Google Shape;237;p30">
              <a:extLst>
                <a:ext uri="{FF2B5EF4-FFF2-40B4-BE49-F238E27FC236}">
                  <a16:creationId xmlns:a16="http://schemas.microsoft.com/office/drawing/2014/main" id="{D6F4E54A-3947-4814-B0F4-5161EB92A2E9}"/>
                </a:ext>
              </a:extLst>
            </p:cNvPr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" name="Google Shape;238;p30">
              <a:extLst>
                <a:ext uri="{FF2B5EF4-FFF2-40B4-BE49-F238E27FC236}">
                  <a16:creationId xmlns:a16="http://schemas.microsoft.com/office/drawing/2014/main" id="{698925B5-ECAC-4456-BD34-802E564FBA83}"/>
                </a:ext>
              </a:extLst>
            </p:cNvPr>
            <p:cNvSpPr txBox="1"/>
            <p:nvPr/>
          </p:nvSpPr>
          <p:spPr>
            <a:xfrm rot="18900000">
              <a:off x="3825120" y="2100795"/>
              <a:ext cx="3482431" cy="1337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details of place of delivery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delivery time information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payment information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1800" b="1" dirty="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9866E-EA40-496B-94FE-CF4AB01FA44F}"/>
              </a:ext>
            </a:extLst>
          </p:cNvPr>
          <p:cNvSpPr/>
          <p:nvPr/>
        </p:nvSpPr>
        <p:spPr>
          <a:xfrm>
            <a:off x="1005365" y="1764982"/>
            <a:ext cx="271481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Order management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7913C5-8D9C-4661-8649-0D3C4A836025}"/>
              </a:ext>
            </a:extLst>
          </p:cNvPr>
          <p:cNvSpPr/>
          <p:nvPr/>
        </p:nvSpPr>
        <p:spPr>
          <a:xfrm>
            <a:off x="1136916" y="4349741"/>
            <a:ext cx="229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Rent Management</a:t>
            </a:r>
          </a:p>
        </p:txBody>
      </p:sp>
      <p:sp>
        <p:nvSpPr>
          <p:cNvPr id="29" name="Google Shape;235;p30">
            <a:extLst>
              <a:ext uri="{FF2B5EF4-FFF2-40B4-BE49-F238E27FC236}">
                <a16:creationId xmlns:a16="http://schemas.microsoft.com/office/drawing/2014/main" id="{0394750F-9B51-4234-8762-51AA7625AFA6}"/>
              </a:ext>
            </a:extLst>
          </p:cNvPr>
          <p:cNvSpPr/>
          <p:nvPr/>
        </p:nvSpPr>
        <p:spPr>
          <a:xfrm rot="5400000">
            <a:off x="6478623" y="-302750"/>
            <a:ext cx="561726" cy="3040276"/>
          </a:xfrm>
          <a:prstGeom prst="roundRect">
            <a:avLst>
              <a:gd name="adj" fmla="val 50000"/>
            </a:avLst>
          </a:prstGeom>
          <a:solidFill>
            <a:srgbClr val="7CB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7CBE5F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80DD7B-6877-4DDA-84AB-400E17A8793A}"/>
              </a:ext>
            </a:extLst>
          </p:cNvPr>
          <p:cNvSpPr/>
          <p:nvPr/>
        </p:nvSpPr>
        <p:spPr>
          <a:xfrm>
            <a:off x="5310550" y="951436"/>
            <a:ext cx="372979" cy="3815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3" name="Google Shape;235;p30">
            <a:extLst>
              <a:ext uri="{FF2B5EF4-FFF2-40B4-BE49-F238E27FC236}">
                <a16:creationId xmlns:a16="http://schemas.microsoft.com/office/drawing/2014/main" id="{7EC51137-B593-43CA-8EE2-FD32DD4E08E5}"/>
              </a:ext>
            </a:extLst>
          </p:cNvPr>
          <p:cNvSpPr/>
          <p:nvPr/>
        </p:nvSpPr>
        <p:spPr>
          <a:xfrm rot="5400000">
            <a:off x="1901788" y="2096992"/>
            <a:ext cx="588334" cy="3040276"/>
          </a:xfrm>
          <a:prstGeom prst="roundRect">
            <a:avLst>
              <a:gd name="adj" fmla="val 50000"/>
            </a:avLst>
          </a:prstGeom>
          <a:solidFill>
            <a:srgbClr val="7CB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7CBE5F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44AC20-845C-4B48-BC9B-2DF0F01CC9DB}"/>
              </a:ext>
            </a:extLst>
          </p:cNvPr>
          <p:cNvSpPr/>
          <p:nvPr/>
        </p:nvSpPr>
        <p:spPr>
          <a:xfrm>
            <a:off x="826479" y="3432464"/>
            <a:ext cx="372979" cy="3815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96D682-1B01-4AD4-9487-6E66B4CFA8F1}"/>
              </a:ext>
            </a:extLst>
          </p:cNvPr>
          <p:cNvSpPr txBox="1"/>
          <p:nvPr/>
        </p:nvSpPr>
        <p:spPr>
          <a:xfrm>
            <a:off x="889530" y="3943937"/>
            <a:ext cx="3644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list of farm machinery rented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consumer’s and  farmer’s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Maintain calendars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Instant reservation confirmation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payment information</a:t>
            </a: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262A4F-801A-4E56-A224-B27718F30C39}"/>
              </a:ext>
            </a:extLst>
          </p:cNvPr>
          <p:cNvSpPr txBox="1"/>
          <p:nvPr/>
        </p:nvSpPr>
        <p:spPr>
          <a:xfrm>
            <a:off x="1321951" y="3432464"/>
            <a:ext cx="219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Rent Management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EC0FE8-7BD4-47C8-8F6A-82E49D280A4D}"/>
              </a:ext>
            </a:extLst>
          </p:cNvPr>
          <p:cNvSpPr txBox="1"/>
          <p:nvPr/>
        </p:nvSpPr>
        <p:spPr>
          <a:xfrm>
            <a:off x="5625336" y="988535"/>
            <a:ext cx="284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Chat box/Voice Call</a:t>
            </a:r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4139D-4C56-46CC-BD62-B137FE090FBC}"/>
              </a:ext>
            </a:extLst>
          </p:cNvPr>
          <p:cNvSpPr txBox="1"/>
          <p:nvPr/>
        </p:nvSpPr>
        <p:spPr>
          <a:xfrm>
            <a:off x="8472054" y="454979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25" name="Google Shape;235;p30">
            <a:extLst>
              <a:ext uri="{FF2B5EF4-FFF2-40B4-BE49-F238E27FC236}">
                <a16:creationId xmlns:a16="http://schemas.microsoft.com/office/drawing/2014/main" id="{404DF52B-AD05-46D9-A157-52526AFF7B5C}"/>
              </a:ext>
            </a:extLst>
          </p:cNvPr>
          <p:cNvSpPr/>
          <p:nvPr/>
        </p:nvSpPr>
        <p:spPr>
          <a:xfrm rot="5400000">
            <a:off x="6549825" y="753360"/>
            <a:ext cx="561726" cy="3040276"/>
          </a:xfrm>
          <a:prstGeom prst="roundRect">
            <a:avLst>
              <a:gd name="adj" fmla="val 50000"/>
            </a:avLst>
          </a:prstGeom>
          <a:solidFill>
            <a:srgbClr val="7CB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7CBE5F"/>
              </a:solidFill>
            </a:endParaRPr>
          </a:p>
        </p:txBody>
      </p:sp>
      <p:sp>
        <p:nvSpPr>
          <p:cNvPr id="26" name="Google Shape;235;p30">
            <a:extLst>
              <a:ext uri="{FF2B5EF4-FFF2-40B4-BE49-F238E27FC236}">
                <a16:creationId xmlns:a16="http://schemas.microsoft.com/office/drawing/2014/main" id="{B2A23E53-4963-4FC4-8E61-A1F8CEB7AFB8}"/>
              </a:ext>
            </a:extLst>
          </p:cNvPr>
          <p:cNvSpPr/>
          <p:nvPr/>
        </p:nvSpPr>
        <p:spPr>
          <a:xfrm rot="5400000">
            <a:off x="6549825" y="2028004"/>
            <a:ext cx="561726" cy="3040276"/>
          </a:xfrm>
          <a:prstGeom prst="roundRect">
            <a:avLst>
              <a:gd name="adj" fmla="val 50000"/>
            </a:avLst>
          </a:prstGeom>
          <a:solidFill>
            <a:srgbClr val="7CB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7CBE5F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3D348C-ED20-40A5-AD07-3C3006AEA483}"/>
              </a:ext>
            </a:extLst>
          </p:cNvPr>
          <p:cNvSpPr/>
          <p:nvPr/>
        </p:nvSpPr>
        <p:spPr>
          <a:xfrm>
            <a:off x="5438846" y="2090819"/>
            <a:ext cx="372979" cy="3815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950B0F-0021-4746-9BF4-E92559EEA61F}"/>
              </a:ext>
            </a:extLst>
          </p:cNvPr>
          <p:cNvSpPr/>
          <p:nvPr/>
        </p:nvSpPr>
        <p:spPr>
          <a:xfrm>
            <a:off x="5493809" y="3324470"/>
            <a:ext cx="372979" cy="3815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F14B9E-BED4-448A-BE8A-6068BDA83252}"/>
              </a:ext>
            </a:extLst>
          </p:cNvPr>
          <p:cNvSpPr txBox="1"/>
          <p:nvPr/>
        </p:nvSpPr>
        <p:spPr>
          <a:xfrm>
            <a:off x="5617950" y="2083625"/>
            <a:ext cx="25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Push notification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BE037D-0FA1-4B18-853E-215EC88C299F}"/>
              </a:ext>
            </a:extLst>
          </p:cNvPr>
          <p:cNvSpPr txBox="1"/>
          <p:nvPr/>
        </p:nvSpPr>
        <p:spPr>
          <a:xfrm>
            <a:off x="5976313" y="3322963"/>
            <a:ext cx="262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Real-time Location</a:t>
            </a:r>
          </a:p>
        </p:txBody>
      </p:sp>
    </p:spTree>
    <p:extLst>
      <p:ext uri="{BB962C8B-B14F-4D97-AF65-F5344CB8AC3E}">
        <p14:creationId xmlns:p14="http://schemas.microsoft.com/office/powerpoint/2010/main" val="374878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98C5A-3821-4654-BFE3-3C26E8E0EF4F}"/>
              </a:ext>
            </a:extLst>
          </p:cNvPr>
          <p:cNvSpPr txBox="1"/>
          <p:nvPr/>
        </p:nvSpPr>
        <p:spPr>
          <a:xfrm>
            <a:off x="699655" y="1357746"/>
            <a:ext cx="752301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Add multiple language to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Add video chat option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Add cash on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Add payment option Mobile Banking, other Banking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Add security system to recognize real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Add consultant to help the user about their requirement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Weather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CBE71-8F80-4A25-B096-D2D5DFCDA22B}"/>
              </a:ext>
            </a:extLst>
          </p:cNvPr>
          <p:cNvSpPr txBox="1"/>
          <p:nvPr/>
        </p:nvSpPr>
        <p:spPr>
          <a:xfrm>
            <a:off x="8222673" y="462017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230C9-80B0-452F-929D-74AE63402327}"/>
              </a:ext>
            </a:extLst>
          </p:cNvPr>
          <p:cNvSpPr txBox="1"/>
          <p:nvPr/>
        </p:nvSpPr>
        <p:spPr>
          <a:xfrm>
            <a:off x="699655" y="341853"/>
            <a:ext cx="4749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  <a:latin typeface="Poppins" panose="020B0604020202020204" charset="0"/>
                <a:cs typeface="Poppins" panose="020B0604020202020204" charset="0"/>
              </a:rPr>
              <a:t>FUTURE SCOPE:</a:t>
            </a:r>
            <a:endParaRPr lang="en-US" sz="4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5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OTLSHAPE_M_9b39fefad822441faaec2498033d8bd1_Connector1">
            <a:extLst>
              <a:ext uri="{FF2B5EF4-FFF2-40B4-BE49-F238E27FC236}">
                <a16:creationId xmlns:a16="http://schemas.microsoft.com/office/drawing/2014/main" id="{D714BE7E-BD6D-42F5-8111-E1E9D8C8AB44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4866089" y="844291"/>
            <a:ext cx="0" cy="62333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7B499A-35C8-41F9-A2AB-F0A8BE7B1B01}"/>
              </a:ext>
            </a:extLst>
          </p:cNvPr>
          <p:cNvGrpSpPr/>
          <p:nvPr/>
        </p:nvGrpSpPr>
        <p:grpSpPr>
          <a:xfrm>
            <a:off x="4849054" y="705068"/>
            <a:ext cx="622888" cy="272016"/>
            <a:chOff x="7785295" y="939169"/>
            <a:chExt cx="1107356" cy="483584"/>
          </a:xfrm>
        </p:grpSpPr>
        <p:sp>
          <p:nvSpPr>
            <p:cNvPr id="91" name="OTLSHAPE_M_9b39fefad822441faaec2498033d8bd1_Shape">
              <a:extLst>
                <a:ext uri="{FF2B5EF4-FFF2-40B4-BE49-F238E27FC236}">
                  <a16:creationId xmlns:a16="http://schemas.microsoft.com/office/drawing/2014/main" id="{34F5B95D-00AF-43CD-BED7-2003D86FDFC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rgbClr val="C0504D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822D528-F4E1-46E8-BCAC-80ECA1BC34AA}"/>
                </a:ext>
              </a:extLst>
            </p:cNvPr>
            <p:cNvSpPr txBox="1"/>
            <p:nvPr/>
          </p:nvSpPr>
          <p:spPr>
            <a:xfrm>
              <a:off x="8044100" y="950600"/>
              <a:ext cx="848551" cy="47215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563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Milestone</a:t>
              </a:r>
            </a:p>
            <a:p>
              <a:endParaRPr lang="en-US" sz="563" spc="-2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17" name="OTLSHAPE_M_9b39fefad822441faaec2498033d8bd1_Connector1">
            <a:extLst>
              <a:ext uri="{FF2B5EF4-FFF2-40B4-BE49-F238E27FC236}">
                <a16:creationId xmlns:a16="http://schemas.microsoft.com/office/drawing/2014/main" id="{B0C368CD-3708-469D-BB01-676367FC1DCD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3886251" y="1037856"/>
            <a:ext cx="0" cy="3802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74D9B4-E5FD-43A7-8A57-A500D905B762}"/>
              </a:ext>
            </a:extLst>
          </p:cNvPr>
          <p:cNvGrpSpPr/>
          <p:nvPr/>
        </p:nvGrpSpPr>
        <p:grpSpPr>
          <a:xfrm>
            <a:off x="3896773" y="895118"/>
            <a:ext cx="622888" cy="272016"/>
            <a:chOff x="7785295" y="939169"/>
            <a:chExt cx="1107356" cy="483584"/>
          </a:xfrm>
        </p:grpSpPr>
        <p:sp>
          <p:nvSpPr>
            <p:cNvPr id="119" name="OTLSHAPE_M_9b39fefad822441faaec2498033d8bd1_Shape">
              <a:extLst>
                <a:ext uri="{FF2B5EF4-FFF2-40B4-BE49-F238E27FC236}">
                  <a16:creationId xmlns:a16="http://schemas.microsoft.com/office/drawing/2014/main" id="{93132AC7-EF85-45C7-B056-56E251875F9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82C06-DAF3-44CB-B0CE-23F26C3ED464}"/>
                </a:ext>
              </a:extLst>
            </p:cNvPr>
            <p:cNvSpPr txBox="1"/>
            <p:nvPr/>
          </p:nvSpPr>
          <p:spPr>
            <a:xfrm>
              <a:off x="8044100" y="950600"/>
              <a:ext cx="848551" cy="47215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563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Milestone</a:t>
              </a:r>
            </a:p>
            <a:p>
              <a:endParaRPr lang="en-US" sz="563" spc="-2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21" name="OTLSHAPE_M_9b39fefad822441faaec2498033d8bd1_Connector1">
            <a:extLst>
              <a:ext uri="{FF2B5EF4-FFF2-40B4-BE49-F238E27FC236}">
                <a16:creationId xmlns:a16="http://schemas.microsoft.com/office/drawing/2014/main" id="{F4B49903-4AD7-4552-91B1-AAA54CE4499C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2925177" y="1105243"/>
            <a:ext cx="0" cy="55937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48713D9-1A12-4A11-B16E-F16EBC0D22CA}"/>
              </a:ext>
            </a:extLst>
          </p:cNvPr>
          <p:cNvGrpSpPr/>
          <p:nvPr/>
        </p:nvGrpSpPr>
        <p:grpSpPr>
          <a:xfrm>
            <a:off x="2906414" y="944248"/>
            <a:ext cx="573871" cy="265586"/>
            <a:chOff x="7785295" y="938488"/>
            <a:chExt cx="1020215" cy="472151"/>
          </a:xfrm>
        </p:grpSpPr>
        <p:sp>
          <p:nvSpPr>
            <p:cNvPr id="123" name="OTLSHAPE_M_9b39fefad822441faaec2498033d8bd1_Shape">
              <a:extLst>
                <a:ext uri="{FF2B5EF4-FFF2-40B4-BE49-F238E27FC236}">
                  <a16:creationId xmlns:a16="http://schemas.microsoft.com/office/drawing/2014/main" id="{03F4A5A6-43EA-4552-9879-F366F2B8B5F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rgbClr val="C0504D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AAD55BB-8FA2-40AB-B8BC-2E10A85EDAF6}"/>
                </a:ext>
              </a:extLst>
            </p:cNvPr>
            <p:cNvSpPr txBox="1"/>
            <p:nvPr/>
          </p:nvSpPr>
          <p:spPr>
            <a:xfrm>
              <a:off x="7956959" y="938488"/>
              <a:ext cx="848551" cy="47215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563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Milestone</a:t>
              </a:r>
            </a:p>
            <a:p>
              <a:endParaRPr lang="en-US" sz="563" spc="-2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2A0451-C78F-4E0F-9EDA-E8D010BCB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47524"/>
              </p:ext>
            </p:extLst>
          </p:nvPr>
        </p:nvGraphicFramePr>
        <p:xfrm>
          <a:off x="1989590" y="1397313"/>
          <a:ext cx="3677124" cy="2698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84">
                  <a:extLst>
                    <a:ext uri="{9D8B030D-6E8A-4147-A177-3AD203B41FA5}">
                      <a16:colId xmlns:a16="http://schemas.microsoft.com/office/drawing/2014/main" val="4056824194"/>
                    </a:ext>
                  </a:extLst>
                </a:gridCol>
                <a:gridCol w="484584">
                  <a:extLst>
                    <a:ext uri="{9D8B030D-6E8A-4147-A177-3AD203B41FA5}">
                      <a16:colId xmlns:a16="http://schemas.microsoft.com/office/drawing/2014/main" val="1445035748"/>
                    </a:ext>
                  </a:extLst>
                </a:gridCol>
                <a:gridCol w="484584">
                  <a:extLst>
                    <a:ext uri="{9D8B030D-6E8A-4147-A177-3AD203B41FA5}">
                      <a16:colId xmlns:a16="http://schemas.microsoft.com/office/drawing/2014/main" val="145952281"/>
                    </a:ext>
                  </a:extLst>
                </a:gridCol>
                <a:gridCol w="484584">
                  <a:extLst>
                    <a:ext uri="{9D8B030D-6E8A-4147-A177-3AD203B41FA5}">
                      <a16:colId xmlns:a16="http://schemas.microsoft.com/office/drawing/2014/main" val="4165456940"/>
                    </a:ext>
                  </a:extLst>
                </a:gridCol>
                <a:gridCol w="484584">
                  <a:extLst>
                    <a:ext uri="{9D8B030D-6E8A-4147-A177-3AD203B41FA5}">
                      <a16:colId xmlns:a16="http://schemas.microsoft.com/office/drawing/2014/main" val="2916789707"/>
                    </a:ext>
                  </a:extLst>
                </a:gridCol>
                <a:gridCol w="484584">
                  <a:extLst>
                    <a:ext uri="{9D8B030D-6E8A-4147-A177-3AD203B41FA5}">
                      <a16:colId xmlns:a16="http://schemas.microsoft.com/office/drawing/2014/main" val="2181663660"/>
                    </a:ext>
                  </a:extLst>
                </a:gridCol>
                <a:gridCol w="128270">
                  <a:extLst>
                    <a:ext uri="{9D8B030D-6E8A-4147-A177-3AD203B41FA5}">
                      <a16:colId xmlns:a16="http://schemas.microsoft.com/office/drawing/2014/main" val="1469822132"/>
                    </a:ext>
                  </a:extLst>
                </a:gridCol>
                <a:gridCol w="128270">
                  <a:extLst>
                    <a:ext uri="{9D8B030D-6E8A-4147-A177-3AD203B41FA5}">
                      <a16:colId xmlns:a16="http://schemas.microsoft.com/office/drawing/2014/main" val="3965276697"/>
                    </a:ext>
                  </a:extLst>
                </a:gridCol>
                <a:gridCol w="128270">
                  <a:extLst>
                    <a:ext uri="{9D8B030D-6E8A-4147-A177-3AD203B41FA5}">
                      <a16:colId xmlns:a16="http://schemas.microsoft.com/office/drawing/2014/main" val="3851522278"/>
                    </a:ext>
                  </a:extLst>
                </a:gridCol>
                <a:gridCol w="128270">
                  <a:extLst>
                    <a:ext uri="{9D8B030D-6E8A-4147-A177-3AD203B41FA5}">
                      <a16:colId xmlns:a16="http://schemas.microsoft.com/office/drawing/2014/main" val="1809877522"/>
                    </a:ext>
                  </a:extLst>
                </a:gridCol>
                <a:gridCol w="128270">
                  <a:extLst>
                    <a:ext uri="{9D8B030D-6E8A-4147-A177-3AD203B41FA5}">
                      <a16:colId xmlns:a16="http://schemas.microsoft.com/office/drawing/2014/main" val="3268185573"/>
                    </a:ext>
                  </a:extLst>
                </a:gridCol>
                <a:gridCol w="128270">
                  <a:extLst>
                    <a:ext uri="{9D8B030D-6E8A-4147-A177-3AD203B41FA5}">
                      <a16:colId xmlns:a16="http://schemas.microsoft.com/office/drawing/2014/main" val="1708000152"/>
                    </a:ext>
                  </a:extLst>
                </a:gridCol>
              </a:tblGrid>
              <a:tr h="3005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Dec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Jan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Feb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Mar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Apr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May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100" dirty="0"/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2397644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1435" marR="51435" marT="25718" marB="25718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30215"/>
                  </a:ext>
                </a:extLst>
              </a:tr>
            </a:tbl>
          </a:graphicData>
        </a:graphic>
      </p:graphicFrame>
      <p:sp>
        <p:nvSpPr>
          <p:cNvPr id="103" name="Rectangle 102">
            <a:extLst>
              <a:ext uri="{FF2B5EF4-FFF2-40B4-BE49-F238E27FC236}">
                <a16:creationId xmlns:a16="http://schemas.microsoft.com/office/drawing/2014/main" id="{477D391A-EA42-4D04-B2AB-E0D2A84D7248}"/>
              </a:ext>
            </a:extLst>
          </p:cNvPr>
          <p:cNvSpPr/>
          <p:nvPr/>
        </p:nvSpPr>
        <p:spPr>
          <a:xfrm>
            <a:off x="1890577" y="1753867"/>
            <a:ext cx="51435" cy="198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2A9F74-40A6-4B8A-A5E0-85F2AF8EDF8E}"/>
              </a:ext>
            </a:extLst>
          </p:cNvPr>
          <p:cNvCxnSpPr>
            <a:cxnSpLocks/>
          </p:cNvCxnSpPr>
          <p:nvPr/>
        </p:nvCxnSpPr>
        <p:spPr>
          <a:xfrm flipV="1">
            <a:off x="2015768" y="1782101"/>
            <a:ext cx="241855" cy="398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A4DE62E-0A23-4401-B984-C3792CDBB4CD}"/>
              </a:ext>
            </a:extLst>
          </p:cNvPr>
          <p:cNvSpPr/>
          <p:nvPr/>
        </p:nvSpPr>
        <p:spPr>
          <a:xfrm>
            <a:off x="1890577" y="2082633"/>
            <a:ext cx="51435" cy="1981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753089-AF42-4831-A528-CA354F9AFCA3}"/>
              </a:ext>
            </a:extLst>
          </p:cNvPr>
          <p:cNvCxnSpPr>
            <a:cxnSpLocks/>
            <a:stCxn id="104" idx="1"/>
          </p:cNvCxnSpPr>
          <p:nvPr/>
        </p:nvCxnSpPr>
        <p:spPr>
          <a:xfrm>
            <a:off x="1890577" y="2181715"/>
            <a:ext cx="1074208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5FAFDE-D914-4C4E-B946-0EFDD9D09EF9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1942012" y="2510481"/>
            <a:ext cx="925364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35155E-4B91-42D5-9226-69E801AEB0BC}"/>
              </a:ext>
            </a:extLst>
          </p:cNvPr>
          <p:cNvSpPr/>
          <p:nvPr/>
        </p:nvSpPr>
        <p:spPr>
          <a:xfrm>
            <a:off x="1890577" y="2411400"/>
            <a:ext cx="51435" cy="1981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6159CB1-9B02-4C5F-8FAB-E88EE5D03DDC}"/>
              </a:ext>
            </a:extLst>
          </p:cNvPr>
          <p:cNvSpPr/>
          <p:nvPr/>
        </p:nvSpPr>
        <p:spPr>
          <a:xfrm>
            <a:off x="1890577" y="2740166"/>
            <a:ext cx="51435" cy="1981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7267A8-28D2-4160-84C7-95FCE8C689E5}"/>
              </a:ext>
            </a:extLst>
          </p:cNvPr>
          <p:cNvCxnSpPr>
            <a:cxnSpLocks/>
            <a:stCxn id="106" idx="1"/>
          </p:cNvCxnSpPr>
          <p:nvPr/>
        </p:nvCxnSpPr>
        <p:spPr>
          <a:xfrm>
            <a:off x="1890577" y="2839248"/>
            <a:ext cx="1982254" cy="2115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E2480F0-3719-44DD-81F8-2C7859D642FA}"/>
              </a:ext>
            </a:extLst>
          </p:cNvPr>
          <p:cNvSpPr/>
          <p:nvPr/>
        </p:nvSpPr>
        <p:spPr>
          <a:xfrm>
            <a:off x="2929960" y="2510739"/>
            <a:ext cx="966834" cy="2910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675">
              <a:solidFill>
                <a:schemeClr val="accent5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123B05E-05A1-413C-B7FE-ECD97F49A180}"/>
              </a:ext>
            </a:extLst>
          </p:cNvPr>
          <p:cNvSpPr/>
          <p:nvPr/>
        </p:nvSpPr>
        <p:spPr>
          <a:xfrm>
            <a:off x="1890577" y="2403335"/>
            <a:ext cx="51435" cy="19816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E86B9C-C937-4EEB-9083-9C4A8983C9FE}"/>
              </a:ext>
            </a:extLst>
          </p:cNvPr>
          <p:cNvCxnSpPr>
            <a:cxnSpLocks/>
          </p:cNvCxnSpPr>
          <p:nvPr/>
        </p:nvCxnSpPr>
        <p:spPr>
          <a:xfrm>
            <a:off x="657506" y="3153901"/>
            <a:ext cx="321532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FEF97D-C762-43E1-9809-BA862E068E89}"/>
              </a:ext>
            </a:extLst>
          </p:cNvPr>
          <p:cNvSpPr/>
          <p:nvPr/>
        </p:nvSpPr>
        <p:spPr>
          <a:xfrm>
            <a:off x="1899027" y="3068931"/>
            <a:ext cx="51435" cy="19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BF7AA1-6EF2-4145-BC4D-E1CCF8DE3794}"/>
              </a:ext>
            </a:extLst>
          </p:cNvPr>
          <p:cNvCxnSpPr>
            <a:cxnSpLocks/>
          </p:cNvCxnSpPr>
          <p:nvPr/>
        </p:nvCxnSpPr>
        <p:spPr>
          <a:xfrm>
            <a:off x="1950462" y="3533673"/>
            <a:ext cx="2949316" cy="1724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AB28C3-95CE-4DF5-86EC-366332D28DFA}"/>
              </a:ext>
            </a:extLst>
          </p:cNvPr>
          <p:cNvSpPr/>
          <p:nvPr/>
        </p:nvSpPr>
        <p:spPr>
          <a:xfrm>
            <a:off x="1890577" y="3726465"/>
            <a:ext cx="51435" cy="1981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D1CE07-37C4-4947-B7D8-22FF941BB7B9}"/>
              </a:ext>
            </a:extLst>
          </p:cNvPr>
          <p:cNvCxnSpPr/>
          <p:nvPr/>
        </p:nvCxnSpPr>
        <p:spPr>
          <a:xfrm>
            <a:off x="1410015" y="3817926"/>
            <a:ext cx="3489763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B002A7-998D-40F2-98A6-2780E950CDF2}"/>
              </a:ext>
            </a:extLst>
          </p:cNvPr>
          <p:cNvSpPr txBox="1"/>
          <p:nvPr/>
        </p:nvSpPr>
        <p:spPr>
          <a:xfrm>
            <a:off x="1466091" y="1410706"/>
            <a:ext cx="4860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b="1" dirty="0"/>
              <a:t>2019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C9BC0F-9CF8-4468-80AD-3F26A7C381DB}"/>
              </a:ext>
            </a:extLst>
          </p:cNvPr>
          <p:cNvSpPr/>
          <p:nvPr/>
        </p:nvSpPr>
        <p:spPr>
          <a:xfrm>
            <a:off x="1997958" y="1831889"/>
            <a:ext cx="966827" cy="257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73CBA8-0005-4B07-A07F-8ABA11F868CE}"/>
              </a:ext>
            </a:extLst>
          </p:cNvPr>
          <p:cNvSpPr/>
          <p:nvPr/>
        </p:nvSpPr>
        <p:spPr>
          <a:xfrm>
            <a:off x="3896794" y="3168012"/>
            <a:ext cx="981409" cy="31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E8A14-1F04-41F7-A19E-12DDAE4DC6C5}"/>
              </a:ext>
            </a:extLst>
          </p:cNvPr>
          <p:cNvSpPr/>
          <p:nvPr/>
        </p:nvSpPr>
        <p:spPr>
          <a:xfrm>
            <a:off x="1179526" y="1729588"/>
            <a:ext cx="699998" cy="2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2C48B-EC19-47EE-A52B-6FDB101CAA0D}"/>
              </a:ext>
            </a:extLst>
          </p:cNvPr>
          <p:cNvSpPr txBox="1"/>
          <p:nvPr/>
        </p:nvSpPr>
        <p:spPr>
          <a:xfrm>
            <a:off x="1194435" y="1738370"/>
            <a:ext cx="704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Phase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17567F-AE4E-485E-8F54-82099C543BCB}"/>
              </a:ext>
            </a:extLst>
          </p:cNvPr>
          <p:cNvSpPr/>
          <p:nvPr/>
        </p:nvSpPr>
        <p:spPr>
          <a:xfrm>
            <a:off x="1155676" y="2399402"/>
            <a:ext cx="699998" cy="28578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02EDB5-D333-4AA0-94CE-C1BDC28849B3}"/>
              </a:ext>
            </a:extLst>
          </p:cNvPr>
          <p:cNvSpPr txBox="1"/>
          <p:nvPr/>
        </p:nvSpPr>
        <p:spPr>
          <a:xfrm>
            <a:off x="1172120" y="2399921"/>
            <a:ext cx="704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Phase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86C3B8-4F22-440B-8744-E248F06D7EB2}"/>
              </a:ext>
            </a:extLst>
          </p:cNvPr>
          <p:cNvSpPr/>
          <p:nvPr/>
        </p:nvSpPr>
        <p:spPr>
          <a:xfrm>
            <a:off x="1153348" y="3025121"/>
            <a:ext cx="699998" cy="2857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110497-AAC3-4D1C-8ECD-FB57B17C78B6}"/>
              </a:ext>
            </a:extLst>
          </p:cNvPr>
          <p:cNvSpPr txBox="1"/>
          <p:nvPr/>
        </p:nvSpPr>
        <p:spPr>
          <a:xfrm>
            <a:off x="1143000" y="3022975"/>
            <a:ext cx="78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Phase 3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16D78-F043-49B5-A8DE-096DE3C88586}"/>
              </a:ext>
            </a:extLst>
          </p:cNvPr>
          <p:cNvSpPr/>
          <p:nvPr/>
        </p:nvSpPr>
        <p:spPr>
          <a:xfrm>
            <a:off x="1153348" y="4732021"/>
            <a:ext cx="6847652" cy="41147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7EE9A7-5EB5-4D68-A53A-B181D7711068}"/>
              </a:ext>
            </a:extLst>
          </p:cNvPr>
          <p:cNvSpPr txBox="1"/>
          <p:nvPr/>
        </p:nvSpPr>
        <p:spPr>
          <a:xfrm>
            <a:off x="8228907" y="436002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9255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25">
            <a:extLst>
              <a:ext uri="{FF2B5EF4-FFF2-40B4-BE49-F238E27FC236}">
                <a16:creationId xmlns:a16="http://schemas.microsoft.com/office/drawing/2014/main" id="{4512273A-D5A6-46B0-8050-23856B352F61}"/>
              </a:ext>
            </a:extLst>
          </p:cNvPr>
          <p:cNvSpPr/>
          <p:nvPr/>
        </p:nvSpPr>
        <p:spPr>
          <a:xfrm>
            <a:off x="494755" y="2412743"/>
            <a:ext cx="431400" cy="431400"/>
          </a:xfrm>
          <a:prstGeom prst="pie">
            <a:avLst>
              <a:gd name="adj1" fmla="val 16226349"/>
              <a:gd name="adj2" fmla="val 10795968"/>
            </a:avLst>
          </a:prstGeom>
          <a:solidFill>
            <a:srgbClr val="A7D8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81;p25">
            <a:extLst>
              <a:ext uri="{FF2B5EF4-FFF2-40B4-BE49-F238E27FC236}">
                <a16:creationId xmlns:a16="http://schemas.microsoft.com/office/drawing/2014/main" id="{1A77EC8B-5DAB-40D6-B116-2BA0DEF854FA}"/>
              </a:ext>
            </a:extLst>
          </p:cNvPr>
          <p:cNvSpPr/>
          <p:nvPr/>
        </p:nvSpPr>
        <p:spPr>
          <a:xfrm>
            <a:off x="494478" y="2412743"/>
            <a:ext cx="431400" cy="431400"/>
          </a:xfrm>
          <a:prstGeom prst="pie">
            <a:avLst>
              <a:gd name="adj1" fmla="val 16226349"/>
              <a:gd name="adj2" fmla="val 10795968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9" name="Google Shape;175;p25">
            <a:extLst>
              <a:ext uri="{FF2B5EF4-FFF2-40B4-BE49-F238E27FC236}">
                <a16:creationId xmlns:a16="http://schemas.microsoft.com/office/drawing/2014/main" id="{2D0E9D8E-4E30-4FED-9869-E9D8870F0923}"/>
              </a:ext>
            </a:extLst>
          </p:cNvPr>
          <p:cNvGrpSpPr/>
          <p:nvPr/>
        </p:nvGrpSpPr>
        <p:grpSpPr>
          <a:xfrm>
            <a:off x="5315" y="837732"/>
            <a:ext cx="4784008" cy="638890"/>
            <a:chOff x="1431325" y="2473842"/>
            <a:chExt cx="5913600" cy="670508"/>
          </a:xfrm>
        </p:grpSpPr>
        <p:sp>
          <p:nvSpPr>
            <p:cNvPr id="80" name="Google Shape;176;p25">
              <a:extLst>
                <a:ext uri="{FF2B5EF4-FFF2-40B4-BE49-F238E27FC236}">
                  <a16:creationId xmlns:a16="http://schemas.microsoft.com/office/drawing/2014/main" id="{9CD04564-A01F-4F52-AF1D-27389487DECA}"/>
                </a:ext>
              </a:extLst>
            </p:cNvPr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179;p25">
              <a:extLst>
                <a:ext uri="{FF2B5EF4-FFF2-40B4-BE49-F238E27FC236}">
                  <a16:creationId xmlns:a16="http://schemas.microsoft.com/office/drawing/2014/main" id="{F0799349-07A6-4CEE-89D6-6D816DFE1B57}"/>
                </a:ext>
              </a:extLst>
            </p:cNvPr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80;p25">
              <a:extLst>
                <a:ext uri="{FF2B5EF4-FFF2-40B4-BE49-F238E27FC236}">
                  <a16:creationId xmlns:a16="http://schemas.microsoft.com/office/drawing/2014/main" id="{A3DEDA0A-1339-4CD7-B0C8-C936B8271890}"/>
                </a:ext>
              </a:extLst>
            </p:cNvPr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1;p25">
              <a:extLst>
                <a:ext uri="{FF2B5EF4-FFF2-40B4-BE49-F238E27FC236}">
                  <a16:creationId xmlns:a16="http://schemas.microsoft.com/office/drawing/2014/main" id="{C3C979CE-55E0-4BEF-B0DC-DB372C70763C}"/>
                </a:ext>
              </a:extLst>
            </p:cNvPr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05C2416-2FFD-471A-8057-A020FF275B87}"/>
              </a:ext>
            </a:extLst>
          </p:cNvPr>
          <p:cNvSpPr txBox="1"/>
          <p:nvPr/>
        </p:nvSpPr>
        <p:spPr>
          <a:xfrm>
            <a:off x="458517" y="20817"/>
            <a:ext cx="509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92D050"/>
                </a:solidFill>
                <a:latin typeface="Poppins" panose="020B0604020202020204" charset="0"/>
                <a:cs typeface="Poppins" panose="020B0604020202020204" charset="0"/>
              </a:rPr>
              <a:t>WORKING PHASE:</a:t>
            </a:r>
            <a:endParaRPr lang="en-US" sz="3600" dirty="0">
              <a:solidFill>
                <a:srgbClr val="92D050"/>
              </a:solidFill>
            </a:endParaRPr>
          </a:p>
        </p:txBody>
      </p:sp>
      <p:grpSp>
        <p:nvGrpSpPr>
          <p:cNvPr id="89" name="Google Shape;175;p25">
            <a:extLst>
              <a:ext uri="{FF2B5EF4-FFF2-40B4-BE49-F238E27FC236}">
                <a16:creationId xmlns:a16="http://schemas.microsoft.com/office/drawing/2014/main" id="{8CFB08E3-7CD0-49A8-A9DB-7F9F9385EF77}"/>
              </a:ext>
            </a:extLst>
          </p:cNvPr>
          <p:cNvGrpSpPr/>
          <p:nvPr/>
        </p:nvGrpSpPr>
        <p:grpSpPr>
          <a:xfrm>
            <a:off x="4973782" y="794855"/>
            <a:ext cx="4208849" cy="638890"/>
            <a:chOff x="1431325" y="2473842"/>
            <a:chExt cx="5913600" cy="670508"/>
          </a:xfrm>
        </p:grpSpPr>
        <p:sp>
          <p:nvSpPr>
            <p:cNvPr id="90" name="Google Shape;176;p25">
              <a:extLst>
                <a:ext uri="{FF2B5EF4-FFF2-40B4-BE49-F238E27FC236}">
                  <a16:creationId xmlns:a16="http://schemas.microsoft.com/office/drawing/2014/main" id="{59789A48-D593-4B50-89EE-21EC43B394FD}"/>
                </a:ext>
              </a:extLst>
            </p:cNvPr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9;p25">
              <a:extLst>
                <a:ext uri="{FF2B5EF4-FFF2-40B4-BE49-F238E27FC236}">
                  <a16:creationId xmlns:a16="http://schemas.microsoft.com/office/drawing/2014/main" id="{6EA514F4-F068-49F8-B648-BF10F8DF08AA}"/>
                </a:ext>
              </a:extLst>
            </p:cNvPr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0;p25">
              <a:extLst>
                <a:ext uri="{FF2B5EF4-FFF2-40B4-BE49-F238E27FC236}">
                  <a16:creationId xmlns:a16="http://schemas.microsoft.com/office/drawing/2014/main" id="{6A11808E-A549-46DB-A0D7-0FDB07BAFAE3}"/>
                </a:ext>
              </a:extLst>
            </p:cNvPr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1;p25">
              <a:extLst>
                <a:ext uri="{FF2B5EF4-FFF2-40B4-BE49-F238E27FC236}">
                  <a16:creationId xmlns:a16="http://schemas.microsoft.com/office/drawing/2014/main" id="{7A51AF6C-13BA-47CC-9B93-E406F2DA36B2}"/>
                </a:ext>
              </a:extLst>
            </p:cNvPr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4" name="Google Shape;175;p25">
            <a:extLst>
              <a:ext uri="{FF2B5EF4-FFF2-40B4-BE49-F238E27FC236}">
                <a16:creationId xmlns:a16="http://schemas.microsoft.com/office/drawing/2014/main" id="{E6C1E5A2-8DD1-47BB-A76C-4EF5AD9BAC51}"/>
              </a:ext>
            </a:extLst>
          </p:cNvPr>
          <p:cNvGrpSpPr/>
          <p:nvPr/>
        </p:nvGrpSpPr>
        <p:grpSpPr>
          <a:xfrm>
            <a:off x="0" y="2695201"/>
            <a:ext cx="4973782" cy="638890"/>
            <a:chOff x="1431325" y="2473842"/>
            <a:chExt cx="5913600" cy="670508"/>
          </a:xfrm>
        </p:grpSpPr>
        <p:sp>
          <p:nvSpPr>
            <p:cNvPr id="95" name="Google Shape;176;p25">
              <a:extLst>
                <a:ext uri="{FF2B5EF4-FFF2-40B4-BE49-F238E27FC236}">
                  <a16:creationId xmlns:a16="http://schemas.microsoft.com/office/drawing/2014/main" id="{8A302B71-49C0-4545-9E4B-865428D71AB5}"/>
                </a:ext>
              </a:extLst>
            </p:cNvPr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179;p25">
              <a:extLst>
                <a:ext uri="{FF2B5EF4-FFF2-40B4-BE49-F238E27FC236}">
                  <a16:creationId xmlns:a16="http://schemas.microsoft.com/office/drawing/2014/main" id="{017FE598-F90A-48E8-8629-B8166BD6994B}"/>
                </a:ext>
              </a:extLst>
            </p:cNvPr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0;p25">
              <a:extLst>
                <a:ext uri="{FF2B5EF4-FFF2-40B4-BE49-F238E27FC236}">
                  <a16:creationId xmlns:a16="http://schemas.microsoft.com/office/drawing/2014/main" id="{68F50306-0C2F-4939-9393-19CB312D9A73}"/>
                </a:ext>
              </a:extLst>
            </p:cNvPr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1;p25">
              <a:extLst>
                <a:ext uri="{FF2B5EF4-FFF2-40B4-BE49-F238E27FC236}">
                  <a16:creationId xmlns:a16="http://schemas.microsoft.com/office/drawing/2014/main" id="{72838C11-B2FD-4E6F-805F-47B68DC89C57}"/>
                </a:ext>
              </a:extLst>
            </p:cNvPr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8BC5DDF-541F-430B-8B19-280918FB2220}"/>
              </a:ext>
            </a:extLst>
          </p:cNvPr>
          <p:cNvSpPr txBox="1"/>
          <p:nvPr/>
        </p:nvSpPr>
        <p:spPr>
          <a:xfrm>
            <a:off x="1139968" y="914668"/>
            <a:ext cx="1880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PHASE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E53E0C5-2091-4EC2-93F8-9D8FFBA50ECB}"/>
              </a:ext>
            </a:extLst>
          </p:cNvPr>
          <p:cNvSpPr txBox="1"/>
          <p:nvPr/>
        </p:nvSpPr>
        <p:spPr>
          <a:xfrm>
            <a:off x="1183907" y="2657529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PHASE 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550DE0-4D07-4AE9-929D-666F5C6C1923}"/>
              </a:ext>
            </a:extLst>
          </p:cNvPr>
          <p:cNvSpPr txBox="1"/>
          <p:nvPr/>
        </p:nvSpPr>
        <p:spPr>
          <a:xfrm>
            <a:off x="6032357" y="865367"/>
            <a:ext cx="2522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PHASE 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F2779C5-3F5D-4E1A-9772-334110514208}"/>
              </a:ext>
            </a:extLst>
          </p:cNvPr>
          <p:cNvSpPr txBox="1"/>
          <p:nvPr/>
        </p:nvSpPr>
        <p:spPr>
          <a:xfrm>
            <a:off x="981731" y="39852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F46C389-5532-490E-BB77-4A6A6E40AD62}"/>
              </a:ext>
            </a:extLst>
          </p:cNvPr>
          <p:cNvSpPr txBox="1"/>
          <p:nvPr/>
        </p:nvSpPr>
        <p:spPr>
          <a:xfrm>
            <a:off x="551351" y="1920240"/>
            <a:ext cx="602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Google Shape;238;p30">
            <a:extLst>
              <a:ext uri="{FF2B5EF4-FFF2-40B4-BE49-F238E27FC236}">
                <a16:creationId xmlns:a16="http://schemas.microsoft.com/office/drawing/2014/main" id="{84549527-FBC9-46AA-A7A3-98CD79F4EAF9}"/>
              </a:ext>
            </a:extLst>
          </p:cNvPr>
          <p:cNvSpPr txBox="1"/>
          <p:nvPr/>
        </p:nvSpPr>
        <p:spPr>
          <a:xfrm>
            <a:off x="1210478" y="1433738"/>
            <a:ext cx="3482431" cy="1110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Planning &amp;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Wireframe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Feasibility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b="1" dirty="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" name="Google Shape;238;p30">
            <a:extLst>
              <a:ext uri="{FF2B5EF4-FFF2-40B4-BE49-F238E27FC236}">
                <a16:creationId xmlns:a16="http://schemas.microsoft.com/office/drawing/2014/main" id="{25E997DA-F470-4780-8B0E-AA27290369AE}"/>
              </a:ext>
            </a:extLst>
          </p:cNvPr>
          <p:cNvSpPr txBox="1"/>
          <p:nvPr/>
        </p:nvSpPr>
        <p:spPr>
          <a:xfrm>
            <a:off x="1054235" y="3342213"/>
            <a:ext cx="3482431" cy="102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b="1" dirty="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" name="Google Shape;238;p30">
            <a:extLst>
              <a:ext uri="{FF2B5EF4-FFF2-40B4-BE49-F238E27FC236}">
                <a16:creationId xmlns:a16="http://schemas.microsoft.com/office/drawing/2014/main" id="{0160B196-E032-42F4-85EB-C94CC4AD7A26}"/>
              </a:ext>
            </a:extLst>
          </p:cNvPr>
          <p:cNvSpPr txBox="1"/>
          <p:nvPr/>
        </p:nvSpPr>
        <p:spPr>
          <a:xfrm>
            <a:off x="5633145" y="1301536"/>
            <a:ext cx="3482431" cy="102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Deployment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b="1" dirty="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F1F2CC-3132-4C3E-803E-18CEB03025FD}"/>
              </a:ext>
            </a:extLst>
          </p:cNvPr>
          <p:cNvSpPr txBox="1"/>
          <p:nvPr/>
        </p:nvSpPr>
        <p:spPr>
          <a:xfrm>
            <a:off x="8490736" y="458114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1473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8383DC-629A-4536-A8E0-62AB4E71EEE4}"/>
              </a:ext>
            </a:extLst>
          </p:cNvPr>
          <p:cNvSpPr txBox="1"/>
          <p:nvPr/>
        </p:nvSpPr>
        <p:spPr>
          <a:xfrm>
            <a:off x="632460" y="761999"/>
            <a:ext cx="5257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 dirty="0">
                <a:latin typeface="Tw Cen MT" panose="020B0602020104020603" pitchFamily="34" charset="0"/>
              </a:rPr>
              <a:t>1.Firebase</a:t>
            </a:r>
          </a:p>
          <a:p>
            <a:r>
              <a:rPr lang="en-US" sz="3600" dirty="0">
                <a:latin typeface="Tw Cen MT" panose="020B0602020104020603" pitchFamily="34" charset="0"/>
              </a:rPr>
              <a:t>2.Android Studio</a:t>
            </a:r>
          </a:p>
          <a:p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 dirty="0">
                <a:latin typeface="Tw Cen MT" panose="020B0602020104020603" pitchFamily="34" charset="0"/>
              </a:rPr>
              <a:t>1.Adobe XD</a:t>
            </a:r>
          </a:p>
          <a:p>
            <a:endParaRPr lang="en-US" sz="2800" dirty="0"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3B8C3-9686-42A1-81D4-CE0728EE23E8}"/>
              </a:ext>
            </a:extLst>
          </p:cNvPr>
          <p:cNvSpPr txBox="1"/>
          <p:nvPr/>
        </p:nvSpPr>
        <p:spPr>
          <a:xfrm>
            <a:off x="632460" y="895736"/>
            <a:ext cx="584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2D050"/>
                </a:solidFill>
                <a:latin typeface="Poppins" panose="020B0604020202020204" charset="0"/>
                <a:cs typeface="Poppins" panose="020B0604020202020204" charset="0"/>
              </a:rPr>
              <a:t>Resources involved:</a:t>
            </a:r>
            <a:endParaRPr lang="en-US" sz="2800" b="1" dirty="0">
              <a:solidFill>
                <a:srgbClr val="92D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37F79-FC3B-46BE-BB71-99F27CD2C4A1}"/>
              </a:ext>
            </a:extLst>
          </p:cNvPr>
          <p:cNvSpPr txBox="1"/>
          <p:nvPr/>
        </p:nvSpPr>
        <p:spPr>
          <a:xfrm>
            <a:off x="632460" y="2504584"/>
            <a:ext cx="584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2D050"/>
                </a:solidFill>
                <a:latin typeface="Poppins" panose="020B0604020202020204" charset="0"/>
                <a:cs typeface="Poppins" panose="020B0604020202020204" charset="0"/>
              </a:rPr>
              <a:t>Designing:</a:t>
            </a:r>
            <a:endParaRPr lang="en-US" sz="2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065E-5A64-4E4E-8EAC-07A83C98667F}"/>
              </a:ext>
            </a:extLst>
          </p:cNvPr>
          <p:cNvSpPr txBox="1"/>
          <p:nvPr/>
        </p:nvSpPr>
        <p:spPr>
          <a:xfrm>
            <a:off x="8490736" y="458114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9691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EC93-BA2C-49E1-9756-8B7D0BB0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31" y="100677"/>
            <a:ext cx="6451600" cy="29022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</a:t>
            </a:r>
            <a:endParaRPr lang="en-US" sz="5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28179-B3A3-4FFA-B734-ADFC3900C82C}"/>
              </a:ext>
            </a:extLst>
          </p:cNvPr>
          <p:cNvSpPr txBox="1"/>
          <p:nvPr/>
        </p:nvSpPr>
        <p:spPr>
          <a:xfrm>
            <a:off x="3087417" y="1925419"/>
            <a:ext cx="509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92D050"/>
                </a:solidFill>
                <a:latin typeface="Poppins" panose="020B0604020202020204" charset="0"/>
                <a:cs typeface="Poppins" panose="020B0604020202020204" charset="0"/>
              </a:rPr>
              <a:t>Mock up</a:t>
            </a:r>
            <a:endParaRPr lang="en-US" sz="3600" dirty="0">
              <a:solidFill>
                <a:srgbClr val="92D050"/>
              </a:solidFill>
            </a:endParaRPr>
          </a:p>
        </p:txBody>
      </p:sp>
      <p:grpSp>
        <p:nvGrpSpPr>
          <p:cNvPr id="5" name="Google Shape;270;p33">
            <a:extLst>
              <a:ext uri="{FF2B5EF4-FFF2-40B4-BE49-F238E27FC236}">
                <a16:creationId xmlns:a16="http://schemas.microsoft.com/office/drawing/2014/main" id="{952A3CF6-B3CB-4EFB-BD1B-109FD3880141}"/>
              </a:ext>
            </a:extLst>
          </p:cNvPr>
          <p:cNvGrpSpPr/>
          <p:nvPr/>
        </p:nvGrpSpPr>
        <p:grpSpPr>
          <a:xfrm>
            <a:off x="6886818" y="373570"/>
            <a:ext cx="2119546" cy="4396359"/>
            <a:chOff x="2547150" y="238125"/>
            <a:chExt cx="2525675" cy="5238750"/>
          </a:xfrm>
        </p:grpSpPr>
        <p:sp>
          <p:nvSpPr>
            <p:cNvPr id="6" name="Google Shape;271;p33">
              <a:extLst>
                <a:ext uri="{FF2B5EF4-FFF2-40B4-BE49-F238E27FC236}">
                  <a16:creationId xmlns:a16="http://schemas.microsoft.com/office/drawing/2014/main" id="{9EB88E04-860A-44DB-91F7-8CF371025A07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2;p33">
              <a:extLst>
                <a:ext uri="{FF2B5EF4-FFF2-40B4-BE49-F238E27FC236}">
                  <a16:creationId xmlns:a16="http://schemas.microsoft.com/office/drawing/2014/main" id="{F0899A2A-8CB5-448E-9B85-CD7BB886EF81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3;p33">
              <a:extLst>
                <a:ext uri="{FF2B5EF4-FFF2-40B4-BE49-F238E27FC236}">
                  <a16:creationId xmlns:a16="http://schemas.microsoft.com/office/drawing/2014/main" id="{CE2E2699-EF46-45B1-BBED-D171C5E3CBCA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;p33">
              <a:extLst>
                <a:ext uri="{FF2B5EF4-FFF2-40B4-BE49-F238E27FC236}">
                  <a16:creationId xmlns:a16="http://schemas.microsoft.com/office/drawing/2014/main" id="{296B1E29-3AC1-4091-B55F-B37AFE4250F4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4EDCD83-4994-4E53-86EC-CE3742A6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08" y="768226"/>
            <a:ext cx="2036191" cy="361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58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88159-C76E-4C7F-8ED2-FA84342F35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26E4A-B647-4FC3-B096-C2EC6807F2FA}"/>
              </a:ext>
            </a:extLst>
          </p:cNvPr>
          <p:cNvSpPr/>
          <p:nvPr/>
        </p:nvSpPr>
        <p:spPr>
          <a:xfrm>
            <a:off x="3166456" y="1694587"/>
            <a:ext cx="3543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5400" b="1" dirty="0">
                <a:solidFill>
                  <a:srgbClr val="92D050"/>
                </a:solidFill>
                <a:latin typeface="Poppins" panose="020B0604020202020204" charset="0"/>
                <a:cs typeface="Poppins" panose="020B0604020202020204" charset="0"/>
              </a:rPr>
              <a:t>Than</a:t>
            </a:r>
            <a:r>
              <a:rPr lang="en-US" sz="5400" b="1" dirty="0">
                <a:solidFill>
                  <a:srgbClr val="92D050"/>
                </a:solidFill>
                <a:latin typeface="Poppins" panose="020B0604020202020204" charset="0"/>
                <a:cs typeface="Poppins" panose="020B0604020202020204" charset="0"/>
              </a:rPr>
              <a:t>k you</a:t>
            </a:r>
          </a:p>
        </p:txBody>
      </p:sp>
    </p:spTree>
    <p:extLst>
      <p:ext uri="{BB962C8B-B14F-4D97-AF65-F5344CB8AC3E}">
        <p14:creationId xmlns:p14="http://schemas.microsoft.com/office/powerpoint/2010/main" val="366367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;p16">
            <a:extLst>
              <a:ext uri="{FF2B5EF4-FFF2-40B4-BE49-F238E27FC236}">
                <a16:creationId xmlns:a16="http://schemas.microsoft.com/office/drawing/2014/main" id="{505AF47E-DAFC-4023-A4D5-7B214E461F01}"/>
              </a:ext>
            </a:extLst>
          </p:cNvPr>
          <p:cNvSpPr txBox="1">
            <a:spLocks/>
          </p:cNvSpPr>
          <p:nvPr/>
        </p:nvSpPr>
        <p:spPr>
          <a:xfrm>
            <a:off x="468629" y="1600150"/>
            <a:ext cx="7366819" cy="3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Font typeface="Muli Light"/>
              <a:buNone/>
            </a:pPr>
            <a:r>
              <a:rPr lang="en-US" sz="2600" b="1" dirty="0"/>
              <a:t>TEAM MEMBERS:</a:t>
            </a:r>
          </a:p>
          <a:p>
            <a:pPr marL="0" indent="0">
              <a:buFont typeface="Muli Light"/>
              <a:buNone/>
            </a:pPr>
            <a:r>
              <a:rPr lang="en-US" sz="2600" b="1" dirty="0"/>
              <a:t>1.Fahmida </a:t>
            </a:r>
            <a:r>
              <a:rPr lang="en-US" sz="2600" b="1" dirty="0" err="1"/>
              <a:t>Tasnim</a:t>
            </a:r>
            <a:r>
              <a:rPr lang="en-US" sz="2600" b="1" dirty="0"/>
              <a:t> Lisa,170042020</a:t>
            </a:r>
          </a:p>
          <a:p>
            <a:pPr marL="0" indent="0">
              <a:buFont typeface="Muli Light"/>
              <a:buNone/>
            </a:pPr>
            <a:r>
              <a:rPr lang="en-US" sz="2600" b="1" dirty="0"/>
              <a:t>2.Razia Zaman Ela,170042071</a:t>
            </a:r>
          </a:p>
          <a:p>
            <a:pPr marL="0" indent="0">
              <a:buFont typeface="Muli Light"/>
              <a:buNone/>
            </a:pPr>
            <a:r>
              <a:rPr lang="en-US" sz="2600" b="1" dirty="0"/>
              <a:t>3.Afia </a:t>
            </a:r>
            <a:r>
              <a:rPr lang="en-US" sz="2600" b="1" dirty="0" err="1"/>
              <a:t>Muntakim</a:t>
            </a:r>
            <a:r>
              <a:rPr lang="en-US" sz="2600" b="1" dirty="0"/>
              <a:t> Rodoshe,170042029</a:t>
            </a:r>
          </a:p>
          <a:p>
            <a:pPr marL="0" indent="0">
              <a:buFont typeface="Muli Light"/>
              <a:buNone/>
            </a:pPr>
            <a:endParaRPr lang="en-US" sz="3600" b="1" dirty="0"/>
          </a:p>
        </p:txBody>
      </p:sp>
      <p:sp>
        <p:nvSpPr>
          <p:cNvPr id="4" name="Google Shape;79;p16">
            <a:extLst>
              <a:ext uri="{FF2B5EF4-FFF2-40B4-BE49-F238E27FC236}">
                <a16:creationId xmlns:a16="http://schemas.microsoft.com/office/drawing/2014/main" id="{9847762B-D32B-4C65-9738-6BAC249DA7D3}"/>
              </a:ext>
            </a:extLst>
          </p:cNvPr>
          <p:cNvSpPr txBox="1">
            <a:spLocks/>
          </p:cNvSpPr>
          <p:nvPr/>
        </p:nvSpPr>
        <p:spPr>
          <a:xfrm>
            <a:off x="468629" y="440350"/>
            <a:ext cx="4791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6000"/>
              <a:t>Hello!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273C1-B614-40FC-B43D-9856A47F6D76}"/>
              </a:ext>
            </a:extLst>
          </p:cNvPr>
          <p:cNvSpPr txBox="1"/>
          <p:nvPr/>
        </p:nvSpPr>
        <p:spPr>
          <a:xfrm>
            <a:off x="8579011" y="4585383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7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Enamul\Desktop\For AUSAID\VMP\VSTP Planted Strip Tillage Maize Field.jpg">
            <a:extLst>
              <a:ext uri="{FF2B5EF4-FFF2-40B4-BE49-F238E27FC236}">
                <a16:creationId xmlns:a16="http://schemas.microsoft.com/office/drawing/2014/main" id="{CE7B3599-3812-405B-A570-861A510F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391" y="138844"/>
            <a:ext cx="1873237" cy="140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VMP for Strip Tillage in Residue.JPG">
            <a:extLst>
              <a:ext uri="{FF2B5EF4-FFF2-40B4-BE49-F238E27FC236}">
                <a16:creationId xmlns:a16="http://schemas.microsoft.com/office/drawing/2014/main" id="{C4ACEBEA-C239-4BE5-85A2-918CBC519F3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3711" y="138844"/>
            <a:ext cx="1873237" cy="1404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E98291-3889-4E6E-8E94-4846EBBBF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711" y="2219503"/>
            <a:ext cx="1873238" cy="1519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62E241-BCB0-4FE0-A641-A0EB3200306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8841" y="2086829"/>
            <a:ext cx="2088336" cy="1652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3C4F8F-97D8-42A8-BD93-0429D9D767A6}"/>
              </a:ext>
            </a:extLst>
          </p:cNvPr>
          <p:cNvSpPr txBox="1"/>
          <p:nvPr/>
        </p:nvSpPr>
        <p:spPr>
          <a:xfrm>
            <a:off x="571500" y="434339"/>
            <a:ext cx="39332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err="1">
                <a:solidFill>
                  <a:schemeClr val="tx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Krish</a:t>
            </a:r>
            <a:r>
              <a:rPr lang="en-AU" sz="2800" dirty="0">
                <a:solidFill>
                  <a:schemeClr val="tx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-e :</a:t>
            </a:r>
          </a:p>
          <a:p>
            <a:endParaRPr lang="en-AU" sz="2800" dirty="0">
              <a:solidFill>
                <a:schemeClr val="tx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AU" sz="2800" dirty="0">
                <a:solidFill>
                  <a:schemeClr val="tx2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An E-platform for farm mechanisation to improve food security and livelihood  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2FE1F8-B17F-4689-A3D5-DAFC7BCB14E6}"/>
              </a:ext>
            </a:extLst>
          </p:cNvPr>
          <p:cNvCxnSpPr>
            <a:cxnSpLocks/>
          </p:cNvCxnSpPr>
          <p:nvPr/>
        </p:nvCxnSpPr>
        <p:spPr>
          <a:xfrm flipH="1">
            <a:off x="6126693" y="1152990"/>
            <a:ext cx="1427716" cy="1310813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249DE6-D4A6-4224-9B8F-693921C91461}"/>
              </a:ext>
            </a:extLst>
          </p:cNvPr>
          <p:cNvCxnSpPr>
            <a:cxnSpLocks/>
          </p:cNvCxnSpPr>
          <p:nvPr/>
        </p:nvCxnSpPr>
        <p:spPr>
          <a:xfrm>
            <a:off x="6257914" y="1165383"/>
            <a:ext cx="1296495" cy="1310788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8A99A1-EB74-4978-9D76-C5E73E581128}"/>
              </a:ext>
            </a:extLst>
          </p:cNvPr>
          <p:cNvCxnSpPr>
            <a:cxnSpLocks/>
          </p:cNvCxnSpPr>
          <p:nvPr/>
        </p:nvCxnSpPr>
        <p:spPr>
          <a:xfrm flipH="1" flipV="1">
            <a:off x="6335140" y="605932"/>
            <a:ext cx="1029362" cy="1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6CBDFD-461D-440E-9E91-D30DC04FB28D}"/>
              </a:ext>
            </a:extLst>
          </p:cNvPr>
          <p:cNvSpPr txBox="1"/>
          <p:nvPr/>
        </p:nvSpPr>
        <p:spPr>
          <a:xfrm>
            <a:off x="8639120" y="4647403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1858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4" y="128588"/>
            <a:ext cx="8929686" cy="542925"/>
          </a:xfrm>
        </p:spPr>
        <p:txBody>
          <a:bodyPr/>
          <a:lstStyle/>
          <a:p>
            <a:pPr marL="85725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World Population Particularly in South and Southeast Asia Growing Rapidly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" y="1999498"/>
            <a:ext cx="247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in S &amp; SE Asia: 2.3 billion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7844" y="4912667"/>
            <a:ext cx="264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The World </a:t>
            </a:r>
            <a:r>
              <a:rPr lang="en-US" sz="1050"/>
              <a:t>Fact Book, 2014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1783689" y="4291231"/>
            <a:ext cx="54113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More people need more food!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FA8F8-325D-4A23-B38A-481B3745E37B}"/>
              </a:ext>
            </a:extLst>
          </p:cNvPr>
          <p:cNvSpPr txBox="1"/>
          <p:nvPr/>
        </p:nvSpPr>
        <p:spPr>
          <a:xfrm>
            <a:off x="8575963" y="4599413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4</a:t>
            </a:r>
          </a:p>
          <a:p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7F7D7-E626-450E-A8AD-9A208DC1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890" y="671513"/>
            <a:ext cx="6119813" cy="362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5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4407694" y="821848"/>
          <a:ext cx="4386262" cy="3421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229953" y="4457700"/>
          <a:ext cx="3771048" cy="548640"/>
        </p:xfrm>
        <a:graphic>
          <a:graphicData uri="http://schemas.openxmlformats.org/drawingml/2006/table">
            <a:tbl>
              <a:tblPr/>
              <a:tblGrid>
                <a:gridCol w="215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Source: 1993-2007:  An Analysis of Real Wage in Bangladesh and Its Implications for Underemployment and Poverty ;  2008-2013 : Farmers Focus Group Discussion</a:t>
                      </a: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3118" y="995372"/>
            <a:ext cx="3902829" cy="367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spcBef>
                <a:spcPts val="450"/>
              </a:spcBef>
              <a:spcAft>
                <a:spcPts val="45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labor price increased significantly in most countries since 2005</a:t>
            </a:r>
          </a:p>
          <a:p>
            <a:pPr marL="214313" indent="-214313">
              <a:spcBef>
                <a:spcPts val="450"/>
              </a:spcBef>
              <a:spcAft>
                <a:spcPts val="45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labor availability drastically reduced in many countries</a:t>
            </a:r>
          </a:p>
          <a:p>
            <a:pPr marL="214313" indent="-214313">
              <a:spcBef>
                <a:spcPts val="450"/>
              </a:spcBef>
              <a:spcAft>
                <a:spcPts val="45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Agricultural land decreasing @ 1% per year in Bangladesh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672" y="93107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Bangladesh Case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864519" y="201454"/>
            <a:ext cx="7483029" cy="62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4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5113" algn="l" rtl="0" eaLnBrk="1" fontAlgn="base" hangingPunct="1">
              <a:spcBef>
                <a:spcPct val="4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52488" indent="-228600" algn="l" rtl="0" eaLnBrk="1" fontAlgn="base" hangingPunct="1">
              <a:spcBef>
                <a:spcPct val="4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260475" indent="-228600" algn="l" rtl="0" eaLnBrk="1" fontAlgn="base" hangingPunct="1">
              <a:spcBef>
                <a:spcPct val="4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668463" indent="-228600" algn="l" rtl="0" eaLnBrk="1" fontAlgn="base" hangingPunct="1">
              <a:spcBef>
                <a:spcPct val="4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25663" indent="-228600" algn="l" rtl="0" eaLnBrk="1" fontAlgn="base" hangingPunct="1">
              <a:spcBef>
                <a:spcPct val="4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582863" indent="-228600" algn="l" rtl="0" eaLnBrk="1" fontAlgn="base" hangingPunct="1">
              <a:spcBef>
                <a:spcPct val="4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40063" indent="-228600" algn="l" rtl="0" eaLnBrk="1" fontAlgn="base" hangingPunct="1">
              <a:spcBef>
                <a:spcPct val="4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497263" indent="-228600" algn="l" rtl="0" eaLnBrk="1" fontAlgn="base" hangingPunct="1">
              <a:spcBef>
                <a:spcPct val="4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85725"/>
            <a:r>
              <a:rPr lang="en-US" sz="2100" b="1" dirty="0">
                <a:solidFill>
                  <a:srgbClr val="00B050"/>
                </a:solidFill>
              </a:rPr>
              <a:t>Agriculture facing many challenges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6C281-DF51-447E-85DE-4B9C85520CC4}"/>
              </a:ext>
            </a:extLst>
          </p:cNvPr>
          <p:cNvSpPr txBox="1"/>
          <p:nvPr/>
        </p:nvSpPr>
        <p:spPr>
          <a:xfrm>
            <a:off x="8527472" y="4526547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5</a:t>
            </a:r>
          </a:p>
          <a:p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3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816" y="136728"/>
            <a:ext cx="6506056" cy="598342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B050"/>
                </a:solidFill>
              </a:rPr>
              <a:t>Mechanization as an opportunity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9733" y="891537"/>
            <a:ext cx="1568668" cy="117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30203" y="886726"/>
            <a:ext cx="1683504" cy="113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2180" y="2241315"/>
            <a:ext cx="1739485" cy="122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8" descr="Image result for Shallow Tube Well in operation photo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05368" y="3771900"/>
            <a:ext cx="1652132" cy="113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s://encrypted-tbn2.gstatic.com/images?q=tbn:ANd9GcRYC0LwB4VrU2_6Bt1eNjrAUuZZ6k0AD46spS1MPPsdtL4Hbr7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3290" y="3771900"/>
            <a:ext cx="1261554" cy="113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2092" y="900699"/>
            <a:ext cx="1609130" cy="11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D:\Expt. picture Rajbari 2012\DSC00107.JP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55444" y="2217041"/>
            <a:ext cx="1749368" cy="122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89809" y="3771900"/>
            <a:ext cx="953691" cy="113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Image result for small rice mil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3500" y="3755990"/>
            <a:ext cx="1200936" cy="116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8292" y="4857751"/>
            <a:ext cx="5517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&gt;300 types of farm implements are being used in S &amp; SE Asian Countries</a:t>
            </a:r>
          </a:p>
        </p:txBody>
      </p:sp>
      <p:pic>
        <p:nvPicPr>
          <p:cNvPr id="3076" name="Picture 4" descr="http://3.imimg.com/data3/XR/RQ/MY-1817209/power-tiller-operated-1-5-ton-trolley-500x500.jpg"/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08627" y="3727040"/>
            <a:ext cx="1561683" cy="105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52085" y="2246727"/>
            <a:ext cx="1576316" cy="117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20543" y="885645"/>
            <a:ext cx="169375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4541" indent="-134541">
              <a:spcBef>
                <a:spcPts val="450"/>
              </a:spcBef>
              <a:spcAft>
                <a:spcPts val="450"/>
              </a:spcAft>
              <a:buFont typeface="Arial"/>
              <a:buChar char="•"/>
            </a:pPr>
            <a:r>
              <a:rPr lang="en-US" b="1" dirty="0"/>
              <a:t>Small scale farm mechanization already well available in Bangladesh </a:t>
            </a:r>
          </a:p>
          <a:p>
            <a:pPr marL="134541" indent="-134541">
              <a:spcBef>
                <a:spcPts val="450"/>
              </a:spcBef>
              <a:spcAft>
                <a:spcPts val="450"/>
              </a:spcAft>
              <a:buFont typeface="Arial"/>
              <a:buChar char="•"/>
            </a:pPr>
            <a:r>
              <a:rPr lang="en-US" b="1" dirty="0"/>
              <a:t>Save labor</a:t>
            </a:r>
          </a:p>
          <a:p>
            <a:pPr marL="134541" indent="-134541">
              <a:spcBef>
                <a:spcPts val="450"/>
              </a:spcBef>
              <a:spcAft>
                <a:spcPts val="450"/>
              </a:spcAft>
              <a:buFont typeface="Arial"/>
              <a:buChar char="•"/>
            </a:pPr>
            <a:r>
              <a:rPr lang="en-US" b="1" dirty="0"/>
              <a:t>Save time</a:t>
            </a:r>
          </a:p>
          <a:p>
            <a:pPr marL="134541" indent="-134541">
              <a:spcBef>
                <a:spcPts val="450"/>
              </a:spcBef>
              <a:spcAft>
                <a:spcPts val="450"/>
              </a:spcAft>
              <a:buFont typeface="Arial"/>
              <a:buChar char="•"/>
            </a:pPr>
            <a:r>
              <a:rPr lang="en-US" b="1" dirty="0"/>
              <a:t>Lower costs of production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CCD1A9-54B9-4895-8DBB-384DBB084B2D}"/>
              </a:ext>
            </a:extLst>
          </p:cNvPr>
          <p:cNvSpPr txBox="1"/>
          <p:nvPr/>
        </p:nvSpPr>
        <p:spPr>
          <a:xfrm>
            <a:off x="8382000" y="4442252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6</a:t>
            </a:r>
          </a:p>
          <a:p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2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70;p33">
            <a:extLst>
              <a:ext uri="{FF2B5EF4-FFF2-40B4-BE49-F238E27FC236}">
                <a16:creationId xmlns:a16="http://schemas.microsoft.com/office/drawing/2014/main" id="{F92DCAF8-91F7-4185-BFBB-2A8DAFBEF26F}"/>
              </a:ext>
            </a:extLst>
          </p:cNvPr>
          <p:cNvGrpSpPr/>
          <p:nvPr/>
        </p:nvGrpSpPr>
        <p:grpSpPr>
          <a:xfrm>
            <a:off x="6361038" y="373570"/>
            <a:ext cx="2119546" cy="4396359"/>
            <a:chOff x="2547150" y="238125"/>
            <a:chExt cx="2525675" cy="5238750"/>
          </a:xfrm>
        </p:grpSpPr>
        <p:sp>
          <p:nvSpPr>
            <p:cNvPr id="4" name="Google Shape;271;p33">
              <a:extLst>
                <a:ext uri="{FF2B5EF4-FFF2-40B4-BE49-F238E27FC236}">
                  <a16:creationId xmlns:a16="http://schemas.microsoft.com/office/drawing/2014/main" id="{AB7A03AD-D6C7-47B2-909F-898032626F04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2;p33">
              <a:extLst>
                <a:ext uri="{FF2B5EF4-FFF2-40B4-BE49-F238E27FC236}">
                  <a16:creationId xmlns:a16="http://schemas.microsoft.com/office/drawing/2014/main" id="{E957725D-E16B-4131-B80C-C95E5D11E2D8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3;p33">
              <a:extLst>
                <a:ext uri="{FF2B5EF4-FFF2-40B4-BE49-F238E27FC236}">
                  <a16:creationId xmlns:a16="http://schemas.microsoft.com/office/drawing/2014/main" id="{AECA7133-332B-43AE-A05F-3833D9B03F0C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4;p33">
              <a:extLst>
                <a:ext uri="{FF2B5EF4-FFF2-40B4-BE49-F238E27FC236}">
                  <a16:creationId xmlns:a16="http://schemas.microsoft.com/office/drawing/2014/main" id="{E796AAD5-9CA2-46E6-833E-1837868BF728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B7F0482-5E8E-4FD9-87A8-070B932992D3}"/>
              </a:ext>
            </a:extLst>
          </p:cNvPr>
          <p:cNvSpPr txBox="1"/>
          <p:nvPr/>
        </p:nvSpPr>
        <p:spPr>
          <a:xfrm>
            <a:off x="890001" y="1268730"/>
            <a:ext cx="5038851" cy="2606039"/>
          </a:xfrm>
          <a:prstGeom prst="rect">
            <a:avLst/>
          </a:prstGeom>
          <a:solidFill>
            <a:srgbClr val="656C8D"/>
          </a:solidFill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A0D565"/>
                </a:solidFill>
                <a:latin typeface="Poppins" panose="020B0604020202020204" charset="0"/>
                <a:cs typeface="Poppins" panose="020B0604020202020204" charset="0"/>
              </a:rPr>
              <a:t>Why USE KRISH-E?</a:t>
            </a:r>
            <a:endParaRPr lang="en-US" b="1" dirty="0">
              <a:solidFill>
                <a:srgbClr val="A0D565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76FB16-D7D5-48B4-BBF2-7D4E2E6CA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28" y="768226"/>
            <a:ext cx="2036191" cy="36152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962624-3A99-409B-AE1C-2B9DB0D6571C}"/>
              </a:ext>
            </a:extLst>
          </p:cNvPr>
          <p:cNvSpPr txBox="1"/>
          <p:nvPr/>
        </p:nvSpPr>
        <p:spPr>
          <a:xfrm>
            <a:off x="8666017" y="4651081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7</a:t>
            </a:r>
          </a:p>
          <a:p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6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5BC40A-9EBF-48D6-B564-0C38BC25E1D0}"/>
              </a:ext>
            </a:extLst>
          </p:cNvPr>
          <p:cNvSpPr txBox="1"/>
          <p:nvPr/>
        </p:nvSpPr>
        <p:spPr>
          <a:xfrm>
            <a:off x="434340" y="434340"/>
            <a:ext cx="82410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92D050"/>
                </a:solidFill>
                <a:latin typeface="Poppins" panose="020B0604020202020204" charset="0"/>
                <a:cs typeface="Poppins" panose="020B0604020202020204" charset="0"/>
              </a:rPr>
              <a:t>WHY FARMER TO FARMER NETWORKING: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Farmers not being able to afford all kinds of machineries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To establish connection between farmers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Farmers being able to buy crops/insecticides at low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Farmers being able to earn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Ensuring production quality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Less time wasted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9674-696C-49C8-B831-68FB14E8640B}"/>
              </a:ext>
            </a:extLst>
          </p:cNvPr>
          <p:cNvSpPr txBox="1"/>
          <p:nvPr/>
        </p:nvSpPr>
        <p:spPr>
          <a:xfrm>
            <a:off x="8465126" y="460471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8466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2D30-A82A-4199-AA0C-7C93BE01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30" y="274321"/>
            <a:ext cx="8435340" cy="1360170"/>
          </a:xfrm>
        </p:spPr>
        <p:txBody>
          <a:bodyPr/>
          <a:lstStyle/>
          <a:p>
            <a:r>
              <a:rPr lang="en-US" sz="4400" dirty="0"/>
              <a:t>WHY FARMER TO CONSUMER NETWORKING: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C878D-9E25-4EF8-B1BE-733ADEE0722A}"/>
              </a:ext>
            </a:extLst>
          </p:cNvPr>
          <p:cNvSpPr txBox="1"/>
          <p:nvPr/>
        </p:nvSpPr>
        <p:spPr>
          <a:xfrm>
            <a:off x="354330" y="1771650"/>
            <a:ext cx="82524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Better relationship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Better quality of food crops at wholesale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Low cost of foods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Any crops/vegetable are available for the consumers to buy from farmers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C5755-4459-40A6-A903-F27C0C22ADB4}"/>
              </a:ext>
            </a:extLst>
          </p:cNvPr>
          <p:cNvSpPr txBox="1"/>
          <p:nvPr/>
        </p:nvSpPr>
        <p:spPr>
          <a:xfrm>
            <a:off x="8606790" y="4592780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9</a:t>
            </a:r>
          </a:p>
          <a:p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5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Verdana"/>
      <a:ea typeface="ＭＳ Ｐゴシック"/>
      <a:cs typeface="ＭＳ Ｐゴシック"/>
    </a:majorFont>
    <a:minorFont>
      <a:latin typeface="Verdana"/>
      <a:ea typeface="ＭＳ Ｐゴシック"/>
      <a:cs typeface="ＭＳ Ｐゴシック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530</Words>
  <Application>Microsoft Office PowerPoint</Application>
  <PresentationFormat>On-screen Show (16:9)</PresentationFormat>
  <Paragraphs>131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Tw Cen MT</vt:lpstr>
      <vt:lpstr>Muli</vt:lpstr>
      <vt:lpstr>Arial</vt:lpstr>
      <vt:lpstr>Poppins Light</vt:lpstr>
      <vt:lpstr>Poppins</vt:lpstr>
      <vt:lpstr>Calibri</vt:lpstr>
      <vt:lpstr>Muli Light</vt:lpstr>
      <vt:lpstr>Gower template</vt:lpstr>
      <vt:lpstr>KRISH-E</vt:lpstr>
      <vt:lpstr>PowerPoint Presentation</vt:lpstr>
      <vt:lpstr>PowerPoint Presentation</vt:lpstr>
      <vt:lpstr>PowerPoint Presentation</vt:lpstr>
      <vt:lpstr>PowerPoint Presentation</vt:lpstr>
      <vt:lpstr>Mechanization as an opportunity</vt:lpstr>
      <vt:lpstr>PowerPoint Presentation</vt:lpstr>
      <vt:lpstr>PowerPoint Presentation</vt:lpstr>
      <vt:lpstr>WHY FARMER TO CONSUMER NETWORKING:</vt:lpstr>
      <vt:lpstr>PowerPoint Presentation</vt:lpstr>
      <vt:lpstr>PowerPoint Presentation</vt:lpstr>
      <vt:lpstr>Project Timeline</vt:lpstr>
      <vt:lpstr>PowerPoint Presentation</vt:lpstr>
      <vt:lpstr>PowerPoint Presentation</vt:lpstr>
      <vt:lpstr>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KRISH-E</dc:title>
  <dc:creator>Lisa Chowdhury</dc:creator>
  <cp:lastModifiedBy>Enamul Haque</cp:lastModifiedBy>
  <cp:revision>38</cp:revision>
  <dcterms:modified xsi:type="dcterms:W3CDTF">2019-02-14T07:30:22Z</dcterms:modified>
</cp:coreProperties>
</file>