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FDE3E-A080-F84E-8AE7-0106C9F5C8CE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95B3-5E78-BD41-94E4-153B8B27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B95B3-5E78-BD41-94E4-153B8B275A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just assume</a:t>
            </a:r>
            <a:r>
              <a:rPr lang="en-US" baseline="0" dirty="0" smtClean="0"/>
              <a:t> that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B95B3-5E78-BD41-94E4-153B8B275A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5059-FFA8-9441-BD26-C6E58E9F07F6}" type="datetimeFigureOut">
              <a:rPr lang="en-US" smtClean="0"/>
              <a:t>12/02/2014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C724-B6C0-B846-8AA5-8943350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rcetreeapp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 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branch testing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73" b="-4873"/>
          <a:stretch>
            <a:fillRect/>
          </a:stretch>
        </p:blipFill>
        <p:spPr>
          <a:xfrm>
            <a:off x="938943" y="1600200"/>
            <a:ext cx="7133908" cy="3923375"/>
          </a:xfrm>
        </p:spPr>
      </p:pic>
      <p:sp>
        <p:nvSpPr>
          <p:cNvPr id="5" name="TextBox 4"/>
          <p:cNvSpPr txBox="1"/>
          <p:nvPr/>
        </p:nvSpPr>
        <p:spPr>
          <a:xfrm>
            <a:off x="938943" y="1875628"/>
            <a:ext cx="494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makes another pointer to the commit that master is 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8353" y="4772686"/>
            <a:ext cx="49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new commits, blobs or trees have been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6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is a special pointer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679485"/>
            <a:ext cx="5651500" cy="393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726" y="2496474"/>
            <a:ext cx="472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points to the branch/commit that we are 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726" y="5101549"/>
            <a:ext cx="472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NB. The previous command didn’t move the HEAD only create the new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6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testing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97" r="-2189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78085" y="4394376"/>
            <a:ext cx="392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HEAD is on testing branch. </a:t>
            </a:r>
          </a:p>
          <a:p>
            <a:r>
              <a:rPr lang="en-US" dirty="0" smtClean="0"/>
              <a:t>We are on the testing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8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onsolas"/>
                <a:cs typeface="Consolas"/>
              </a:rPr>
              <a:t>$ vim </a:t>
            </a:r>
            <a:r>
              <a:rPr lang="en-US" sz="3200" dirty="0" err="1" smtClean="0">
                <a:latin typeface="Consolas"/>
                <a:cs typeface="Consolas"/>
              </a:rPr>
              <a:t>index.html</a:t>
            </a:r>
            <a:r>
              <a:rPr lang="en-US" sz="3200" dirty="0" smtClean="0">
                <a:latin typeface="Consolas"/>
                <a:cs typeface="Consolas"/>
              </a:rPr>
              <a:t> 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commit –a –m ‘made a change’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26" y="1775388"/>
            <a:ext cx="6350000" cy="364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701" y="4160787"/>
            <a:ext cx="490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 and testing are now one commit ahead of master branch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046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master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0" y="1702393"/>
            <a:ext cx="6798112" cy="3902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717" y="2105870"/>
            <a:ext cx="382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HEAD points at master branch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Files in the working directory have been reverted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7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simple </a:t>
            </a:r>
            <a:r>
              <a:rPr lang="en-US" dirty="0" err="1" smtClean="0"/>
              <a:t>ffwd</a:t>
            </a:r>
            <a:r>
              <a:rPr lang="en-US" dirty="0" smtClean="0"/>
              <a:t> merge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26097" y="3101451"/>
            <a:ext cx="4544721" cy="452577"/>
            <a:chOff x="2175141" y="3292134"/>
            <a:chExt cx="4544721" cy="452577"/>
          </a:xfrm>
        </p:grpSpPr>
        <p:sp>
          <p:nvSpPr>
            <p:cNvPr id="6" name="Rounded Rectangle 5"/>
            <p:cNvSpPr/>
            <p:nvPr/>
          </p:nvSpPr>
          <p:spPr>
            <a:xfrm>
              <a:off x="2175141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46743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18345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989948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C4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1"/>
              <a:endCxn id="6" idx="3"/>
            </p:cNvCxnSpPr>
            <p:nvPr/>
          </p:nvCxnSpPr>
          <p:spPr>
            <a:xfrm flipH="1">
              <a:off x="2905055" y="3518423"/>
              <a:ext cx="5416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  <a:endCxn id="7" idx="3"/>
            </p:cNvCxnSpPr>
            <p:nvPr/>
          </p:nvCxnSpPr>
          <p:spPr>
            <a:xfrm flipH="1">
              <a:off x="4176657" y="3518423"/>
              <a:ext cx="5416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8" idx="3"/>
            </p:cNvCxnSpPr>
            <p:nvPr/>
          </p:nvCxnSpPr>
          <p:spPr>
            <a:xfrm flipH="1">
              <a:off x="5448259" y="3518423"/>
              <a:ext cx="541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059730" y="3845120"/>
            <a:ext cx="922791" cy="3795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78610" y="1866027"/>
            <a:ext cx="922791" cy="936135"/>
            <a:chOff x="4778610" y="1866027"/>
            <a:chExt cx="922791" cy="936135"/>
          </a:xfrm>
        </p:grpSpPr>
        <p:sp>
          <p:nvSpPr>
            <p:cNvPr id="16" name="TextBox 15"/>
            <p:cNvSpPr txBox="1"/>
            <p:nvPr/>
          </p:nvSpPr>
          <p:spPr>
            <a:xfrm>
              <a:off x="4778610" y="2422582"/>
              <a:ext cx="922791" cy="3795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78610" y="1866027"/>
              <a:ext cx="922791" cy="37958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24068" y="4312294"/>
            <a:ext cx="421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$ </a:t>
            </a:r>
            <a:r>
              <a:rPr lang="en-US" sz="2800" dirty="0" err="1" smtClean="0">
                <a:latin typeface="Consolas"/>
                <a:cs typeface="Consolas"/>
              </a:rPr>
              <a:t>git</a:t>
            </a:r>
            <a:r>
              <a:rPr lang="en-US" sz="2800" dirty="0" smtClean="0">
                <a:latin typeface="Consolas"/>
                <a:cs typeface="Consolas"/>
              </a:rPr>
              <a:t> merge testing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885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8374E-6 -3.14669E-7 L 0.13896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Consolas"/>
                <a:cs typeface="Consolas"/>
              </a:rPr>
              <a:t>$ vim </a:t>
            </a:r>
            <a:r>
              <a:rPr lang="en-US" sz="2800" dirty="0" err="1" smtClean="0">
                <a:latin typeface="Consolas"/>
                <a:cs typeface="Consolas"/>
              </a:rPr>
              <a:t>index.html</a:t>
            </a:r>
            <a:r>
              <a:rPr lang="en-US" sz="2800" dirty="0" smtClean="0">
                <a:latin typeface="Consolas"/>
                <a:cs typeface="Consolas"/>
              </a:rPr>
              <a:t/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$ </a:t>
            </a:r>
            <a:r>
              <a:rPr lang="en-US" sz="2800" dirty="0" err="1" smtClean="0">
                <a:latin typeface="Consolas"/>
                <a:cs typeface="Consolas"/>
              </a:rPr>
              <a:t>git</a:t>
            </a:r>
            <a:r>
              <a:rPr lang="en-US" sz="2800" dirty="0" smtClean="0">
                <a:latin typeface="Consolas"/>
                <a:cs typeface="Consolas"/>
              </a:rPr>
              <a:t> commit –a –m  “some more changes”</a:t>
            </a:r>
            <a:endParaRPr lang="en-US" sz="2800" dirty="0">
              <a:latin typeface="Consolas"/>
              <a:cs typeface="Consola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459" r="-1945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1897903"/>
            <a:ext cx="5411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Now the branches have diverged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Both master and testing branches are 1 commit away from their mutual parent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we merged there is a possibility of conflicts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3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ecursive merge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98369" y="380220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69971" y="380220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41573" y="380220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13176" y="441359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>
            <a:off x="2428283" y="4028492"/>
            <a:ext cx="541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3"/>
          </p:cNvCxnSpPr>
          <p:nvPr/>
        </p:nvCxnSpPr>
        <p:spPr>
          <a:xfrm flipH="1">
            <a:off x="3699885" y="4028492"/>
            <a:ext cx="541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7" idx="3"/>
          </p:cNvCxnSpPr>
          <p:nvPr/>
        </p:nvCxnSpPr>
        <p:spPr>
          <a:xfrm flipH="1" flipV="1">
            <a:off x="4971487" y="4028492"/>
            <a:ext cx="541689" cy="611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2002" y="5173640"/>
            <a:ext cx="922791" cy="3795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98953" y="1763820"/>
            <a:ext cx="922791" cy="936135"/>
            <a:chOff x="4778610" y="1866027"/>
            <a:chExt cx="922791" cy="936135"/>
          </a:xfrm>
        </p:grpSpPr>
        <p:sp>
          <p:nvSpPr>
            <p:cNvPr id="14" name="TextBox 13"/>
            <p:cNvSpPr txBox="1"/>
            <p:nvPr/>
          </p:nvSpPr>
          <p:spPr>
            <a:xfrm>
              <a:off x="4778610" y="2422582"/>
              <a:ext cx="922791" cy="3795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78610" y="1866027"/>
              <a:ext cx="922791" cy="37958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513176" y="3054968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75046" y="3050337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7" idx="3"/>
          </p:cNvCxnSpPr>
          <p:nvPr/>
        </p:nvCxnSpPr>
        <p:spPr>
          <a:xfrm flipH="1">
            <a:off x="4971487" y="3281257"/>
            <a:ext cx="541689" cy="747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1"/>
            <a:endCxn id="18" idx="3"/>
          </p:cNvCxnSpPr>
          <p:nvPr/>
        </p:nvCxnSpPr>
        <p:spPr>
          <a:xfrm flipH="1">
            <a:off x="6243090" y="3276626"/>
            <a:ext cx="531956" cy="4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160510" y="3708210"/>
            <a:ext cx="883968" cy="61956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441629" y="4325978"/>
            <a:ext cx="883968" cy="61956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703604" y="2966843"/>
            <a:ext cx="883968" cy="61956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17500" y="1997209"/>
            <a:ext cx="508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/>
                <a:cs typeface="Consolas"/>
              </a:rPr>
              <a:t>$ </a:t>
            </a:r>
            <a:r>
              <a:rPr lang="en-US" sz="3600" dirty="0" err="1" smtClean="0">
                <a:latin typeface="Consolas"/>
                <a:cs typeface="Consolas"/>
              </a:rPr>
              <a:t>git</a:t>
            </a:r>
            <a:r>
              <a:rPr lang="en-US" sz="3600" dirty="0" smtClean="0">
                <a:latin typeface="Consolas"/>
                <a:cs typeface="Consolas"/>
              </a:rPr>
              <a:t> merge testing</a:t>
            </a:r>
            <a:endParaRPr lang="en-US" sz="3600" dirty="0">
              <a:latin typeface="Consolas"/>
              <a:cs typeface="Consola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3810" y="4880770"/>
            <a:ext cx="427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C3 is the common ancestor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58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result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1459" y="365621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13061" y="365621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4663" y="365621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56266" y="3656213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1771373" y="3882502"/>
            <a:ext cx="541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>
            <a:off x="3042975" y="3882502"/>
            <a:ext cx="541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3"/>
          </p:cNvCxnSpPr>
          <p:nvPr/>
        </p:nvCxnSpPr>
        <p:spPr>
          <a:xfrm flipH="1">
            <a:off x="4314577" y="3882502"/>
            <a:ext cx="541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5092" y="4312299"/>
            <a:ext cx="922791" cy="3795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74044" y="2377877"/>
            <a:ext cx="922791" cy="936135"/>
            <a:chOff x="4778610" y="1866027"/>
            <a:chExt cx="922791" cy="936135"/>
          </a:xfrm>
        </p:grpSpPr>
        <p:sp>
          <p:nvSpPr>
            <p:cNvPr id="13" name="TextBox 12"/>
            <p:cNvSpPr txBox="1"/>
            <p:nvPr/>
          </p:nvSpPr>
          <p:spPr>
            <a:xfrm>
              <a:off x="4778610" y="2422582"/>
              <a:ext cx="922791" cy="3795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8610" y="1866027"/>
              <a:ext cx="922791" cy="37958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856266" y="2908978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118136" y="2904347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6" idx="3"/>
          </p:cNvCxnSpPr>
          <p:nvPr/>
        </p:nvCxnSpPr>
        <p:spPr>
          <a:xfrm flipH="1">
            <a:off x="4314577" y="3135267"/>
            <a:ext cx="541689" cy="747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15" idx="3"/>
          </p:cNvCxnSpPr>
          <p:nvPr/>
        </p:nvCxnSpPr>
        <p:spPr>
          <a:xfrm flipH="1">
            <a:off x="5586180" y="3130636"/>
            <a:ext cx="531956" cy="4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26689" y="3669918"/>
            <a:ext cx="729914" cy="452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C7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  <a:endCxn id="7" idx="3"/>
          </p:cNvCxnSpPr>
          <p:nvPr/>
        </p:nvCxnSpPr>
        <p:spPr>
          <a:xfrm flipH="1" flipV="1">
            <a:off x="5586180" y="3882502"/>
            <a:ext cx="1740509" cy="13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6" idx="3"/>
          </p:cNvCxnSpPr>
          <p:nvPr/>
        </p:nvCxnSpPr>
        <p:spPr>
          <a:xfrm flipH="1" flipV="1">
            <a:off x="6848050" y="3130636"/>
            <a:ext cx="843596" cy="5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3823" y="2008546"/>
            <a:ext cx="475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NB. Testing is still where it was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777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004" y="5096699"/>
            <a:ext cx="5276196" cy="815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develop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56864"/>
          </a:xfrm>
        </p:spPr>
        <p:txBody>
          <a:bodyPr/>
          <a:lstStyle/>
          <a:p>
            <a:r>
              <a:rPr lang="en-US" dirty="0" smtClean="0"/>
              <a:t>This detaches the HEAD from the branch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26097" y="3729208"/>
            <a:ext cx="4544721" cy="452577"/>
            <a:chOff x="2175141" y="3292134"/>
            <a:chExt cx="4544721" cy="452577"/>
          </a:xfrm>
        </p:grpSpPr>
        <p:sp>
          <p:nvSpPr>
            <p:cNvPr id="5" name="Rounded Rectangle 4"/>
            <p:cNvSpPr/>
            <p:nvPr/>
          </p:nvSpPr>
          <p:spPr>
            <a:xfrm>
              <a:off x="2175141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46743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18345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89948" y="3292134"/>
              <a:ext cx="729914" cy="4525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C4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>
              <a:off x="2905055" y="3518423"/>
              <a:ext cx="5416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1"/>
              <a:endCxn id="6" idx="3"/>
            </p:cNvCxnSpPr>
            <p:nvPr/>
          </p:nvCxnSpPr>
          <p:spPr>
            <a:xfrm flipH="1">
              <a:off x="4176657" y="3518423"/>
              <a:ext cx="5416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1"/>
              <a:endCxn id="7" idx="3"/>
            </p:cNvCxnSpPr>
            <p:nvPr/>
          </p:nvCxnSpPr>
          <p:spPr>
            <a:xfrm flipH="1">
              <a:off x="5448259" y="3518423"/>
              <a:ext cx="541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059730" y="3050339"/>
            <a:ext cx="922791" cy="3795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59730" y="2493784"/>
            <a:ext cx="922791" cy="3795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0808" y="4399878"/>
            <a:ext cx="922791" cy="3795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onsolas"/>
                <a:cs typeface="Consolas"/>
              </a:rPr>
              <a:t>$ git checkout HEAD~3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715404" y="4387743"/>
            <a:ext cx="49934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develop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535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7 0.01319 L -0.41323 0.089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22" y="38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23 0.08978 L -0.41323 0.391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5" grpId="1" animBg="1"/>
      <p:bldP spid="30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data being stored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Check the .</a:t>
            </a:r>
            <a:r>
              <a:rPr lang="en-US" dirty="0" err="1" smtClean="0"/>
              <a:t>git</a:t>
            </a:r>
            <a:r>
              <a:rPr lang="en-US" dirty="0" smtClean="0"/>
              <a:t> folder </a:t>
            </a:r>
          </a:p>
          <a:p>
            <a:r>
              <a:rPr lang="en-US" dirty="0" smtClean="0"/>
              <a:t>View hidden files for OSX users 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“defaults </a:t>
            </a:r>
            <a:r>
              <a:rPr lang="en-US" sz="2400" dirty="0"/>
              <a:t>write </a:t>
            </a:r>
            <a:r>
              <a:rPr lang="en-US" sz="2400" dirty="0" err="1" smtClean="0"/>
              <a:t>com.apple.Finder</a:t>
            </a:r>
            <a:r>
              <a:rPr lang="en-US" sz="2400" dirty="0" smtClean="0"/>
              <a:t> </a:t>
            </a:r>
            <a:r>
              <a:rPr lang="en-US" sz="2400" dirty="0" err="1" smtClean="0"/>
              <a:t>AppleShowAllFiles</a:t>
            </a:r>
            <a:r>
              <a:rPr lang="en-US" sz="2400" dirty="0" smtClean="0"/>
              <a:t> TRUE”</a:t>
            </a:r>
          </a:p>
          <a:p>
            <a:pPr lvl="1"/>
            <a:r>
              <a:rPr lang="en-US" i="1" dirty="0" smtClean="0"/>
              <a:t>Then </a:t>
            </a:r>
            <a:r>
              <a:rPr lang="en-US" i="1" dirty="0" err="1" smtClean="0"/>
              <a:t>relaunch</a:t>
            </a:r>
            <a:r>
              <a:rPr lang="en-US" i="1" dirty="0" smtClean="0"/>
              <a:t> Finder (context click icon + alt)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8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GUI to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://www.sourcetreeapp.com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command line and check </a:t>
            </a:r>
            <a:r>
              <a:rPr lang="en-US" dirty="0" err="1" smtClean="0"/>
              <a:t>whats</a:t>
            </a:r>
            <a:r>
              <a:rPr lang="en-US" dirty="0" smtClean="0"/>
              <a:t> happened in the GUI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sure you really understand what is happening with branching, checkouts and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5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sourcetree</a:t>
            </a:r>
            <a:r>
              <a:rPr lang="en-US" dirty="0" smtClean="0"/>
              <a:t> to work out what reset does to the repo</a:t>
            </a:r>
          </a:p>
          <a:p>
            <a:r>
              <a:rPr lang="en-US" dirty="0" smtClean="0"/>
              <a:t>What’s the difference between --hard and –soft</a:t>
            </a:r>
          </a:p>
          <a:p>
            <a:r>
              <a:rPr lang="en-US" dirty="0" smtClean="0"/>
              <a:t>What does --amend do to the repo</a:t>
            </a:r>
          </a:p>
          <a:p>
            <a:r>
              <a:rPr lang="en-US" dirty="0" smtClean="0"/>
              <a:t>Read pro-</a:t>
            </a:r>
            <a:r>
              <a:rPr lang="en-US" dirty="0" err="1" smtClean="0"/>
              <a:t>git</a:t>
            </a:r>
            <a:r>
              <a:rPr lang="en-US" dirty="0" smtClean="0"/>
              <a:t> 3.3 and 3.4 for understanding management and work flows. </a:t>
            </a:r>
          </a:p>
          <a:p>
            <a:r>
              <a:rPr lang="en-US" dirty="0" smtClean="0"/>
              <a:t>Try a branching workflow on your own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6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</a:t>
            </a:r>
            <a:r>
              <a:rPr lang="en-US" dirty="0" err="1" smtClean="0"/>
              <a:t>initialise</a:t>
            </a:r>
            <a:r>
              <a:rPr lang="en-US" dirty="0" smtClean="0"/>
              <a:t> a repository for a project in a directory called “</a:t>
            </a:r>
            <a:r>
              <a:rPr lang="en-US" dirty="0" err="1" smtClean="0"/>
              <a:t>myProject</a:t>
            </a:r>
            <a:r>
              <a:rPr lang="en-US" dirty="0" smtClean="0"/>
              <a:t>”.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commands do I use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need to configure a local username and email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4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want to check the status of my repository  ?</a:t>
            </a:r>
          </a:p>
          <a:p>
            <a:r>
              <a:rPr lang="en-US" dirty="0" smtClean="0"/>
              <a:t>If I want to see the history of my repository ?</a:t>
            </a:r>
          </a:p>
          <a:p>
            <a:r>
              <a:rPr lang="en-US" dirty="0" smtClean="0"/>
              <a:t>the history of just the last 3 commits</a:t>
            </a:r>
          </a:p>
          <a:p>
            <a:r>
              <a:rPr lang="en-US" dirty="0"/>
              <a:t>e</a:t>
            </a:r>
            <a:r>
              <a:rPr lang="en-US" dirty="0" smtClean="0"/>
              <a:t>ach commit on one line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1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test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tracking a file</a:t>
            </a:r>
          </a:p>
          <a:p>
            <a:r>
              <a:rPr lang="en-US" dirty="0" smtClean="0"/>
              <a:t>Start tracking all files</a:t>
            </a:r>
          </a:p>
          <a:p>
            <a:r>
              <a:rPr lang="en-US" dirty="0" smtClean="0"/>
              <a:t>Stage an individual file</a:t>
            </a:r>
          </a:p>
          <a:p>
            <a:r>
              <a:rPr lang="en-US" dirty="0" smtClean="0"/>
              <a:t>Stage and commit all files that have changed</a:t>
            </a:r>
          </a:p>
          <a:p>
            <a:r>
              <a:rPr lang="en-US" dirty="0" smtClean="0"/>
              <a:t>Commit staged files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6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test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branch</a:t>
            </a:r>
          </a:p>
          <a:p>
            <a:r>
              <a:rPr lang="en-US" dirty="0" smtClean="0"/>
              <a:t>Switch to a different branch</a:t>
            </a:r>
          </a:p>
          <a:p>
            <a:r>
              <a:rPr lang="en-US" dirty="0" smtClean="0"/>
              <a:t>Create a new branch and switch to it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Blobs</a:t>
            </a:r>
          </a:p>
          <a:p>
            <a:pPr lvl="1"/>
            <a:r>
              <a:rPr lang="en-US" dirty="0" smtClean="0"/>
              <a:t>Where the contents of files are stored</a:t>
            </a:r>
          </a:p>
          <a:p>
            <a:pPr lvl="1"/>
            <a:r>
              <a:rPr lang="en-US" dirty="0" smtClean="0"/>
              <a:t>NB Not file names / permissions</a:t>
            </a:r>
          </a:p>
          <a:p>
            <a:pPr lvl="1"/>
            <a:r>
              <a:rPr lang="en-US" dirty="0" smtClean="0"/>
              <a:t>Only new blobs for changed files/ fragments of files</a:t>
            </a:r>
          </a:p>
          <a:p>
            <a:pPr lvl="1"/>
            <a:r>
              <a:rPr lang="en-US" dirty="0" smtClean="0"/>
              <a:t>SHA name for each</a:t>
            </a:r>
            <a:endParaRPr lang="en-US" dirty="0"/>
          </a:p>
          <a:p>
            <a:r>
              <a:rPr lang="en-US" dirty="0" smtClean="0"/>
              <a:t>Tree </a:t>
            </a:r>
          </a:p>
          <a:p>
            <a:pPr lvl="1"/>
            <a:r>
              <a:rPr lang="en-US" dirty="0" smtClean="0"/>
              <a:t>A list of all the blobs for the directory</a:t>
            </a:r>
          </a:p>
          <a:p>
            <a:pPr lvl="1"/>
            <a:r>
              <a:rPr lang="en-US" dirty="0" smtClean="0"/>
              <a:t>Also has a list of connected trees (i.e. sub directories)</a:t>
            </a:r>
            <a:endParaRPr lang="en-US" dirty="0"/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A pointer to the root tree</a:t>
            </a:r>
          </a:p>
          <a:p>
            <a:pPr lvl="1"/>
            <a:r>
              <a:rPr lang="en-US" dirty="0" smtClean="0"/>
              <a:t>Has all the other information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2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looks like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55695"/>
            <a:ext cx="6350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multiple commits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22617" y="2248293"/>
            <a:ext cx="1633227" cy="3159849"/>
            <a:chOff x="722617" y="2248293"/>
            <a:chExt cx="1633227" cy="3159849"/>
          </a:xfrm>
        </p:grpSpPr>
        <p:grpSp>
          <p:nvGrpSpPr>
            <p:cNvPr id="15" name="Group 14"/>
            <p:cNvGrpSpPr/>
            <p:nvPr/>
          </p:nvGrpSpPr>
          <p:grpSpPr>
            <a:xfrm>
              <a:off x="722617" y="5151764"/>
              <a:ext cx="1633227" cy="256378"/>
              <a:chOff x="722617" y="5151764"/>
              <a:chExt cx="1633227" cy="25637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2261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31295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90329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240851" y="2248293"/>
              <a:ext cx="613128" cy="1766510"/>
              <a:chOff x="1240851" y="2715461"/>
              <a:chExt cx="613128" cy="176651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240851" y="2715461"/>
                <a:ext cx="613128" cy="1766510"/>
                <a:chOff x="1240851" y="2715461"/>
                <a:chExt cx="613128" cy="176651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1240851" y="2715461"/>
                  <a:ext cx="613128" cy="61316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321142" y="4043994"/>
                  <a:ext cx="452547" cy="43797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9" name="Straight Arrow Connector 28"/>
              <p:cNvCxnSpPr>
                <a:stCxn id="4" idx="2"/>
                <a:endCxn id="8" idx="0"/>
              </p:cNvCxnSpPr>
              <p:nvPr/>
            </p:nvCxnSpPr>
            <p:spPr>
              <a:xfrm>
                <a:off x="1547415" y="3328630"/>
                <a:ext cx="1" cy="7153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>
              <a:stCxn id="8" idx="2"/>
              <a:endCxn id="12" idx="0"/>
            </p:cNvCxnSpPr>
            <p:nvPr/>
          </p:nvCxnSpPr>
          <p:spPr>
            <a:xfrm flipH="1">
              <a:off x="948891" y="4014803"/>
              <a:ext cx="598525" cy="1136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2"/>
              <a:endCxn id="13" idx="0"/>
            </p:cNvCxnSpPr>
            <p:nvPr/>
          </p:nvCxnSpPr>
          <p:spPr>
            <a:xfrm flipH="1">
              <a:off x="1539231" y="4014803"/>
              <a:ext cx="8185" cy="1136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2"/>
              <a:endCxn id="14" idx="0"/>
            </p:cNvCxnSpPr>
            <p:nvPr/>
          </p:nvCxnSpPr>
          <p:spPr>
            <a:xfrm>
              <a:off x="1547416" y="4014803"/>
              <a:ext cx="582155" cy="1136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829400" y="2248293"/>
            <a:ext cx="1633227" cy="3159849"/>
            <a:chOff x="2829400" y="2248293"/>
            <a:chExt cx="1633227" cy="3159849"/>
          </a:xfrm>
        </p:grpSpPr>
        <p:grpSp>
          <p:nvGrpSpPr>
            <p:cNvPr id="16" name="Group 15"/>
            <p:cNvGrpSpPr/>
            <p:nvPr/>
          </p:nvGrpSpPr>
          <p:grpSpPr>
            <a:xfrm>
              <a:off x="2829400" y="5151764"/>
              <a:ext cx="1633227" cy="256378"/>
              <a:chOff x="722617" y="5151764"/>
              <a:chExt cx="1633227" cy="25637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2261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31295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90329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55674" y="2248293"/>
              <a:ext cx="1180680" cy="2903471"/>
              <a:chOff x="3055674" y="2248293"/>
              <a:chExt cx="1180680" cy="290347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331258" y="2248293"/>
                <a:ext cx="613128" cy="1766510"/>
                <a:chOff x="1240851" y="2715461"/>
                <a:chExt cx="613128" cy="176651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240851" y="2715461"/>
                  <a:ext cx="613128" cy="1766510"/>
                  <a:chOff x="1240851" y="2715461"/>
                  <a:chExt cx="613128" cy="1766510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240851" y="2715461"/>
                    <a:ext cx="613128" cy="613169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321142" y="4043994"/>
                    <a:ext cx="452547" cy="437977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>
                  <a:stCxn id="38" idx="2"/>
                  <a:endCxn id="39" idx="0"/>
                </p:cNvCxnSpPr>
                <p:nvPr/>
              </p:nvCxnSpPr>
              <p:spPr>
                <a:xfrm>
                  <a:off x="1547415" y="3328630"/>
                  <a:ext cx="1" cy="7153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/>
              <p:cNvCxnSpPr>
                <a:stCxn id="39" idx="2"/>
                <a:endCxn id="17" idx="0"/>
              </p:cNvCxnSpPr>
              <p:nvPr/>
            </p:nvCxnSpPr>
            <p:spPr>
              <a:xfrm flipH="1">
                <a:off x="3055674" y="4014803"/>
                <a:ext cx="582149" cy="1136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39" idx="2"/>
                <a:endCxn id="18" idx="0"/>
              </p:cNvCxnSpPr>
              <p:nvPr/>
            </p:nvCxnSpPr>
            <p:spPr>
              <a:xfrm>
                <a:off x="3637823" y="4014803"/>
                <a:ext cx="8191" cy="1136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39" idx="2"/>
                <a:endCxn id="19" idx="0"/>
              </p:cNvCxnSpPr>
              <p:nvPr/>
            </p:nvCxnSpPr>
            <p:spPr>
              <a:xfrm>
                <a:off x="3637823" y="4014803"/>
                <a:ext cx="598531" cy="11369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4236354" y="2248293"/>
            <a:ext cx="1994264" cy="3159849"/>
            <a:chOff x="4236354" y="2248293"/>
            <a:chExt cx="1994264" cy="3159849"/>
          </a:xfrm>
        </p:grpSpPr>
        <p:sp>
          <p:nvSpPr>
            <p:cNvPr id="21" name="Rounded Rectangle 20"/>
            <p:cNvSpPr/>
            <p:nvPr/>
          </p:nvSpPr>
          <p:spPr>
            <a:xfrm>
              <a:off x="5778071" y="5151764"/>
              <a:ext cx="452547" cy="2563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899277" y="5151764"/>
              <a:ext cx="452547" cy="2563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322622" y="2248293"/>
              <a:ext cx="613128" cy="1766510"/>
              <a:chOff x="1240851" y="2715461"/>
              <a:chExt cx="613128" cy="176651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240851" y="2715461"/>
                <a:ext cx="613128" cy="1766510"/>
                <a:chOff x="1240851" y="2715461"/>
                <a:chExt cx="613128" cy="1766510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40851" y="2715461"/>
                  <a:ext cx="613128" cy="61316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321142" y="4043994"/>
                  <a:ext cx="452547" cy="43797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>
                <a:stCxn id="43" idx="2"/>
                <a:endCxn id="44" idx="0"/>
              </p:cNvCxnSpPr>
              <p:nvPr/>
            </p:nvCxnSpPr>
            <p:spPr>
              <a:xfrm>
                <a:off x="1547415" y="3328630"/>
                <a:ext cx="1" cy="7153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/>
            <p:cNvCxnSpPr>
              <a:stCxn id="44" idx="2"/>
              <a:endCxn id="25" idx="0"/>
            </p:cNvCxnSpPr>
            <p:nvPr/>
          </p:nvCxnSpPr>
          <p:spPr>
            <a:xfrm flipH="1">
              <a:off x="5125551" y="4014803"/>
              <a:ext cx="503636" cy="1136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4" idx="2"/>
              <a:endCxn id="19" idx="0"/>
            </p:cNvCxnSpPr>
            <p:nvPr/>
          </p:nvCxnSpPr>
          <p:spPr>
            <a:xfrm flipH="1">
              <a:off x="4236354" y="4014803"/>
              <a:ext cx="1392833" cy="113696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4" idx="2"/>
              <a:endCxn id="21" idx="0"/>
            </p:cNvCxnSpPr>
            <p:nvPr/>
          </p:nvCxnSpPr>
          <p:spPr>
            <a:xfrm>
              <a:off x="5629187" y="4014803"/>
              <a:ext cx="375158" cy="1136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236354" y="2248293"/>
            <a:ext cx="3410276" cy="3159849"/>
            <a:chOff x="4236354" y="2248293"/>
            <a:chExt cx="3410276" cy="3159849"/>
          </a:xfrm>
        </p:grpSpPr>
        <p:sp>
          <p:nvSpPr>
            <p:cNvPr id="22" name="Rounded Rectangle 21"/>
            <p:cNvSpPr/>
            <p:nvPr/>
          </p:nvSpPr>
          <p:spPr>
            <a:xfrm>
              <a:off x="7127507" y="5151764"/>
              <a:ext cx="452547" cy="2563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033502" y="2248293"/>
              <a:ext cx="613128" cy="1766510"/>
              <a:chOff x="1240851" y="2715461"/>
              <a:chExt cx="613128" cy="176651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240851" y="2715461"/>
                <a:ext cx="613128" cy="1766510"/>
                <a:chOff x="1240851" y="2715461"/>
                <a:chExt cx="613128" cy="1766510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240851" y="2715461"/>
                  <a:ext cx="613128" cy="61316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321142" y="4043994"/>
                  <a:ext cx="452547" cy="43797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/>
              <p:cNvCxnSpPr>
                <a:stCxn id="48" idx="2"/>
                <a:endCxn id="49" idx="0"/>
              </p:cNvCxnSpPr>
              <p:nvPr/>
            </p:nvCxnSpPr>
            <p:spPr>
              <a:xfrm>
                <a:off x="1547415" y="3328630"/>
                <a:ext cx="1" cy="7153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Arrow Connector 70"/>
            <p:cNvCxnSpPr>
              <a:stCxn id="49" idx="2"/>
              <a:endCxn id="22" idx="0"/>
            </p:cNvCxnSpPr>
            <p:nvPr/>
          </p:nvCxnSpPr>
          <p:spPr>
            <a:xfrm>
              <a:off x="7340067" y="4014803"/>
              <a:ext cx="13714" cy="11369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9" idx="2"/>
              <a:endCxn id="21" idx="0"/>
            </p:cNvCxnSpPr>
            <p:nvPr/>
          </p:nvCxnSpPr>
          <p:spPr>
            <a:xfrm flipH="1">
              <a:off x="6004345" y="4014803"/>
              <a:ext cx="1335722" cy="1136961"/>
            </a:xfrm>
            <a:prstGeom prst="straightConnector1">
              <a:avLst/>
            </a:prstGeom>
            <a:ln>
              <a:solidFill>
                <a:srgbClr val="4F81BD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49" idx="2"/>
              <a:endCxn id="19" idx="0"/>
            </p:cNvCxnSpPr>
            <p:nvPr/>
          </p:nvCxnSpPr>
          <p:spPr>
            <a:xfrm flipH="1">
              <a:off x="4236354" y="4014803"/>
              <a:ext cx="3103713" cy="113696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0582" y="2365085"/>
            <a:ext cx="1084036" cy="2688809"/>
            <a:chOff x="160582" y="2365085"/>
            <a:chExt cx="1084036" cy="2688809"/>
          </a:xfrm>
        </p:grpSpPr>
        <p:sp>
          <p:nvSpPr>
            <p:cNvPr id="77" name="TextBox 76"/>
            <p:cNvSpPr txBox="1"/>
            <p:nvPr/>
          </p:nvSpPr>
          <p:spPr>
            <a:xfrm>
              <a:off x="160582" y="2365085"/>
              <a:ext cx="103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commits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6198" y="3554014"/>
              <a:ext cx="103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trees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143" y="4684562"/>
              <a:ext cx="103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blobs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53616" y="2871641"/>
            <a:ext cx="1279164" cy="2778269"/>
            <a:chOff x="7553616" y="2871641"/>
            <a:chExt cx="1279164" cy="2778269"/>
          </a:xfrm>
        </p:grpSpPr>
        <p:sp>
          <p:nvSpPr>
            <p:cNvPr id="80" name="TextBox 79"/>
            <p:cNvSpPr txBox="1"/>
            <p:nvPr/>
          </p:nvSpPr>
          <p:spPr>
            <a:xfrm>
              <a:off x="8371115" y="3314030"/>
              <a:ext cx="461665" cy="233588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dirty="0" smtClean="0"/>
                <a:t>snapshot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53616" y="2871641"/>
              <a:ext cx="59853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 smtClean="0"/>
                <a:t>}</a:t>
              </a:r>
              <a:endParaRPr lang="en-US" sz="1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1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tree arrangements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841548" y="2120104"/>
            <a:ext cx="2901501" cy="3662631"/>
            <a:chOff x="841548" y="2120104"/>
            <a:chExt cx="2901501" cy="3662631"/>
          </a:xfrm>
        </p:grpSpPr>
        <p:grpSp>
          <p:nvGrpSpPr>
            <p:cNvPr id="5" name="Group 4"/>
            <p:cNvGrpSpPr/>
            <p:nvPr/>
          </p:nvGrpSpPr>
          <p:grpSpPr>
            <a:xfrm>
              <a:off x="841548" y="4716996"/>
              <a:ext cx="1633227" cy="256378"/>
              <a:chOff x="722617" y="5151764"/>
              <a:chExt cx="1633227" cy="25637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72261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31295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90329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1343406" y="2120104"/>
              <a:ext cx="613128" cy="61316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423697" y="3448637"/>
              <a:ext cx="452547" cy="4379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3" idx="2"/>
              <a:endCxn id="14" idx="0"/>
            </p:cNvCxnSpPr>
            <p:nvPr/>
          </p:nvCxnSpPr>
          <p:spPr>
            <a:xfrm>
              <a:off x="1649970" y="2733273"/>
              <a:ext cx="1" cy="7153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4" idx="2"/>
              <a:endCxn id="15" idx="0"/>
            </p:cNvCxnSpPr>
            <p:nvPr/>
          </p:nvCxnSpPr>
          <p:spPr>
            <a:xfrm flipH="1">
              <a:off x="1067822" y="3886614"/>
              <a:ext cx="582149" cy="830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2"/>
              <a:endCxn id="16" idx="0"/>
            </p:cNvCxnSpPr>
            <p:nvPr/>
          </p:nvCxnSpPr>
          <p:spPr>
            <a:xfrm>
              <a:off x="1649971" y="3886614"/>
              <a:ext cx="8191" cy="830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4" idx="2"/>
              <a:endCxn id="17" idx="0"/>
            </p:cNvCxnSpPr>
            <p:nvPr/>
          </p:nvCxnSpPr>
          <p:spPr>
            <a:xfrm>
              <a:off x="1649971" y="3886614"/>
              <a:ext cx="598531" cy="830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00162" y="4630837"/>
              <a:ext cx="452547" cy="4379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>
              <a:off x="1649971" y="3886614"/>
              <a:ext cx="1276465" cy="744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109822" y="5526357"/>
              <a:ext cx="1633227" cy="256378"/>
              <a:chOff x="722617" y="5151764"/>
              <a:chExt cx="1633227" cy="25637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2261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31295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903297" y="5151764"/>
                <a:ext cx="452547" cy="256378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/>
            <p:cNvCxnSpPr>
              <a:stCxn id="18" idx="2"/>
              <a:endCxn id="23" idx="0"/>
            </p:cNvCxnSpPr>
            <p:nvPr/>
          </p:nvCxnSpPr>
          <p:spPr>
            <a:xfrm flipH="1">
              <a:off x="2336096" y="5068814"/>
              <a:ext cx="590340" cy="457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2"/>
              <a:endCxn id="24" idx="0"/>
            </p:cNvCxnSpPr>
            <p:nvPr/>
          </p:nvCxnSpPr>
          <p:spPr>
            <a:xfrm>
              <a:off x="2926436" y="5068814"/>
              <a:ext cx="0" cy="457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2"/>
              <a:endCxn id="25" idx="0"/>
            </p:cNvCxnSpPr>
            <p:nvPr/>
          </p:nvCxnSpPr>
          <p:spPr>
            <a:xfrm>
              <a:off x="2926436" y="5068814"/>
              <a:ext cx="590340" cy="457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12078" y="3491296"/>
            <a:ext cx="11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tree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8939" y="4660672"/>
            <a:ext cx="11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tree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3152709" y="2141113"/>
            <a:ext cx="3343011" cy="2853270"/>
            <a:chOff x="3152709" y="2141113"/>
            <a:chExt cx="3343011" cy="2853270"/>
          </a:xfrm>
        </p:grpSpPr>
        <p:grpSp>
          <p:nvGrpSpPr>
            <p:cNvPr id="56" name="Group 55"/>
            <p:cNvGrpSpPr/>
            <p:nvPr/>
          </p:nvGrpSpPr>
          <p:grpSpPr>
            <a:xfrm>
              <a:off x="4862493" y="2141113"/>
              <a:ext cx="1633227" cy="2853270"/>
              <a:chOff x="4862493" y="2141113"/>
              <a:chExt cx="1633227" cy="285327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862493" y="4738005"/>
                <a:ext cx="1633227" cy="256378"/>
                <a:chOff x="722617" y="5151764"/>
                <a:chExt cx="1633227" cy="256378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722617" y="5151764"/>
                  <a:ext cx="452547" cy="256378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1312957" y="5151764"/>
                  <a:ext cx="452547" cy="256378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903297" y="5151764"/>
                  <a:ext cx="452547" cy="256378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5364351" y="2141113"/>
                <a:ext cx="613128" cy="61316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444642" y="3469646"/>
                <a:ext cx="452547" cy="43797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8" idx="2"/>
                <a:endCxn id="39" idx="0"/>
              </p:cNvCxnSpPr>
              <p:nvPr/>
            </p:nvCxnSpPr>
            <p:spPr>
              <a:xfrm>
                <a:off x="5670915" y="2754282"/>
                <a:ext cx="1" cy="7153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9" idx="2"/>
                <a:endCxn id="53" idx="0"/>
              </p:cNvCxnSpPr>
              <p:nvPr/>
            </p:nvCxnSpPr>
            <p:spPr>
              <a:xfrm flipH="1">
                <a:off x="5088767" y="3907623"/>
                <a:ext cx="582149" cy="8303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9" idx="2"/>
                <a:endCxn id="54" idx="0"/>
              </p:cNvCxnSpPr>
              <p:nvPr/>
            </p:nvCxnSpPr>
            <p:spPr>
              <a:xfrm>
                <a:off x="5670916" y="3907623"/>
                <a:ext cx="8191" cy="8303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2"/>
                <a:endCxn id="55" idx="0"/>
              </p:cNvCxnSpPr>
              <p:nvPr/>
            </p:nvCxnSpPr>
            <p:spPr>
              <a:xfrm>
                <a:off x="5670916" y="3907623"/>
                <a:ext cx="598531" cy="8303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>
              <a:stCxn id="39" idx="2"/>
              <a:endCxn id="18" idx="3"/>
            </p:cNvCxnSpPr>
            <p:nvPr/>
          </p:nvCxnSpPr>
          <p:spPr>
            <a:xfrm flipH="1">
              <a:off x="3152709" y="3907623"/>
              <a:ext cx="2518207" cy="942203"/>
            </a:xfrm>
            <a:prstGeom prst="straightConnector1">
              <a:avLst/>
            </a:prstGeom>
            <a:ln>
              <a:solidFill>
                <a:srgbClr val="4F81BD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1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&amp; 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Commits, Blobs &amp; Trees are immutable</a:t>
            </a:r>
          </a:p>
          <a:p>
            <a:r>
              <a:rPr lang="en-US" sz="3600" dirty="0" smtClean="0"/>
              <a:t>In other words, once created they can’t be modified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479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ignore blobs &amp;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88" y="2006600"/>
            <a:ext cx="6350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branch is just a 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28800"/>
            <a:ext cx="6350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593</Words>
  <Application>Microsoft Macintosh PowerPoint</Application>
  <PresentationFormat>On-screen Show (4:3)</PresentationFormat>
  <Paragraphs>141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Git Week 3</vt:lpstr>
      <vt:lpstr>Where is my data being stored ?</vt:lpstr>
      <vt:lpstr>Immutable objects</vt:lpstr>
      <vt:lpstr>What it looks like …</vt:lpstr>
      <vt:lpstr>With multiple commits</vt:lpstr>
      <vt:lpstr>More complex tree arrangements</vt:lpstr>
      <vt:lpstr>Immutable &amp; mutable objects</vt:lpstr>
      <vt:lpstr>Lets ignore blobs &amp; trees</vt:lpstr>
      <vt:lpstr>A branch is just a pointer</vt:lpstr>
      <vt:lpstr> $ git branch testing</vt:lpstr>
      <vt:lpstr>HEAD is a special pointer </vt:lpstr>
      <vt:lpstr>$ git checkout testing</vt:lpstr>
      <vt:lpstr>$ vim index.html  $ git commit –a –m ‘made a change’</vt:lpstr>
      <vt:lpstr>$ git checkout master</vt:lpstr>
      <vt:lpstr>a simple ffwd merge</vt:lpstr>
      <vt:lpstr>$ vim index.html $ git commit –a –m  “some more changes”</vt:lpstr>
      <vt:lpstr>recursive merge</vt:lpstr>
      <vt:lpstr>the result</vt:lpstr>
      <vt:lpstr>$ git checkout develop</vt:lpstr>
      <vt:lpstr>Your turn</vt:lpstr>
      <vt:lpstr>A GUI to help us</vt:lpstr>
      <vt:lpstr>Research projects</vt:lpstr>
      <vt:lpstr>Command test 1</vt:lpstr>
      <vt:lpstr>Command test 2</vt:lpstr>
      <vt:lpstr>Command test 3</vt:lpstr>
      <vt:lpstr>Command test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Week 3</dc:title>
  <dc:creator>Simon Katan</dc:creator>
  <cp:lastModifiedBy>Simon Katan</cp:lastModifiedBy>
  <cp:revision>39</cp:revision>
  <dcterms:created xsi:type="dcterms:W3CDTF">2014-02-12T09:35:34Z</dcterms:created>
  <dcterms:modified xsi:type="dcterms:W3CDTF">2014-02-12T12:12:11Z</dcterms:modified>
</cp:coreProperties>
</file>