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5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1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82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1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8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7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1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9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7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79390-7D9B-4F58-83CF-92F248638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355274"/>
            <a:ext cx="5662083" cy="4567137"/>
          </a:xfrm>
        </p:spPr>
        <p:txBody>
          <a:bodyPr>
            <a:normAutofit/>
          </a:bodyPr>
          <a:lstStyle/>
          <a:p>
            <a:r>
              <a:rPr lang="en-US" dirty="0"/>
              <a:t>Best First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59A71-DB0D-458F-BACF-75A8D69D5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419" y="4889928"/>
            <a:ext cx="4620584" cy="775494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B9D8E-EBBE-4078-A9D1-EB884C29F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5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865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DB07-A82E-4B64-96CE-AE102EA3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1513-D90D-4884-83D0-1BB2A873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idea of Best First Search is to use an evaluation function to decide which adjacent is most promising and then explore.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First Search falls under the category of Heuristic Search or Informed Search.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092D-0ABF-4216-A46F-59B186BE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First Search (informed)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0137-BD6D-45E1-88D3-BECB1B191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1512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BFS expands a node with the lowest cost so we need to implement a priority queue to hold the nodes with their costs as priority.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Let's consider 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starting node and 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goal node.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our priority queue contains S.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 “S”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 [A, C , B]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is written before B because it 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has less estimation cost.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A</a:t>
            </a:r>
          </a:p>
          <a:p>
            <a:pPr lvl="3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PQ [C,B,D,E]</a:t>
            </a:r>
          </a:p>
          <a:p>
            <a:pPr lvl="3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has less cost estimate than E, so it is inserted first.</a:t>
            </a:r>
          </a:p>
          <a:p>
            <a:pPr marL="914400" lvl="2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7E4F833-4696-4639-BDB1-08D2038C3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018" y="2238807"/>
            <a:ext cx="38385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3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7EA9B0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51850-6C72-47B8-8E14-B9A9136D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r>
              <a:rPr lang="en-US" dirty="0"/>
              <a:t>Best First Search (informed)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4756C861-08A3-4114-887D-25FADA2F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6" y="2388147"/>
            <a:ext cx="4000930" cy="40009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3AF5-2198-4E6D-A0B6-528D3898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C</a:t>
            </a:r>
          </a:p>
          <a:p>
            <a:pPr lvl="1"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PQ [B,H,D,E]</a:t>
            </a:r>
          </a:p>
          <a:p>
            <a:pPr lvl="1"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Childs node with least cost.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B </a:t>
            </a:r>
          </a:p>
          <a:p>
            <a:pPr lvl="1"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PQ [H,D,E,F,G]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H</a:t>
            </a:r>
          </a:p>
          <a:p>
            <a:pPr lvl="1"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PQ[D,E,F,G,I]</a:t>
            </a:r>
          </a:p>
          <a:p>
            <a:pPr lvl="1"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 was the goal node, so we return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Search: S,A,C,B,H,I</a:t>
            </a:r>
          </a:p>
          <a:p>
            <a:pPr lvl="1">
              <a:lnSpc>
                <a:spcPct val="90000"/>
              </a:lnSpc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Adding value to Queue sort, it in Ascending order according to an estimation function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63989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5B81-6BF9-449D-AD74-7A89612C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First Search (Heuristic)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8F24-AFA0-4182-9564-76F17BBF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we use a special heuristic function for searching our goal node. It is used to solve the problem quickly.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Denoted by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h(n) </a:t>
            </a:r>
          </a:p>
          <a:p>
            <a:pPr lvl="1"/>
            <a:r>
              <a:rPr lang="en-US" sz="18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h(n) = estimated cost of the cheapest path from the state at node n to a goal state.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h(n) takes a </a:t>
            </a:r>
            <a:r>
              <a:rPr lang="en-US" sz="18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input, but it depends only on the </a:t>
            </a:r>
            <a:r>
              <a:rPr lang="en-US" sz="18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that node. For example, it might estimate the cost of the cheapest path from </a:t>
            </a:r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point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the </a:t>
            </a:r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straight-line distance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4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7EA9B0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DE91D-F903-4B48-9F89-292990F0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r>
              <a:rPr lang="en-US" dirty="0"/>
              <a:t>Straight Line Distance</a:t>
            </a:r>
          </a:p>
        </p:txBody>
      </p:sp>
      <p:pic>
        <p:nvPicPr>
          <p:cNvPr id="10" name="Content Placeholder 9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814D607D-0AB7-4D33-B4EC-5796890CE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0" y="2391872"/>
            <a:ext cx="4072174" cy="3449030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85FE30B-25B9-4B9D-8850-DAC536D6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form point blue to yellow is : 1.80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6BCC4136-EE18-4D35-ABC1-74A4E0773E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" t="10625" r="5388" b="16250"/>
          <a:stretch/>
        </p:blipFill>
        <p:spPr>
          <a:xfrm>
            <a:off x="6695838" y="2562225"/>
            <a:ext cx="3838812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78B3E-6CC0-44C6-905B-CDDC56DA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3100"/>
              <a:t>Best First Search(Heuristic)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2E3808B-F22D-4F8B-A4EC-A95311AD7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941525"/>
              </p:ext>
            </p:extLst>
          </p:nvPr>
        </p:nvGraphicFramePr>
        <p:xfrm>
          <a:off x="6525087" y="282828"/>
          <a:ext cx="1388178" cy="380185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94089">
                  <a:extLst>
                    <a:ext uri="{9D8B030D-6E8A-4147-A177-3AD203B41FA5}">
                      <a16:colId xmlns:a16="http://schemas.microsoft.com/office/drawing/2014/main" val="817130251"/>
                    </a:ext>
                  </a:extLst>
                </a:gridCol>
                <a:gridCol w="694089">
                  <a:extLst>
                    <a:ext uri="{9D8B030D-6E8A-4147-A177-3AD203B41FA5}">
                      <a16:colId xmlns:a16="http://schemas.microsoft.com/office/drawing/2014/main" val="1102796225"/>
                    </a:ext>
                  </a:extLst>
                </a:gridCol>
              </a:tblGrid>
              <a:tr h="422428">
                <a:tc>
                  <a:txBody>
                    <a:bodyPr/>
                    <a:lstStyle/>
                    <a:p>
                      <a:r>
                        <a:rPr lang="en-US" dirty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027001"/>
                  </a:ext>
                </a:extLst>
              </a:tr>
              <a:tr h="422428">
                <a:tc>
                  <a:txBody>
                    <a:bodyPr/>
                    <a:lstStyle/>
                    <a:p>
                      <a:r>
                        <a:rPr lang="en-US" dirty="0"/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183309"/>
                  </a:ext>
                </a:extLst>
              </a:tr>
              <a:tr h="422428">
                <a:tc>
                  <a:txBody>
                    <a:bodyPr/>
                    <a:lstStyle/>
                    <a:p>
                      <a:r>
                        <a:rPr lang="en-US" dirty="0"/>
                        <a:t>B-G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41485"/>
                  </a:ext>
                </a:extLst>
              </a:tr>
              <a:tr h="422428">
                <a:tc>
                  <a:txBody>
                    <a:bodyPr/>
                    <a:lstStyle/>
                    <a:p>
                      <a:r>
                        <a:rPr lang="en-US" dirty="0"/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648634"/>
                  </a:ext>
                </a:extLst>
              </a:tr>
              <a:tr h="422428">
                <a:tc>
                  <a:txBody>
                    <a:bodyPr/>
                    <a:lstStyle/>
                    <a:p>
                      <a:r>
                        <a:rPr lang="en-US" dirty="0"/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216504"/>
                  </a:ext>
                </a:extLst>
              </a:tr>
              <a:tr h="422428">
                <a:tc>
                  <a:txBody>
                    <a:bodyPr/>
                    <a:lstStyle/>
                    <a:p>
                      <a:r>
                        <a:rPr lang="en-US" dirty="0"/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59229"/>
                  </a:ext>
                </a:extLst>
              </a:tr>
              <a:tr h="422428">
                <a:tc>
                  <a:txBody>
                    <a:bodyPr/>
                    <a:lstStyle/>
                    <a:p>
                      <a:r>
                        <a:rPr lang="en-US" dirty="0"/>
                        <a:t>F-G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89582"/>
                  </a:ext>
                </a:extLst>
              </a:tr>
              <a:tr h="422428">
                <a:tc>
                  <a:txBody>
                    <a:bodyPr/>
                    <a:lstStyle/>
                    <a:p>
                      <a:r>
                        <a:rPr lang="en-US" dirty="0"/>
                        <a:t>H-G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732755"/>
                  </a:ext>
                </a:extLst>
              </a:tr>
              <a:tr h="422428">
                <a:tc>
                  <a:txBody>
                    <a:bodyPr/>
                    <a:lstStyle/>
                    <a:p>
                      <a:r>
                        <a:rPr lang="en-US" dirty="0"/>
                        <a:t>G-G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773550"/>
                  </a:ext>
                </a:extLst>
              </a:tr>
            </a:tbl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20EDD8-962E-470F-8B4E-079C24DB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1" y="282828"/>
            <a:ext cx="3801854" cy="3801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392FEA-C681-4CF0-BBC3-6B8689BF33BA}"/>
              </a:ext>
            </a:extLst>
          </p:cNvPr>
          <p:cNvSpPr txBox="1"/>
          <p:nvPr/>
        </p:nvSpPr>
        <p:spPr>
          <a:xfrm>
            <a:off x="958788" y="2177510"/>
            <a:ext cx="55662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Node is 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Start with node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PQ [C,B,D]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PQ [F,E,B,D] #A is already visited so not added to queue again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PQ[E,B,D]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is goal node pop out G and terminate.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A,C,F,G</a:t>
            </a:r>
          </a:p>
        </p:txBody>
      </p:sp>
    </p:spTree>
    <p:extLst>
      <p:ext uri="{BB962C8B-B14F-4D97-AF65-F5344CB8AC3E}">
        <p14:creationId xmlns:p14="http://schemas.microsoft.com/office/powerpoint/2010/main" val="178707863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EA9B0"/>
      </a:accent1>
      <a:accent2>
        <a:srgbClr val="7F99BA"/>
      </a:accent2>
      <a:accent3>
        <a:srgbClr val="9697C6"/>
      </a:accent3>
      <a:accent4>
        <a:srgbClr val="967FBA"/>
      </a:accent4>
      <a:accent5>
        <a:srgbClr val="BC94C5"/>
      </a:accent5>
      <a:accent6>
        <a:srgbClr val="BA7FAC"/>
      </a:accent6>
      <a:hlink>
        <a:srgbClr val="AE7369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D84B8D59E53B46B0B6F37151BE62C8" ma:contentTypeVersion="6" ma:contentTypeDescription="Create a new document." ma:contentTypeScope="" ma:versionID="dee092c8a1d088630e8007f0461d3cea">
  <xsd:schema xmlns:xsd="http://www.w3.org/2001/XMLSchema" xmlns:xs="http://www.w3.org/2001/XMLSchema" xmlns:p="http://schemas.microsoft.com/office/2006/metadata/properties" xmlns:ns2="72485a17-ee51-4966-acfc-386805ae9dfd" targetNamespace="http://schemas.microsoft.com/office/2006/metadata/properties" ma:root="true" ma:fieldsID="fe1e35701d0c591857c7735f0acd84c9" ns2:_="">
    <xsd:import namespace="72485a17-ee51-4966-acfc-386805ae9d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485a17-ee51-4966-acfc-386805ae9d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4C26A0-A13E-49B1-97A7-89CF24AA9C93}"/>
</file>

<file path=customXml/itemProps2.xml><?xml version="1.0" encoding="utf-8"?>
<ds:datastoreItem xmlns:ds="http://schemas.openxmlformats.org/officeDocument/2006/customXml" ds:itemID="{D44851C6-AA27-4813-8DF1-ECD264904E85}"/>
</file>

<file path=customXml/itemProps3.xml><?xml version="1.0" encoding="utf-8"?>
<ds:datastoreItem xmlns:ds="http://schemas.openxmlformats.org/officeDocument/2006/customXml" ds:itemID="{CA88A22F-2B08-45E2-BAB8-D2786B070624}"/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457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Elephant</vt:lpstr>
      <vt:lpstr>Times New Roman</vt:lpstr>
      <vt:lpstr>BrushVTI</vt:lpstr>
      <vt:lpstr>Best First Search</vt:lpstr>
      <vt:lpstr>Best First Search</vt:lpstr>
      <vt:lpstr>Best First Search (informed)</vt:lpstr>
      <vt:lpstr>Best First Search (informed)</vt:lpstr>
      <vt:lpstr>Best First Search (Heuristic)</vt:lpstr>
      <vt:lpstr>Straight Line Distance</vt:lpstr>
      <vt:lpstr>Best First Search(Heuristic)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First Search</dc:title>
  <dc:creator>RIMSHA TARIQ</dc:creator>
  <cp:lastModifiedBy>RIMSHA TARIQ</cp:lastModifiedBy>
  <cp:revision>7</cp:revision>
  <dcterms:created xsi:type="dcterms:W3CDTF">2020-12-08T12:26:50Z</dcterms:created>
  <dcterms:modified xsi:type="dcterms:W3CDTF">2020-12-11T06:14:24Z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0x010100DCD84B8D59E53B46B0B6F37151BE62C8</vt:lpwstr>
  </property>
</Properties>
</file>