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7.xml" ContentType="application/vnd.openxmlformats-officedocument.themeOverride+xml"/>
  <Override PartName="/ppt/theme/themeOverride6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77" r:id="rId6"/>
    <p:sldId id="275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D9B772"/>
    <a:srgbClr val="C9B3A4"/>
    <a:srgbClr val="D092A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F569-1965-43AE-B051-960DFF1C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27E3-FE37-42AB-A672-7711C93B0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EEDB-7888-4303-91FA-3C763EA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6F9-CFA0-44EF-9B86-6C82A07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1DB8-36FC-464B-9DD5-DBE551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4B08-D683-43DE-AA5A-DC0B06B0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E8648-45E0-495A-B4E2-5F293934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A6B5-F37C-4003-80B0-2E1D856C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CB23-C622-4F67-AF57-F6F20AC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896A-11F4-43AE-B668-C3BCF55E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55423-228A-4E00-ABBA-3C6E1D82B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BB25-EC08-4B12-A017-55B292566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64F-A04A-4851-89F5-241C8943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DEF5-38E5-465C-89D1-75485102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D0D4-4852-47BE-8ABC-3290A3AB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1F1-05DA-43B4-A90F-7FCEEED7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A608-C479-4C77-AF9E-5774368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B459-F816-4077-93A6-9744C40C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B390-2292-4B32-866E-54D8F3BE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0BAB-3148-4B16-B4D6-414740D2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CAF1-3DEA-414B-970D-717BA43E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FE04-5AEA-42F2-BF21-04B93A00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9535-6951-487B-9AF4-A551CA04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B10-0584-4E33-8FE2-313D03ED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5271-1F5C-45F8-AECE-1B47A608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0F73-68B8-4DCD-84F5-95162BED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AE6E-399B-4BA0-9E98-DF4E2A8EF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3B25B-F324-4A49-AF79-D2C1B5962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F68B-3B36-478F-84E2-B953F790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3B9E-CD4C-43BA-9BF3-8CDD8BC1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FEE6-4440-4896-838D-90B7F65E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7FF6-8B7E-4553-8F58-CB6B276A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BB1D1-8EBF-432B-9D2B-99E9E187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B739-6D20-4D33-AB6D-5B8155EE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C67C6-3CC1-48BC-A4A9-9215EBE61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76C2F-779C-4F30-806E-50882BAE3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171F-BFF6-46A0-A7A1-48A3D82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6E6D2-6841-43BD-92B4-47BA8B8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4454D-6760-4A32-BB8F-F07C82AB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8385-E0FD-4428-82A4-A785E8E4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D651D-F925-4B8F-A9A5-D36857C0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F3F1A-DB51-4FCB-8934-23E1CAE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F9A19-3723-4FE6-82F6-40251A84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4BEE7-B1C9-40B0-94E0-A25EF47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7CA21-187D-49ED-BA6E-935B7D0D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8FFC-42DE-4FC6-A984-81CAE319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5123-FBD0-4A63-81F8-97CF8D7B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53D3-D6A0-4458-ACCE-D03D3413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C1F34-A1C1-45FE-87EC-E763A170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98556-6688-4D16-AEBE-6D51319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E1AC-1FAA-4F2C-BB37-ADC597B2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C992-F6CA-495A-A940-9764F98C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5DED-51B9-4536-BABE-71C33890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9625C-1375-405E-8D45-1626EB132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815F-5834-4C46-8EE7-29813ACB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5DB8C-CC4D-47DF-8545-7D659F17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5F3A-00CC-429D-964C-EC9C18E6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58A1-E46D-4E82-93A5-2D2FB4B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7B842-ADBD-4F59-A309-F7B375D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C21E-24C5-4910-886A-26184F72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D471-C64D-4B4A-92A8-446FFFEF7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1BB7-895F-4BEE-873D-A158B428536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8C-8DDB-4CE6-BB9A-695867ACE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33CB-021A-4A41-B176-3F6533C8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C604-91A6-4763-AA96-7A972E8D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341D-A807-474A-BFC7-C49500C6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Algerian" panose="04020705040A02060702" pitchFamily="82" charset="0"/>
                <a:cs typeface="Aharoni" panose="020B0604020202020204" pitchFamily="2" charset="-79"/>
              </a:rPr>
              <a:t>A* Search For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9274-DEFB-4D99-94D1-E64D4BA20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Arial Black" panose="020B0A04020102020204" pitchFamily="34" charset="0"/>
                <a:cs typeface="Aharoni" panose="02010803020104030203" pitchFamily="2" charset="-79"/>
              </a:rPr>
              <a:t>Lab 7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Block Arc 9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306-A416-4F2C-A494-92860CCD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A* search is one of the informed search technique </a:t>
            </a:r>
          </a:p>
          <a:p>
            <a:r>
              <a:rPr lang="en-U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A* search not only checks the heuristic value at each node, but it also includes path costs.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Evaluation function in A*  is defined as </a:t>
            </a:r>
          </a:p>
          <a:p>
            <a:pPr marL="0" indent="0" algn="ctr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g(n) + h(n)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Where h(n) is the heuristic value and g(n) is the actual cost or the path cost of the specified node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9064B-F0EF-4AA1-BB42-39EE5513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A*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4801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306-A416-4F2C-A494-92860CCD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84" y="1454941"/>
            <a:ext cx="5744510" cy="49193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Start node : A &amp; Goal Node : G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Add “A” to the PQ 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Expand A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A-B : f(n) = 4+12 = 16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A-C : f(n) = 3+11 = 14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PQ = [B:16, C:14]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Expand C 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A-C-D : f(n) = 3+7+6 = 16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A-C-E : f(n) = 3+10+4 = 17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PQ = [B=16 , D=16 , E = 17]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Now we have 2 value in PQ with same priority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0989" y="3278650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2F627A6-6D64-474C-B65E-BA746014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9294526" y="3974731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623E201D-CE1A-4580-BE6E-619DB767A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74" y="1313534"/>
            <a:ext cx="3622253" cy="3133651"/>
          </a:xfrm>
          <a:prstGeom prst="rect">
            <a:avLst/>
          </a:prstGeom>
        </p:spPr>
      </p:pic>
      <p:graphicFrame>
        <p:nvGraphicFramePr>
          <p:cNvPr id="36" name="Table 38">
            <a:extLst>
              <a:ext uri="{FF2B5EF4-FFF2-40B4-BE49-F238E27FC236}">
                <a16:creationId xmlns:a16="http://schemas.microsoft.com/office/drawing/2014/main" id="{B5B14531-0853-4C89-A5A5-69E303BBB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29354"/>
              </p:ext>
            </p:extLst>
          </p:nvPr>
        </p:nvGraphicFramePr>
        <p:xfrm>
          <a:off x="9879038" y="1372246"/>
          <a:ext cx="1177278" cy="28226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9774">
                  <a:extLst>
                    <a:ext uri="{9D8B030D-6E8A-4147-A177-3AD203B41FA5}">
                      <a16:colId xmlns:a16="http://schemas.microsoft.com/office/drawing/2014/main" val="3121065207"/>
                    </a:ext>
                  </a:extLst>
                </a:gridCol>
                <a:gridCol w="567504">
                  <a:extLst>
                    <a:ext uri="{9D8B030D-6E8A-4147-A177-3AD203B41FA5}">
                      <a16:colId xmlns:a16="http://schemas.microsoft.com/office/drawing/2014/main" val="685032886"/>
                    </a:ext>
                  </a:extLst>
                </a:gridCol>
              </a:tblGrid>
              <a:tr h="395284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H(n)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244673279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14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2397231775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B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2712293560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C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11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3176750675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3185780389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E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1524509635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11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1651296352"/>
                  </a:ext>
                </a:extLst>
              </a:tr>
              <a:tr h="34548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G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3414084951"/>
                  </a:ext>
                </a:extLst>
              </a:tr>
            </a:tbl>
          </a:graphicData>
        </a:graphic>
      </p:graphicFrame>
      <p:sp>
        <p:nvSpPr>
          <p:cNvPr id="37" name="Title 1">
            <a:extLst>
              <a:ext uri="{FF2B5EF4-FFF2-40B4-BE49-F238E27FC236}">
                <a16:creationId xmlns:a16="http://schemas.microsoft.com/office/drawing/2014/main" id="{7CEF139B-4217-4874-A870-EA407AD1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83717"/>
            <a:ext cx="11275072" cy="72028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A* Algorithm Example</a:t>
            </a:r>
            <a:endParaRPr lang="en-US" sz="3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8CA5EA-D7B5-4FC3-9D96-891715B9926F}"/>
              </a:ext>
            </a:extLst>
          </p:cNvPr>
          <p:cNvSpPr/>
          <p:nvPr/>
        </p:nvSpPr>
        <p:spPr>
          <a:xfrm>
            <a:off x="11119664" y="226264"/>
            <a:ext cx="519886" cy="514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2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306-A416-4F2C-A494-92860CCD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84" y="1454941"/>
            <a:ext cx="5323564" cy="470891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can select either of them, lets go with B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Expand B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A-B-F : f(n) = 4+5+11 = 20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A-B-E : f(n)  = 4+12+4 = 20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PQ = [D=16 , E = 17, F=20]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Expand D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A-C-D-E : f(n) = 3+7+2+4= 16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PQ = [E=16 , F=20]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Expand E=16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A-C-D-E-G = 3+7+2+5+0 = 17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PQ [E=17,F=20,G=17]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GOT “G” in PQ so get it and terminate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FINAL PATH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A-C-D-E-G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0989" y="3278650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2F627A6-6D64-474C-B65E-BA746014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9294526" y="3974731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623E201D-CE1A-4580-BE6E-619DB767A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72" y="1400312"/>
            <a:ext cx="3622253" cy="3133651"/>
          </a:xfrm>
          <a:prstGeom prst="rect">
            <a:avLst/>
          </a:prstGeom>
        </p:spPr>
      </p:pic>
      <p:graphicFrame>
        <p:nvGraphicFramePr>
          <p:cNvPr id="36" name="Table 38">
            <a:extLst>
              <a:ext uri="{FF2B5EF4-FFF2-40B4-BE49-F238E27FC236}">
                <a16:creationId xmlns:a16="http://schemas.microsoft.com/office/drawing/2014/main" id="{B5B14531-0853-4C89-A5A5-69E303BBB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6807"/>
              </p:ext>
            </p:extLst>
          </p:nvPr>
        </p:nvGraphicFramePr>
        <p:xfrm>
          <a:off x="9897398" y="1378230"/>
          <a:ext cx="1158918" cy="278520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0265">
                  <a:extLst>
                    <a:ext uri="{9D8B030D-6E8A-4147-A177-3AD203B41FA5}">
                      <a16:colId xmlns:a16="http://schemas.microsoft.com/office/drawing/2014/main" val="3121065207"/>
                    </a:ext>
                  </a:extLst>
                </a:gridCol>
                <a:gridCol w="558653">
                  <a:extLst>
                    <a:ext uri="{9D8B030D-6E8A-4147-A177-3AD203B41FA5}">
                      <a16:colId xmlns:a16="http://schemas.microsoft.com/office/drawing/2014/main" val="685032886"/>
                    </a:ext>
                  </a:extLst>
                </a:gridCol>
              </a:tblGrid>
              <a:tr h="357881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H(n)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244673279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A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14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2397231775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B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12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2712293560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C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11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3176750675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3185780389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E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1524509635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11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1651296352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G</a:t>
                      </a:r>
                    </a:p>
                  </a:txBody>
                  <a:tcPr marL="87681" marR="87681" marT="43840" marB="4384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</a:t>
                      </a:r>
                    </a:p>
                  </a:txBody>
                  <a:tcPr marL="87681" marR="87681" marT="43840" marB="43840"/>
                </a:tc>
                <a:extLst>
                  <a:ext uri="{0D108BD9-81ED-4DB2-BD59-A6C34878D82A}">
                    <a16:rowId xmlns:a16="http://schemas.microsoft.com/office/drawing/2014/main" val="3414084951"/>
                  </a:ext>
                </a:extLst>
              </a:tr>
            </a:tbl>
          </a:graphicData>
        </a:graphic>
      </p:graphicFrame>
      <p:sp>
        <p:nvSpPr>
          <p:cNvPr id="37" name="Title 1">
            <a:extLst>
              <a:ext uri="{FF2B5EF4-FFF2-40B4-BE49-F238E27FC236}">
                <a16:creationId xmlns:a16="http://schemas.microsoft.com/office/drawing/2014/main" id="{7CEF139B-4217-4874-A870-EA407AD1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83717"/>
            <a:ext cx="11275072" cy="72028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A* Algorithm Example</a:t>
            </a:r>
            <a:endParaRPr lang="en-US" sz="3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8CA5EA-D7B5-4FC3-9D96-891715B9926F}"/>
              </a:ext>
            </a:extLst>
          </p:cNvPr>
          <p:cNvSpPr/>
          <p:nvPr/>
        </p:nvSpPr>
        <p:spPr>
          <a:xfrm>
            <a:off x="11119664" y="226264"/>
            <a:ext cx="519886" cy="514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306-A416-4F2C-A494-92860CCD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173" y="591344"/>
            <a:ext cx="6906491" cy="5585619"/>
          </a:xfrm>
        </p:spPr>
        <p:txBody>
          <a:bodyPr anchor="ctr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 Star Logic</a:t>
            </a:r>
          </a:p>
          <a:p>
            <a:pPr marL="0" lvl="0" indent="0">
              <a:buNone/>
            </a:pP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Astar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graph,heuristic,start,goal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Initialize Priority 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Add “starting node in Priority Queue with 0 priority”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PQ[A ,0]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Initialize a dictionary “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CameForm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” with the first key as start node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Initialize a dictionary “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CostSoFar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” with first key as (10 starting node along with its cost [D-E]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8CA5EA-D7B5-4FC3-9D96-891715B9926F}"/>
              </a:ext>
            </a:extLst>
          </p:cNvPr>
          <p:cNvSpPr/>
          <p:nvPr/>
        </p:nvSpPr>
        <p:spPr>
          <a:xfrm>
            <a:off x="11119664" y="226264"/>
            <a:ext cx="519886" cy="514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1CB49E-E448-4DEF-BF79-ACC6D93A841B}"/>
              </a:ext>
            </a:extLst>
          </p:cNvPr>
          <p:cNvSpPr/>
          <p:nvPr/>
        </p:nvSpPr>
        <p:spPr>
          <a:xfrm>
            <a:off x="4851054" y="4015208"/>
            <a:ext cx="6059602" cy="20571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CameFrom</a:t>
            </a:r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:Used to store path followed to access a certain node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CostSoFar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This Dictionary will tell us the value of total costs from goal to the current node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386CD-B568-4B52-9ECA-939DB9210FD0}"/>
              </a:ext>
            </a:extLst>
          </p:cNvPr>
          <p:cNvSpPr txBox="1"/>
          <p:nvPr/>
        </p:nvSpPr>
        <p:spPr>
          <a:xfrm>
            <a:off x="558164" y="2030311"/>
            <a:ext cx="29307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A* Algorithm Pseudocode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990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306-A416-4F2C-A494-92860CCD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634" y="399545"/>
            <a:ext cx="8258385" cy="5585619"/>
          </a:xfrm>
        </p:spPr>
        <p:txBody>
          <a:bodyPr anchor="ctr">
            <a:noAutofit/>
          </a:bodyPr>
          <a:lstStyle/>
          <a:p>
            <a:pPr marL="457200" lvl="1" indent="0">
              <a:buNone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 Star Logic</a:t>
            </a:r>
          </a:p>
          <a:p>
            <a:pPr marL="0" lvl="0" indent="0"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Priority Queue is not Empty():</a:t>
            </a:r>
          </a:p>
          <a:p>
            <a:pPr marL="457200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Current Node = Priority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Queue.get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()    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neighbour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in graph 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currentNode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   </a:t>
            </a:r>
          </a:p>
          <a:p>
            <a:pPr lvl="2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key in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neighbour.keys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():  </a:t>
            </a:r>
          </a:p>
          <a:p>
            <a:pPr lvl="2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Newcost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CostSoFar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currentnode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 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CostNeighbour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 key not in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CostSoFar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newCost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costSoFar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[key]</a:t>
            </a:r>
          </a:p>
          <a:p>
            <a:pPr marL="1828800" lvl="4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571750" lvl="5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CostSoFar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[key]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newCost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2571750" lvl="5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Priority =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newCost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+ heuristics[key]</a:t>
            </a:r>
          </a:p>
          <a:p>
            <a:pPr marL="2571750" lvl="5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q.put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priority,key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pPr marL="2571750" lvl="5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CameFrom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[Key] = [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currentNode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pPr marL="2286000" lvl="5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Pathconstruction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camefrom,start,goal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8CA5EA-D7B5-4FC3-9D96-891715B9926F}"/>
              </a:ext>
            </a:extLst>
          </p:cNvPr>
          <p:cNvSpPr/>
          <p:nvPr/>
        </p:nvSpPr>
        <p:spPr>
          <a:xfrm>
            <a:off x="11119664" y="226264"/>
            <a:ext cx="519886" cy="514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1AF28-8F7F-41E6-A747-F5BF877873CB}"/>
              </a:ext>
            </a:extLst>
          </p:cNvPr>
          <p:cNvSpPr txBox="1"/>
          <p:nvPr/>
        </p:nvSpPr>
        <p:spPr>
          <a:xfrm>
            <a:off x="558164" y="2030311"/>
            <a:ext cx="2841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A* Algorithm Pseudocode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460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306-A416-4F2C-A494-92860CCD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Path Construction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R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current = goal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=&gt; G</a:t>
            </a:r>
            <a:endParaRPr lang="en-US" sz="20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initialize ‘path’ list []</a:t>
            </a: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while current is not start and is not empty:</a:t>
            </a:r>
          </a:p>
          <a:p>
            <a:pPr marL="914400" lvl="2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append ‘current’ in path </a:t>
            </a:r>
          </a:p>
          <a:p>
            <a:pPr marL="914400" lvl="2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update ‘current’ to </a:t>
            </a:r>
            <a:r>
              <a:rPr lang="en-US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cameFrom</a:t>
            </a: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[current]  </a:t>
            </a: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append ‘start’ in ‘path’</a:t>
            </a: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reverse the ‘path’ list</a:t>
            </a: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return path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8CA5EA-D7B5-4FC3-9D96-891715B9926F}"/>
              </a:ext>
            </a:extLst>
          </p:cNvPr>
          <p:cNvSpPr/>
          <p:nvPr/>
        </p:nvSpPr>
        <p:spPr>
          <a:xfrm>
            <a:off x="11119664" y="226264"/>
            <a:ext cx="519886" cy="514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C5CE6-12C0-43A6-B8FD-91C57A126196}"/>
              </a:ext>
            </a:extLst>
          </p:cNvPr>
          <p:cNvSpPr txBox="1"/>
          <p:nvPr/>
        </p:nvSpPr>
        <p:spPr>
          <a:xfrm>
            <a:off x="558165" y="2030311"/>
            <a:ext cx="29218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A* Algorithm Pseudocode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2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C27E69-2140-48DB-AB46-B2D27C67F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353346"/>
              </p:ext>
            </p:extLst>
          </p:nvPr>
        </p:nvGraphicFramePr>
        <p:xfrm>
          <a:off x="838200" y="1225122"/>
          <a:ext cx="2854912" cy="230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728">
                  <a:extLst>
                    <a:ext uri="{9D8B030D-6E8A-4147-A177-3AD203B41FA5}">
                      <a16:colId xmlns:a16="http://schemas.microsoft.com/office/drawing/2014/main" val="1986817873"/>
                    </a:ext>
                  </a:extLst>
                </a:gridCol>
                <a:gridCol w="713728">
                  <a:extLst>
                    <a:ext uri="{9D8B030D-6E8A-4147-A177-3AD203B41FA5}">
                      <a16:colId xmlns:a16="http://schemas.microsoft.com/office/drawing/2014/main" val="951399401"/>
                    </a:ext>
                  </a:extLst>
                </a:gridCol>
                <a:gridCol w="713728">
                  <a:extLst>
                    <a:ext uri="{9D8B030D-6E8A-4147-A177-3AD203B41FA5}">
                      <a16:colId xmlns:a16="http://schemas.microsoft.com/office/drawing/2014/main" val="4221728515"/>
                    </a:ext>
                  </a:extLst>
                </a:gridCol>
                <a:gridCol w="713728">
                  <a:extLst>
                    <a:ext uri="{9D8B030D-6E8A-4147-A177-3AD203B41FA5}">
                      <a16:colId xmlns:a16="http://schemas.microsoft.com/office/drawing/2014/main" val="3999433484"/>
                    </a:ext>
                  </a:extLst>
                </a:gridCol>
              </a:tblGrid>
              <a:tr h="4877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 y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25428"/>
                  </a:ext>
                </a:extLst>
              </a:tr>
              <a:tr h="594983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45955"/>
                  </a:ext>
                </a:extLst>
              </a:tr>
              <a:tr h="630703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59550"/>
                  </a:ext>
                </a:extLst>
              </a:tr>
              <a:tr h="5949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35321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7EFD3-BC78-4544-8732-94C617742A83}"/>
              </a:ext>
            </a:extLst>
          </p:cNvPr>
          <p:cNvSpPr txBox="1"/>
          <p:nvPr/>
        </p:nvSpPr>
        <p:spPr>
          <a:xfrm>
            <a:off x="3524434" y="3862440"/>
            <a:ext cx="354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.150 [0,0] x0 = 0 , y0 = 0</a:t>
            </a:r>
          </a:p>
          <a:p>
            <a:endParaRPr lang="en-US" dirty="0"/>
          </a:p>
          <a:p>
            <a:r>
              <a:rPr lang="en-US" dirty="0"/>
              <a:t>.x2 = 2 , y2 =2 </a:t>
            </a:r>
          </a:p>
          <a:p>
            <a:r>
              <a:rPr lang="en-US" dirty="0"/>
              <a:t>Dx = |x2-x0|+|y2-y0|</a:t>
            </a:r>
          </a:p>
          <a:p>
            <a:endParaRPr lang="en-US" dirty="0"/>
          </a:p>
          <a:p>
            <a:r>
              <a:rPr lang="en-US" dirty="0"/>
              <a:t>Dx(150) = |2-0|+|2-0| = 4 </a:t>
            </a:r>
          </a:p>
        </p:txBody>
      </p:sp>
    </p:spTree>
    <p:extLst>
      <p:ext uri="{BB962C8B-B14F-4D97-AF65-F5344CB8AC3E}">
        <p14:creationId xmlns:p14="http://schemas.microsoft.com/office/powerpoint/2010/main" val="258346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EF1F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EF1F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EF1F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EF1F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EF1F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EF1F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84B8D59E53B46B0B6F37151BE62C8" ma:contentTypeVersion="6" ma:contentTypeDescription="Create a new document." ma:contentTypeScope="" ma:versionID="dee092c8a1d088630e8007f0461d3cea">
  <xsd:schema xmlns:xsd="http://www.w3.org/2001/XMLSchema" xmlns:xs="http://www.w3.org/2001/XMLSchema" xmlns:p="http://schemas.microsoft.com/office/2006/metadata/properties" xmlns:ns2="72485a17-ee51-4966-acfc-386805ae9dfd" targetNamespace="http://schemas.microsoft.com/office/2006/metadata/properties" ma:root="true" ma:fieldsID="fe1e35701d0c591857c7735f0acd84c9" ns2:_="">
    <xsd:import namespace="72485a17-ee51-4966-acfc-386805ae9d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85a17-ee51-4966-acfc-386805ae9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19FD91-3AAC-4740-BB42-CF7A300B7AE0}"/>
</file>

<file path=customXml/itemProps2.xml><?xml version="1.0" encoding="utf-8"?>
<ds:datastoreItem xmlns:ds="http://schemas.openxmlformats.org/officeDocument/2006/customXml" ds:itemID="{6569A168-3448-45D0-873D-D60E2FE7567A}"/>
</file>

<file path=customXml/itemProps3.xml><?xml version="1.0" encoding="utf-8"?>
<ds:datastoreItem xmlns:ds="http://schemas.openxmlformats.org/officeDocument/2006/customXml" ds:itemID="{5E592E33-18C0-48BB-A6B7-007EE253F1DA}"/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657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Black</vt:lpstr>
      <vt:lpstr>Calibri</vt:lpstr>
      <vt:lpstr>Calibri Light</vt:lpstr>
      <vt:lpstr>Cambria Math</vt:lpstr>
      <vt:lpstr>Courier New</vt:lpstr>
      <vt:lpstr>Wingdings</vt:lpstr>
      <vt:lpstr>Office Theme</vt:lpstr>
      <vt:lpstr>A* Search For Graphs</vt:lpstr>
      <vt:lpstr>A* Search Algorithm</vt:lpstr>
      <vt:lpstr>A* Algorithm Example</vt:lpstr>
      <vt:lpstr>A* Algorithm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 For Graphs</dc:title>
  <dc:creator>RIMSHA TARIQ</dc:creator>
  <cp:lastModifiedBy>RIMSHA TARIQ</cp:lastModifiedBy>
  <cp:revision>15</cp:revision>
  <dcterms:created xsi:type="dcterms:W3CDTF">2020-12-16T15:49:12Z</dcterms:created>
  <dcterms:modified xsi:type="dcterms:W3CDTF">2020-12-18T04:35:38Z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0x010100DCD84B8D59E53B46B0B6F37151BE62C8</vt:lpwstr>
  </property>
</Properties>
</file>