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2" r:id="rId9"/>
    <p:sldId id="260" r:id="rId10"/>
    <p:sldId id="261" r:id="rId11"/>
    <p:sldId id="269" r:id="rId12"/>
    <p:sldId id="270" r:id="rId13"/>
    <p:sldId id="271" r:id="rId14"/>
    <p:sldId id="272" r:id="rId15"/>
    <p:sldId id="274" r:id="rId16"/>
    <p:sldId id="273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89" d="100"/>
          <a:sy n="89" d="100"/>
        </p:scale>
        <p:origin x="4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24CDED-06C1-467E-99A3-7D383DA56751}" type="doc">
      <dgm:prSet loTypeId="urn:microsoft.com/office/officeart/2005/8/layout/process5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3786876C-E149-48E4-B4B8-1CD0A55682BF}">
      <dgm:prSet phldrT="[Text]"/>
      <dgm:spPr/>
      <dgm:t>
        <a:bodyPr/>
        <a:lstStyle/>
        <a:p>
          <a:r>
            <a:rPr lang="en-MY" b="1" i="0" dirty="0"/>
            <a:t>Receive Loan Application</a:t>
          </a:r>
          <a:endParaRPr lang="en-MY" dirty="0"/>
        </a:p>
      </dgm:t>
    </dgm:pt>
    <dgm:pt modelId="{B9AAB13E-9B6C-4C9B-BADE-100C79707D04}" type="parTrans" cxnId="{775CFA4C-3ECF-4DD4-AC5A-622F79C5D6C0}">
      <dgm:prSet/>
      <dgm:spPr/>
      <dgm:t>
        <a:bodyPr/>
        <a:lstStyle/>
        <a:p>
          <a:endParaRPr lang="en-MY"/>
        </a:p>
      </dgm:t>
    </dgm:pt>
    <dgm:pt modelId="{B188284A-6552-4D3D-8DEF-C32781284F3E}" type="sibTrans" cxnId="{775CFA4C-3ECF-4DD4-AC5A-622F79C5D6C0}">
      <dgm:prSet/>
      <dgm:spPr/>
      <dgm:t>
        <a:bodyPr/>
        <a:lstStyle/>
        <a:p>
          <a:endParaRPr lang="en-MY"/>
        </a:p>
      </dgm:t>
    </dgm:pt>
    <dgm:pt modelId="{AE94AAD4-EE50-4463-80A8-6CF8496E5659}">
      <dgm:prSet phldrT="[Text]"/>
      <dgm:spPr/>
      <dgm:t>
        <a:bodyPr/>
        <a:lstStyle/>
        <a:p>
          <a:r>
            <a:rPr lang="en-MY" b="1" i="0" dirty="0"/>
            <a:t>Validate Application</a:t>
          </a:r>
          <a:endParaRPr lang="en-MY" dirty="0"/>
        </a:p>
      </dgm:t>
    </dgm:pt>
    <dgm:pt modelId="{CB0AB470-E581-4125-B0A0-DEBCF22E0ADC}" type="parTrans" cxnId="{AEDAF1BC-D2A3-48F4-AB7A-C575567775A7}">
      <dgm:prSet/>
      <dgm:spPr/>
      <dgm:t>
        <a:bodyPr/>
        <a:lstStyle/>
        <a:p>
          <a:endParaRPr lang="en-MY"/>
        </a:p>
      </dgm:t>
    </dgm:pt>
    <dgm:pt modelId="{75595363-D427-45C2-9F1A-FAC693DBC58B}" type="sibTrans" cxnId="{AEDAF1BC-D2A3-48F4-AB7A-C575567775A7}">
      <dgm:prSet/>
      <dgm:spPr/>
      <dgm:t>
        <a:bodyPr/>
        <a:lstStyle/>
        <a:p>
          <a:endParaRPr lang="en-MY"/>
        </a:p>
      </dgm:t>
    </dgm:pt>
    <dgm:pt modelId="{5DDC793F-DAC7-43DD-888E-49C63B404AD5}">
      <dgm:prSet phldrT="[Text]"/>
      <dgm:spPr/>
      <dgm:t>
        <a:bodyPr/>
        <a:lstStyle/>
        <a:p>
          <a:r>
            <a:rPr lang="en-MY" b="1" i="0" dirty="0"/>
            <a:t>Credit Check</a:t>
          </a:r>
          <a:endParaRPr lang="en-MY" dirty="0"/>
        </a:p>
      </dgm:t>
    </dgm:pt>
    <dgm:pt modelId="{7EBC0A02-1573-4472-B8E5-0C33F4615F75}" type="parTrans" cxnId="{F5D65F99-3214-4B5F-B403-EC3B5CAF57E0}">
      <dgm:prSet/>
      <dgm:spPr/>
      <dgm:t>
        <a:bodyPr/>
        <a:lstStyle/>
        <a:p>
          <a:endParaRPr lang="en-MY"/>
        </a:p>
      </dgm:t>
    </dgm:pt>
    <dgm:pt modelId="{4B0BDA2D-417B-4C40-990A-6FF8617FA951}" type="sibTrans" cxnId="{F5D65F99-3214-4B5F-B403-EC3B5CAF57E0}">
      <dgm:prSet/>
      <dgm:spPr/>
      <dgm:t>
        <a:bodyPr/>
        <a:lstStyle/>
        <a:p>
          <a:endParaRPr lang="en-MY"/>
        </a:p>
      </dgm:t>
    </dgm:pt>
    <dgm:pt modelId="{139734F4-77EC-4625-B64E-873E99F62FAD}">
      <dgm:prSet phldrT="[Text]"/>
      <dgm:spPr/>
      <dgm:t>
        <a:bodyPr/>
        <a:lstStyle/>
        <a:p>
          <a:r>
            <a:rPr lang="en-MY" b="1" i="0" dirty="0"/>
            <a:t>Risk Assessment</a:t>
          </a:r>
          <a:endParaRPr lang="en-MY" dirty="0"/>
        </a:p>
      </dgm:t>
    </dgm:pt>
    <dgm:pt modelId="{8C8ADC7B-1E84-453B-886C-2B3AA083BC60}" type="parTrans" cxnId="{226B83B3-248B-437F-A7EF-9A935FE882D7}">
      <dgm:prSet/>
      <dgm:spPr/>
      <dgm:t>
        <a:bodyPr/>
        <a:lstStyle/>
        <a:p>
          <a:endParaRPr lang="en-MY"/>
        </a:p>
      </dgm:t>
    </dgm:pt>
    <dgm:pt modelId="{8B9ACB42-0755-4473-AB46-1B39BFB4103D}" type="sibTrans" cxnId="{226B83B3-248B-437F-A7EF-9A935FE882D7}">
      <dgm:prSet/>
      <dgm:spPr/>
      <dgm:t>
        <a:bodyPr/>
        <a:lstStyle/>
        <a:p>
          <a:endParaRPr lang="en-MY"/>
        </a:p>
      </dgm:t>
    </dgm:pt>
    <dgm:pt modelId="{EF5172FF-7684-4D18-98C8-C89C275DCD48}">
      <dgm:prSet phldrT="[Text]"/>
      <dgm:spPr/>
      <dgm:t>
        <a:bodyPr/>
        <a:lstStyle/>
        <a:p>
          <a:r>
            <a:rPr lang="en-MY" b="1" i="0" dirty="0"/>
            <a:t>Approval Decision</a:t>
          </a:r>
          <a:endParaRPr lang="en-MY" dirty="0"/>
        </a:p>
      </dgm:t>
    </dgm:pt>
    <dgm:pt modelId="{2063FE1B-4240-4C76-9E48-15EF0CE9F04B}" type="parTrans" cxnId="{A1632400-8DBD-419F-9543-A8D7BF9C1BC2}">
      <dgm:prSet/>
      <dgm:spPr/>
      <dgm:t>
        <a:bodyPr/>
        <a:lstStyle/>
        <a:p>
          <a:endParaRPr lang="en-MY"/>
        </a:p>
      </dgm:t>
    </dgm:pt>
    <dgm:pt modelId="{C83BDDD5-19B3-4000-9D90-F766E5CEC0B4}" type="sibTrans" cxnId="{A1632400-8DBD-419F-9543-A8D7BF9C1BC2}">
      <dgm:prSet/>
      <dgm:spPr/>
      <dgm:t>
        <a:bodyPr/>
        <a:lstStyle/>
        <a:p>
          <a:endParaRPr lang="en-MY"/>
        </a:p>
      </dgm:t>
    </dgm:pt>
    <dgm:pt modelId="{11E42295-5805-40DA-89CC-64B6FB474901}">
      <dgm:prSet/>
      <dgm:spPr/>
      <dgm:t>
        <a:bodyPr/>
        <a:lstStyle/>
        <a:p>
          <a:r>
            <a:rPr lang="en-MY" b="1" i="0" dirty="0"/>
            <a:t>End (Loan Approved)</a:t>
          </a:r>
          <a:endParaRPr lang="en-MY" dirty="0"/>
        </a:p>
      </dgm:t>
    </dgm:pt>
    <dgm:pt modelId="{AC3F242A-7C60-4C90-AE80-374AB5B2AFB0}" type="parTrans" cxnId="{59DCB385-F987-490C-AE15-F2A9CDA6AEB2}">
      <dgm:prSet/>
      <dgm:spPr/>
      <dgm:t>
        <a:bodyPr/>
        <a:lstStyle/>
        <a:p>
          <a:endParaRPr lang="en-MY"/>
        </a:p>
      </dgm:t>
    </dgm:pt>
    <dgm:pt modelId="{199EA88D-26B8-425C-992A-B4A17D91214A}" type="sibTrans" cxnId="{59DCB385-F987-490C-AE15-F2A9CDA6AEB2}">
      <dgm:prSet/>
      <dgm:spPr/>
      <dgm:t>
        <a:bodyPr/>
        <a:lstStyle/>
        <a:p>
          <a:endParaRPr lang="en-MY"/>
        </a:p>
      </dgm:t>
    </dgm:pt>
    <dgm:pt modelId="{419E6D91-1115-4D2A-BD42-0D846372BC8B}" type="pres">
      <dgm:prSet presAssocID="{6324CDED-06C1-467E-99A3-7D383DA56751}" presName="diagram" presStyleCnt="0">
        <dgm:presLayoutVars>
          <dgm:dir/>
          <dgm:resizeHandles val="exact"/>
        </dgm:presLayoutVars>
      </dgm:prSet>
      <dgm:spPr/>
    </dgm:pt>
    <dgm:pt modelId="{B692D235-10F0-4AEB-AB3F-6276D398F2F6}" type="pres">
      <dgm:prSet presAssocID="{3786876C-E149-48E4-B4B8-1CD0A55682BF}" presName="node" presStyleLbl="node1" presStyleIdx="0" presStyleCnt="6">
        <dgm:presLayoutVars>
          <dgm:bulletEnabled val="1"/>
        </dgm:presLayoutVars>
      </dgm:prSet>
      <dgm:spPr/>
    </dgm:pt>
    <dgm:pt modelId="{42E4786A-3FED-48DE-BEE5-B834B1FB4AA3}" type="pres">
      <dgm:prSet presAssocID="{B188284A-6552-4D3D-8DEF-C32781284F3E}" presName="sibTrans" presStyleLbl="sibTrans2D1" presStyleIdx="0" presStyleCnt="5"/>
      <dgm:spPr/>
    </dgm:pt>
    <dgm:pt modelId="{CE98883D-DEF5-4F42-BA60-8DB295C2BCFA}" type="pres">
      <dgm:prSet presAssocID="{B188284A-6552-4D3D-8DEF-C32781284F3E}" presName="connectorText" presStyleLbl="sibTrans2D1" presStyleIdx="0" presStyleCnt="5"/>
      <dgm:spPr/>
    </dgm:pt>
    <dgm:pt modelId="{0C96FA70-4120-4591-B8EC-1D4AE59F538B}" type="pres">
      <dgm:prSet presAssocID="{AE94AAD4-EE50-4463-80A8-6CF8496E5659}" presName="node" presStyleLbl="node1" presStyleIdx="1" presStyleCnt="6">
        <dgm:presLayoutVars>
          <dgm:bulletEnabled val="1"/>
        </dgm:presLayoutVars>
      </dgm:prSet>
      <dgm:spPr/>
    </dgm:pt>
    <dgm:pt modelId="{D8457CC0-1ECD-4741-9FFC-097388AC4809}" type="pres">
      <dgm:prSet presAssocID="{75595363-D427-45C2-9F1A-FAC693DBC58B}" presName="sibTrans" presStyleLbl="sibTrans2D1" presStyleIdx="1" presStyleCnt="5"/>
      <dgm:spPr/>
    </dgm:pt>
    <dgm:pt modelId="{9877C97A-DBF9-442D-A129-6E19B573E446}" type="pres">
      <dgm:prSet presAssocID="{75595363-D427-45C2-9F1A-FAC693DBC58B}" presName="connectorText" presStyleLbl="sibTrans2D1" presStyleIdx="1" presStyleCnt="5"/>
      <dgm:spPr/>
    </dgm:pt>
    <dgm:pt modelId="{C2DF0EBC-DB92-4BDB-B363-5A0ACA008A32}" type="pres">
      <dgm:prSet presAssocID="{5DDC793F-DAC7-43DD-888E-49C63B404AD5}" presName="node" presStyleLbl="node1" presStyleIdx="2" presStyleCnt="6">
        <dgm:presLayoutVars>
          <dgm:bulletEnabled val="1"/>
        </dgm:presLayoutVars>
      </dgm:prSet>
      <dgm:spPr/>
    </dgm:pt>
    <dgm:pt modelId="{72E8ACEC-01A0-42D7-A290-3B7ABFAAB7D4}" type="pres">
      <dgm:prSet presAssocID="{4B0BDA2D-417B-4C40-990A-6FF8617FA951}" presName="sibTrans" presStyleLbl="sibTrans2D1" presStyleIdx="2" presStyleCnt="5"/>
      <dgm:spPr/>
    </dgm:pt>
    <dgm:pt modelId="{2B36A678-423D-49B5-A013-DDDDFEEB455B}" type="pres">
      <dgm:prSet presAssocID="{4B0BDA2D-417B-4C40-990A-6FF8617FA951}" presName="connectorText" presStyleLbl="sibTrans2D1" presStyleIdx="2" presStyleCnt="5"/>
      <dgm:spPr/>
    </dgm:pt>
    <dgm:pt modelId="{0D6443BA-1F82-4516-B4BE-C7EA5C250B05}" type="pres">
      <dgm:prSet presAssocID="{139734F4-77EC-4625-B64E-873E99F62FAD}" presName="node" presStyleLbl="node1" presStyleIdx="3" presStyleCnt="6">
        <dgm:presLayoutVars>
          <dgm:bulletEnabled val="1"/>
        </dgm:presLayoutVars>
      </dgm:prSet>
      <dgm:spPr/>
    </dgm:pt>
    <dgm:pt modelId="{4FA1753F-05B5-48E4-96B8-A03A094649DC}" type="pres">
      <dgm:prSet presAssocID="{8B9ACB42-0755-4473-AB46-1B39BFB4103D}" presName="sibTrans" presStyleLbl="sibTrans2D1" presStyleIdx="3" presStyleCnt="5"/>
      <dgm:spPr/>
    </dgm:pt>
    <dgm:pt modelId="{6E03A85E-B335-45E7-A2AB-DF384C437A88}" type="pres">
      <dgm:prSet presAssocID="{8B9ACB42-0755-4473-AB46-1B39BFB4103D}" presName="connectorText" presStyleLbl="sibTrans2D1" presStyleIdx="3" presStyleCnt="5"/>
      <dgm:spPr/>
    </dgm:pt>
    <dgm:pt modelId="{162C3A78-5FBA-46B9-A69F-6322F56172B0}" type="pres">
      <dgm:prSet presAssocID="{EF5172FF-7684-4D18-98C8-C89C275DCD48}" presName="node" presStyleLbl="node1" presStyleIdx="4" presStyleCnt="6">
        <dgm:presLayoutVars>
          <dgm:bulletEnabled val="1"/>
        </dgm:presLayoutVars>
      </dgm:prSet>
      <dgm:spPr/>
    </dgm:pt>
    <dgm:pt modelId="{13BB19FC-8250-415E-A666-F0A77406DB1D}" type="pres">
      <dgm:prSet presAssocID="{C83BDDD5-19B3-4000-9D90-F766E5CEC0B4}" presName="sibTrans" presStyleLbl="sibTrans2D1" presStyleIdx="4" presStyleCnt="5"/>
      <dgm:spPr/>
    </dgm:pt>
    <dgm:pt modelId="{BD38A43D-1E34-4FC8-A165-B906479817BF}" type="pres">
      <dgm:prSet presAssocID="{C83BDDD5-19B3-4000-9D90-F766E5CEC0B4}" presName="connectorText" presStyleLbl="sibTrans2D1" presStyleIdx="4" presStyleCnt="5"/>
      <dgm:spPr/>
    </dgm:pt>
    <dgm:pt modelId="{2AECE424-E206-44D9-A53F-D8B4A0F13117}" type="pres">
      <dgm:prSet presAssocID="{11E42295-5805-40DA-89CC-64B6FB474901}" presName="node" presStyleLbl="node1" presStyleIdx="5" presStyleCnt="6">
        <dgm:presLayoutVars>
          <dgm:bulletEnabled val="1"/>
        </dgm:presLayoutVars>
      </dgm:prSet>
      <dgm:spPr/>
    </dgm:pt>
  </dgm:ptLst>
  <dgm:cxnLst>
    <dgm:cxn modelId="{A1632400-8DBD-419F-9543-A8D7BF9C1BC2}" srcId="{6324CDED-06C1-467E-99A3-7D383DA56751}" destId="{EF5172FF-7684-4D18-98C8-C89C275DCD48}" srcOrd="4" destOrd="0" parTransId="{2063FE1B-4240-4C76-9E48-15EF0CE9F04B}" sibTransId="{C83BDDD5-19B3-4000-9D90-F766E5CEC0B4}"/>
    <dgm:cxn modelId="{839DAA2B-0CF1-483E-A4F0-A370880C3BFB}" type="presOf" srcId="{139734F4-77EC-4625-B64E-873E99F62FAD}" destId="{0D6443BA-1F82-4516-B4BE-C7EA5C250B05}" srcOrd="0" destOrd="0" presId="urn:microsoft.com/office/officeart/2005/8/layout/process5"/>
    <dgm:cxn modelId="{E43D3B35-87C2-486B-A9D5-B6AA7F642B61}" type="presOf" srcId="{B188284A-6552-4D3D-8DEF-C32781284F3E}" destId="{CE98883D-DEF5-4F42-BA60-8DB295C2BCFA}" srcOrd="1" destOrd="0" presId="urn:microsoft.com/office/officeart/2005/8/layout/process5"/>
    <dgm:cxn modelId="{FBAE774B-72CF-4DC2-A1ED-5393EA762162}" type="presOf" srcId="{75595363-D427-45C2-9F1A-FAC693DBC58B}" destId="{D8457CC0-1ECD-4741-9FFC-097388AC4809}" srcOrd="0" destOrd="0" presId="urn:microsoft.com/office/officeart/2005/8/layout/process5"/>
    <dgm:cxn modelId="{775CFA4C-3ECF-4DD4-AC5A-622F79C5D6C0}" srcId="{6324CDED-06C1-467E-99A3-7D383DA56751}" destId="{3786876C-E149-48E4-B4B8-1CD0A55682BF}" srcOrd="0" destOrd="0" parTransId="{B9AAB13E-9B6C-4C9B-BADE-100C79707D04}" sibTransId="{B188284A-6552-4D3D-8DEF-C32781284F3E}"/>
    <dgm:cxn modelId="{F6881A6E-53C9-4760-86D7-62DB20138603}" type="presOf" srcId="{5DDC793F-DAC7-43DD-888E-49C63B404AD5}" destId="{C2DF0EBC-DB92-4BDB-B363-5A0ACA008A32}" srcOrd="0" destOrd="0" presId="urn:microsoft.com/office/officeart/2005/8/layout/process5"/>
    <dgm:cxn modelId="{751C0358-0A0E-42E8-B74C-F01BD3D5E8E1}" type="presOf" srcId="{8B9ACB42-0755-4473-AB46-1B39BFB4103D}" destId="{4FA1753F-05B5-48E4-96B8-A03A094649DC}" srcOrd="0" destOrd="0" presId="urn:microsoft.com/office/officeart/2005/8/layout/process5"/>
    <dgm:cxn modelId="{A232E578-D422-46E0-8D97-5E46C4074451}" type="presOf" srcId="{C83BDDD5-19B3-4000-9D90-F766E5CEC0B4}" destId="{13BB19FC-8250-415E-A666-F0A77406DB1D}" srcOrd="0" destOrd="0" presId="urn:microsoft.com/office/officeart/2005/8/layout/process5"/>
    <dgm:cxn modelId="{EB499783-FADB-4BC8-8D0C-1B017EE26B5F}" type="presOf" srcId="{C83BDDD5-19B3-4000-9D90-F766E5CEC0B4}" destId="{BD38A43D-1E34-4FC8-A165-B906479817BF}" srcOrd="1" destOrd="0" presId="urn:microsoft.com/office/officeart/2005/8/layout/process5"/>
    <dgm:cxn modelId="{59DCB385-F987-490C-AE15-F2A9CDA6AEB2}" srcId="{6324CDED-06C1-467E-99A3-7D383DA56751}" destId="{11E42295-5805-40DA-89CC-64B6FB474901}" srcOrd="5" destOrd="0" parTransId="{AC3F242A-7C60-4C90-AE80-374AB5B2AFB0}" sibTransId="{199EA88D-26B8-425C-992A-B4A17D91214A}"/>
    <dgm:cxn modelId="{707DE295-4C82-4E70-A4D2-E19C5536305F}" type="presOf" srcId="{8B9ACB42-0755-4473-AB46-1B39BFB4103D}" destId="{6E03A85E-B335-45E7-A2AB-DF384C437A88}" srcOrd="1" destOrd="0" presId="urn:microsoft.com/office/officeart/2005/8/layout/process5"/>
    <dgm:cxn modelId="{F5D65F99-3214-4B5F-B403-EC3B5CAF57E0}" srcId="{6324CDED-06C1-467E-99A3-7D383DA56751}" destId="{5DDC793F-DAC7-43DD-888E-49C63B404AD5}" srcOrd="2" destOrd="0" parTransId="{7EBC0A02-1573-4472-B8E5-0C33F4615F75}" sibTransId="{4B0BDA2D-417B-4C40-990A-6FF8617FA951}"/>
    <dgm:cxn modelId="{A6DE6899-96EB-4ED7-9F52-E98EDE43A1E9}" type="presOf" srcId="{EF5172FF-7684-4D18-98C8-C89C275DCD48}" destId="{162C3A78-5FBA-46B9-A69F-6322F56172B0}" srcOrd="0" destOrd="0" presId="urn:microsoft.com/office/officeart/2005/8/layout/process5"/>
    <dgm:cxn modelId="{226B83B3-248B-437F-A7EF-9A935FE882D7}" srcId="{6324CDED-06C1-467E-99A3-7D383DA56751}" destId="{139734F4-77EC-4625-B64E-873E99F62FAD}" srcOrd="3" destOrd="0" parTransId="{8C8ADC7B-1E84-453B-886C-2B3AA083BC60}" sibTransId="{8B9ACB42-0755-4473-AB46-1B39BFB4103D}"/>
    <dgm:cxn modelId="{AEDAF1BC-D2A3-48F4-AB7A-C575567775A7}" srcId="{6324CDED-06C1-467E-99A3-7D383DA56751}" destId="{AE94AAD4-EE50-4463-80A8-6CF8496E5659}" srcOrd="1" destOrd="0" parTransId="{CB0AB470-E581-4125-B0A0-DEBCF22E0ADC}" sibTransId="{75595363-D427-45C2-9F1A-FAC693DBC58B}"/>
    <dgm:cxn modelId="{23DD12C4-5EEE-42A2-8B82-9372EC914B53}" type="presOf" srcId="{AE94AAD4-EE50-4463-80A8-6CF8496E5659}" destId="{0C96FA70-4120-4591-B8EC-1D4AE59F538B}" srcOrd="0" destOrd="0" presId="urn:microsoft.com/office/officeart/2005/8/layout/process5"/>
    <dgm:cxn modelId="{3ACE14C7-79C2-4BB2-928F-744638267804}" type="presOf" srcId="{B188284A-6552-4D3D-8DEF-C32781284F3E}" destId="{42E4786A-3FED-48DE-BEE5-B834B1FB4AA3}" srcOrd="0" destOrd="0" presId="urn:microsoft.com/office/officeart/2005/8/layout/process5"/>
    <dgm:cxn modelId="{C507D6DE-1F95-49AC-B0E4-F8047425E8AA}" type="presOf" srcId="{4B0BDA2D-417B-4C40-990A-6FF8617FA951}" destId="{2B36A678-423D-49B5-A013-DDDDFEEB455B}" srcOrd="1" destOrd="0" presId="urn:microsoft.com/office/officeart/2005/8/layout/process5"/>
    <dgm:cxn modelId="{0C3030F2-6992-4D34-91BE-AABC4CDBC008}" type="presOf" srcId="{3786876C-E149-48E4-B4B8-1CD0A55682BF}" destId="{B692D235-10F0-4AEB-AB3F-6276D398F2F6}" srcOrd="0" destOrd="0" presId="urn:microsoft.com/office/officeart/2005/8/layout/process5"/>
    <dgm:cxn modelId="{308E4CF3-DA33-48D7-9590-9C69EBC9F19C}" type="presOf" srcId="{4B0BDA2D-417B-4C40-990A-6FF8617FA951}" destId="{72E8ACEC-01A0-42D7-A290-3B7ABFAAB7D4}" srcOrd="0" destOrd="0" presId="urn:microsoft.com/office/officeart/2005/8/layout/process5"/>
    <dgm:cxn modelId="{C35DA9F4-A58A-4D76-8C23-1B1A2361A08D}" type="presOf" srcId="{75595363-D427-45C2-9F1A-FAC693DBC58B}" destId="{9877C97A-DBF9-442D-A129-6E19B573E446}" srcOrd="1" destOrd="0" presId="urn:microsoft.com/office/officeart/2005/8/layout/process5"/>
    <dgm:cxn modelId="{13D724F7-AED7-433F-A44D-D4C3385521DD}" type="presOf" srcId="{6324CDED-06C1-467E-99A3-7D383DA56751}" destId="{419E6D91-1115-4D2A-BD42-0D846372BC8B}" srcOrd="0" destOrd="0" presId="urn:microsoft.com/office/officeart/2005/8/layout/process5"/>
    <dgm:cxn modelId="{2B4A1DF9-90CB-4321-A17F-5E2A938470D0}" type="presOf" srcId="{11E42295-5805-40DA-89CC-64B6FB474901}" destId="{2AECE424-E206-44D9-A53F-D8B4A0F13117}" srcOrd="0" destOrd="0" presId="urn:microsoft.com/office/officeart/2005/8/layout/process5"/>
    <dgm:cxn modelId="{C6296FC7-6750-40B4-BFE5-BCD2C92C1BDE}" type="presParOf" srcId="{419E6D91-1115-4D2A-BD42-0D846372BC8B}" destId="{B692D235-10F0-4AEB-AB3F-6276D398F2F6}" srcOrd="0" destOrd="0" presId="urn:microsoft.com/office/officeart/2005/8/layout/process5"/>
    <dgm:cxn modelId="{3F8CB63F-327C-4E2B-89AA-F2DA6EFEBDB2}" type="presParOf" srcId="{419E6D91-1115-4D2A-BD42-0D846372BC8B}" destId="{42E4786A-3FED-48DE-BEE5-B834B1FB4AA3}" srcOrd="1" destOrd="0" presId="urn:microsoft.com/office/officeart/2005/8/layout/process5"/>
    <dgm:cxn modelId="{966D30F1-6F3D-4E24-B4F3-003C1A7CA79E}" type="presParOf" srcId="{42E4786A-3FED-48DE-BEE5-B834B1FB4AA3}" destId="{CE98883D-DEF5-4F42-BA60-8DB295C2BCFA}" srcOrd="0" destOrd="0" presId="urn:microsoft.com/office/officeart/2005/8/layout/process5"/>
    <dgm:cxn modelId="{BF9515B0-BAD7-4069-BBA3-7DFA23EF3E73}" type="presParOf" srcId="{419E6D91-1115-4D2A-BD42-0D846372BC8B}" destId="{0C96FA70-4120-4591-B8EC-1D4AE59F538B}" srcOrd="2" destOrd="0" presId="urn:microsoft.com/office/officeart/2005/8/layout/process5"/>
    <dgm:cxn modelId="{F8F3D714-1251-4B14-AEF1-40196D50B180}" type="presParOf" srcId="{419E6D91-1115-4D2A-BD42-0D846372BC8B}" destId="{D8457CC0-1ECD-4741-9FFC-097388AC4809}" srcOrd="3" destOrd="0" presId="urn:microsoft.com/office/officeart/2005/8/layout/process5"/>
    <dgm:cxn modelId="{9706F257-7175-4644-8CEF-8F1BDCC83FED}" type="presParOf" srcId="{D8457CC0-1ECD-4741-9FFC-097388AC4809}" destId="{9877C97A-DBF9-442D-A129-6E19B573E446}" srcOrd="0" destOrd="0" presId="urn:microsoft.com/office/officeart/2005/8/layout/process5"/>
    <dgm:cxn modelId="{8E88178F-D03B-45B5-81C7-1F02837CD24F}" type="presParOf" srcId="{419E6D91-1115-4D2A-BD42-0D846372BC8B}" destId="{C2DF0EBC-DB92-4BDB-B363-5A0ACA008A32}" srcOrd="4" destOrd="0" presId="urn:microsoft.com/office/officeart/2005/8/layout/process5"/>
    <dgm:cxn modelId="{816598EC-6583-49C0-B081-02FF268C2309}" type="presParOf" srcId="{419E6D91-1115-4D2A-BD42-0D846372BC8B}" destId="{72E8ACEC-01A0-42D7-A290-3B7ABFAAB7D4}" srcOrd="5" destOrd="0" presId="urn:microsoft.com/office/officeart/2005/8/layout/process5"/>
    <dgm:cxn modelId="{16C29657-FC45-473C-8E50-07E7E994BD54}" type="presParOf" srcId="{72E8ACEC-01A0-42D7-A290-3B7ABFAAB7D4}" destId="{2B36A678-423D-49B5-A013-DDDDFEEB455B}" srcOrd="0" destOrd="0" presId="urn:microsoft.com/office/officeart/2005/8/layout/process5"/>
    <dgm:cxn modelId="{5D8ACF7B-BC3F-48C9-8D72-77E821CAEF02}" type="presParOf" srcId="{419E6D91-1115-4D2A-BD42-0D846372BC8B}" destId="{0D6443BA-1F82-4516-B4BE-C7EA5C250B05}" srcOrd="6" destOrd="0" presId="urn:microsoft.com/office/officeart/2005/8/layout/process5"/>
    <dgm:cxn modelId="{B68965EE-537D-4871-8357-0DD71A6F33B7}" type="presParOf" srcId="{419E6D91-1115-4D2A-BD42-0D846372BC8B}" destId="{4FA1753F-05B5-48E4-96B8-A03A094649DC}" srcOrd="7" destOrd="0" presId="urn:microsoft.com/office/officeart/2005/8/layout/process5"/>
    <dgm:cxn modelId="{25A2B289-482F-4E1A-B3D2-781C423B9826}" type="presParOf" srcId="{4FA1753F-05B5-48E4-96B8-A03A094649DC}" destId="{6E03A85E-B335-45E7-A2AB-DF384C437A88}" srcOrd="0" destOrd="0" presId="urn:microsoft.com/office/officeart/2005/8/layout/process5"/>
    <dgm:cxn modelId="{8180BEB2-F458-48F3-B91F-A6E31496002A}" type="presParOf" srcId="{419E6D91-1115-4D2A-BD42-0D846372BC8B}" destId="{162C3A78-5FBA-46B9-A69F-6322F56172B0}" srcOrd="8" destOrd="0" presId="urn:microsoft.com/office/officeart/2005/8/layout/process5"/>
    <dgm:cxn modelId="{FDB026F8-88AB-4E77-B920-AA50F44FBF3C}" type="presParOf" srcId="{419E6D91-1115-4D2A-BD42-0D846372BC8B}" destId="{13BB19FC-8250-415E-A666-F0A77406DB1D}" srcOrd="9" destOrd="0" presId="urn:microsoft.com/office/officeart/2005/8/layout/process5"/>
    <dgm:cxn modelId="{100B7082-2745-4C07-AD6B-193BC8DCC5C5}" type="presParOf" srcId="{13BB19FC-8250-415E-A666-F0A77406DB1D}" destId="{BD38A43D-1E34-4FC8-A165-B906479817BF}" srcOrd="0" destOrd="0" presId="urn:microsoft.com/office/officeart/2005/8/layout/process5"/>
    <dgm:cxn modelId="{C01D7EDA-B02E-4754-9A28-1B445C6007FD}" type="presParOf" srcId="{419E6D91-1115-4D2A-BD42-0D846372BC8B}" destId="{2AECE424-E206-44D9-A53F-D8B4A0F13117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2D235-10F0-4AEB-AB3F-6276D398F2F6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100" b="1" i="0" kern="1200" dirty="0"/>
            <a:t>Receive Loan Application</a:t>
          </a:r>
          <a:endParaRPr lang="en-MY" sz="3100" kern="1200" dirty="0"/>
        </a:p>
      </dsp:txBody>
      <dsp:txXfrm>
        <a:off x="144776" y="50451"/>
        <a:ext cx="2620721" cy="1534246"/>
      </dsp:txXfrm>
    </dsp:sp>
    <dsp:sp modelId="{42E4786A-3FED-48DE-BEE5-B834B1FB4AA3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2500" kern="1200"/>
        </a:p>
      </dsp:txBody>
      <dsp:txXfrm>
        <a:off x="3052255" y="615490"/>
        <a:ext cx="403082" cy="404168"/>
      </dsp:txXfrm>
    </dsp:sp>
    <dsp:sp modelId="{0C96FA70-4120-4591-B8EC-1D4AE59F538B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100" b="1" i="0" kern="1200" dirty="0"/>
            <a:t>Validate Application</a:t>
          </a:r>
          <a:endParaRPr lang="en-MY" sz="3100" kern="1200" dirty="0"/>
        </a:p>
      </dsp:txBody>
      <dsp:txXfrm>
        <a:off x="3947439" y="50451"/>
        <a:ext cx="2620721" cy="1534246"/>
      </dsp:txXfrm>
    </dsp:sp>
    <dsp:sp modelId="{D8457CC0-1ECD-4741-9FFC-097388AC4809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2500" kern="1200"/>
        </a:p>
      </dsp:txBody>
      <dsp:txXfrm>
        <a:off x="6854918" y="615490"/>
        <a:ext cx="403082" cy="404168"/>
      </dsp:txXfrm>
    </dsp:sp>
    <dsp:sp modelId="{C2DF0EBC-DB92-4BDB-B363-5A0ACA008A32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100" b="1" i="0" kern="1200" dirty="0"/>
            <a:t>Credit Check</a:t>
          </a:r>
          <a:endParaRPr lang="en-MY" sz="3100" kern="1200" dirty="0"/>
        </a:p>
      </dsp:txBody>
      <dsp:txXfrm>
        <a:off x="7750101" y="50451"/>
        <a:ext cx="2620721" cy="1534246"/>
      </dsp:txXfrm>
    </dsp:sp>
    <dsp:sp modelId="{72E8ACEC-01A0-42D7-A290-3B7ABFAAB7D4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2500" kern="1200"/>
        </a:p>
      </dsp:txBody>
      <dsp:txXfrm rot="-5400000">
        <a:off x="8858378" y="1871456"/>
        <a:ext cx="404168" cy="403082"/>
      </dsp:txXfrm>
    </dsp:sp>
    <dsp:sp modelId="{0D6443BA-1F82-4516-B4BE-C7EA5C250B05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100" b="1" i="0" kern="1200" dirty="0"/>
            <a:t>Risk Assessment</a:t>
          </a:r>
          <a:endParaRPr lang="en-MY" sz="3100" kern="1200" dirty="0"/>
        </a:p>
      </dsp:txBody>
      <dsp:txXfrm>
        <a:off x="7750101" y="2766639"/>
        <a:ext cx="2620721" cy="1534246"/>
      </dsp:txXfrm>
    </dsp:sp>
    <dsp:sp modelId="{4FA1753F-05B5-48E4-96B8-A03A094649DC}">
      <dsp:nvSpPr>
        <dsp:cNvPr id="0" name=""/>
        <dsp:cNvSpPr/>
      </dsp:nvSpPr>
      <dsp:spPr>
        <a:xfrm rot="10800000">
          <a:off x="6887512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2500" kern="1200"/>
        </a:p>
      </dsp:txBody>
      <dsp:txXfrm rot="10800000">
        <a:off x="7060261" y="3331678"/>
        <a:ext cx="403082" cy="404168"/>
      </dsp:txXfrm>
    </dsp:sp>
    <dsp:sp modelId="{162C3A78-5FBA-46B9-A69F-6322F56172B0}">
      <dsp:nvSpPr>
        <dsp:cNvPr id="0" name=""/>
        <dsp:cNvSpPr/>
      </dsp:nvSpPr>
      <dsp:spPr>
        <a:xfrm>
          <a:off x="3899706" y="2718906"/>
          <a:ext cx="2716187" cy="1629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100" b="1" i="0" kern="1200" dirty="0"/>
            <a:t>Approval Decision</a:t>
          </a:r>
          <a:endParaRPr lang="en-MY" sz="3100" kern="1200" dirty="0"/>
        </a:p>
      </dsp:txBody>
      <dsp:txXfrm>
        <a:off x="3947439" y="2766639"/>
        <a:ext cx="2620721" cy="1534246"/>
      </dsp:txXfrm>
    </dsp:sp>
    <dsp:sp modelId="{13BB19FC-8250-415E-A666-F0A77406DB1D}">
      <dsp:nvSpPr>
        <dsp:cNvPr id="0" name=""/>
        <dsp:cNvSpPr/>
      </dsp:nvSpPr>
      <dsp:spPr>
        <a:xfrm rot="10800000">
          <a:off x="3084849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2500" kern="1200"/>
        </a:p>
      </dsp:txBody>
      <dsp:txXfrm rot="10800000">
        <a:off x="3257598" y="3331678"/>
        <a:ext cx="403082" cy="404168"/>
      </dsp:txXfrm>
    </dsp:sp>
    <dsp:sp modelId="{2AECE424-E206-44D9-A53F-D8B4A0F13117}">
      <dsp:nvSpPr>
        <dsp:cNvPr id="0" name=""/>
        <dsp:cNvSpPr/>
      </dsp:nvSpPr>
      <dsp:spPr>
        <a:xfrm>
          <a:off x="97043" y="2718906"/>
          <a:ext cx="2716187" cy="1629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100" b="1" i="0" kern="1200" dirty="0"/>
            <a:t>End (Loan Approved)</a:t>
          </a:r>
          <a:endParaRPr lang="en-MY" sz="3100" kern="1200" dirty="0"/>
        </a:p>
      </dsp:txBody>
      <dsp:txXfrm>
        <a:off x="144776" y="2766639"/>
        <a:ext cx="2620721" cy="1534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75092-268E-7A48-B839-B7BEE5A4CE6A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A1192-36F1-3645-83CE-19086B781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1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DCBA-F826-600A-00FF-2669B39A6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91F3F-FBB4-D30F-089E-0A587B76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1BE5F-B1BF-5F54-473B-DE66D82B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1E61-4AB3-964A-8E1A-AF59C6397F89}" type="datetime1">
              <a:rPr lang="en-MY" smtClean="0"/>
              <a:t>22/3/2024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BDD8E-E539-553B-D0AC-B6A2E779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A36F-C0A3-E345-27EC-7AD0F38F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3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3E2A8-E348-43E5-7346-1F56E03A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57A98-52A2-3471-1928-983E58AD6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36939-DB31-7C11-EBCC-F359F302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F3CC-2B06-2C46-88E6-0BE336749D53}" type="datetime1">
              <a:rPr lang="en-MY" smtClean="0"/>
              <a:t>22/3/2024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DF6DD-CF2C-5BB6-2EB1-F3D91A9B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DD5D9-24BC-8F7C-2CF5-31837FE6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0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EE4333-11D8-DAF5-3040-F6BBA95C3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1B049-6076-DEAF-B445-73BC3492D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364E5-A6F6-B42F-516C-9613F46C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ED3D-6CBB-3C40-8BA5-88531CC20B7B}" type="datetime1">
              <a:rPr lang="en-MY" smtClean="0"/>
              <a:t>22/3/2024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E2FE4-14C5-BF87-30DA-61654FA1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EF59F-F10F-95DB-7114-436B9014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1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6C59-4F09-362B-6433-A8A8B526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FC6E1-88FD-854C-9057-47FE7DDE0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B798-716A-D7AC-A429-5640400F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46A3-81A8-754C-A576-1C7AC117F338}" type="datetime1">
              <a:rPr lang="en-MY" smtClean="0"/>
              <a:t>22/3/2024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F4EED-D075-2A22-4718-D62106C5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6321B-7A10-39F4-F1C6-10083BA1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66FEE-42E8-FF5F-31C1-3626C9E47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71240-4EEC-6F7D-B7FF-4542835D7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0202C-A241-5881-1EFB-E17B687B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B5D9-B905-6E4B-AE1A-F6788868F974}" type="datetime1">
              <a:rPr lang="en-MY" smtClean="0"/>
              <a:t>22/3/2024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2107A-9C3D-90C7-FA57-95BD6A2C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1CE3B-C1D4-82F5-57AF-67E9BA16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9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BF16-E763-1221-471E-3E1A4F92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C39E2-094C-89B0-8400-020F7A7A3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A29F6-9B09-2B08-0D89-52C71B03B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8497D-60B3-142D-945E-F128A72B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5FB7-96BA-1A41-991B-03F500C3500C}" type="datetime1">
              <a:rPr lang="en-MY" smtClean="0"/>
              <a:t>22/3/2024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6951B-A9FD-7452-16BE-58423C37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EE046-F0B7-2504-481E-6B4ED6BB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6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EAC3-D146-75DF-441F-7B3F719B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FEEE3-5028-EF9F-3A6F-9FF5C8E55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F9190-639F-1DB9-E7B3-187656907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11CAA-5316-523D-67C3-3D74B9D34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68087-D90C-4805-6E57-9C8B68330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14F08B-16C6-C091-5303-C67BACD80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8AA9-95F5-8F41-BEBE-E9C96302A193}" type="datetime1">
              <a:rPr lang="en-MY" smtClean="0"/>
              <a:t>22/3/2024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F7681-C87A-D217-3D11-FA8C17C1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70C77-315F-9306-5724-3BC4FFEB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8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25BC-1A9F-938F-025A-71BDAAD4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15A812-4ACC-68CB-9CFC-FB04CE8B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0D2A-26A3-B249-BC2A-9B4BE9464361}" type="datetime1">
              <a:rPr lang="en-MY" smtClean="0"/>
              <a:t>22/3/2024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2ED25-8B8F-AD43-F94C-5CE3FF98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5598F-91B0-8E1A-242D-B3D5FB25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0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52EC2E-B5B5-1A1E-FF12-9675D700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614B-4108-4D4A-A796-97E0CB9C1977}" type="datetime1">
              <a:rPr lang="en-MY" smtClean="0"/>
              <a:t>22/3/2024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F81E2-BB3B-C552-5AB0-3B3DF18D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53603-2693-E020-6D7B-138785D6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8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94C0-EE37-10C1-7374-43705F5A2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5F924-88B9-256B-C741-2C523B562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D2688-2008-B742-6388-DD693F181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BA57F-276C-CF5E-5D4E-C6030E73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6F8A-8BCF-D143-B6B2-5F810606A215}" type="datetime1">
              <a:rPr lang="en-MY" smtClean="0"/>
              <a:t>22/3/2024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313B2-6891-5EB4-39FB-DD710EED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7E699-8E96-46C0-2E0D-6D8363AD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0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EC8D-6817-D0D4-CC86-25551D94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84ADC-9128-0ADC-C197-10CCDA986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260E1-EC6A-700F-71B6-823F6A7CC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7335E-00D6-FE22-3335-4F618E9A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10F5-F66C-D242-A6B1-6B560780126B}" type="datetime1">
              <a:rPr lang="en-MY" smtClean="0"/>
              <a:t>22/3/2024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E11FF-689B-A53A-FE2C-DCC8327B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6F031-9FC8-55A5-1B40-F90975EF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8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sted-movie.png" descr="pasted-movie.png">
            <a:extLst>
              <a:ext uri="{FF2B5EF4-FFF2-40B4-BE49-F238E27FC236}">
                <a16:creationId xmlns:a16="http://schemas.microsoft.com/office/drawing/2014/main" id="{511F938B-4665-B604-953E-3A3EF24B4F5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221770" y="113153"/>
            <a:ext cx="1823085" cy="50394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8A495-71AF-06A8-708F-A81149B0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F5A83-8658-532D-362B-A31578E8C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6D1CF-B504-1C6D-7B78-92EA52D5D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037FDC-C959-D34A-B938-199E8760A89C}" type="datetime1">
              <a:rPr lang="en-MY" smtClean="0"/>
              <a:t>22/3/2024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DE376-6813-B0A7-A9B0-5986B06A2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FD349-EEB0-1918-650A-EC7E7C38C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9D20-FD96-0C97-BD61-BCF26509AA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Applicant Details for Loan Approval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80070-E316-C50E-F422-6E11B85F6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Afif Bin Adeni</a:t>
            </a:r>
          </a:p>
        </p:txBody>
      </p:sp>
    </p:spTree>
    <p:extLst>
      <p:ext uri="{BB962C8B-B14F-4D97-AF65-F5344CB8AC3E}">
        <p14:creationId xmlns:p14="http://schemas.microsoft.com/office/powerpoint/2010/main" val="2439325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7E7DBC-E26F-00B7-D0ED-A972C011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57CD5-5E9C-8567-F2F5-2403D9D3FA64}"/>
              </a:ext>
            </a:extLst>
          </p:cNvPr>
          <p:cNvSpPr txBox="1"/>
          <p:nvPr/>
        </p:nvSpPr>
        <p:spPr>
          <a:xfrm>
            <a:off x="3941380" y="2564525"/>
            <a:ext cx="32864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001436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DA0FA-C622-60EB-76B5-475F3D82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Data Preprocessing Details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40B6B7-8C2B-B9FF-BB39-77EEBEF01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96666"/>
            <a:ext cx="10515600" cy="422480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B30F9-92EF-609B-536F-544E8325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A604A-C346-6223-48A4-359211556340}"/>
              </a:ext>
            </a:extLst>
          </p:cNvPr>
          <p:cNvSpPr txBox="1"/>
          <p:nvPr/>
        </p:nvSpPr>
        <p:spPr>
          <a:xfrm>
            <a:off x="1042737" y="1909011"/>
            <a:ext cx="10138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1. Dropping unnecessary columns from dataset and convert categorical variables into dummy variable. </a:t>
            </a:r>
          </a:p>
        </p:txBody>
      </p:sp>
    </p:spTree>
    <p:extLst>
      <p:ext uri="{BB962C8B-B14F-4D97-AF65-F5344CB8AC3E}">
        <p14:creationId xmlns:p14="http://schemas.microsoft.com/office/powerpoint/2010/main" val="3419772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4B24-CDD1-A941-DECC-A0804CDF1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9509"/>
            <a:ext cx="10515600" cy="5357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1600" dirty="0"/>
              <a:t>2. </a:t>
            </a:r>
            <a:r>
              <a:rPr lang="en-MY" sz="1800" dirty="0"/>
              <a:t>Balance the dataset</a:t>
            </a:r>
            <a:endParaRPr lang="en-MY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F8C40-5589-DF2C-B530-FBC2395E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BF40DA-6127-99E5-923F-110B87788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48" y="1224949"/>
            <a:ext cx="9678239" cy="535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48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D4CC7-CA63-6D7F-FD5B-37070239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Random Forest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3C1406-4ECD-0CDE-61C5-6C6284B3F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7198"/>
            <a:ext cx="9502964" cy="193564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4806B-B2F3-7A3E-8FD8-A453C125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5C16E3-865F-13C0-F9C2-6F33DA4AD1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93" b="44941"/>
          <a:stretch/>
        </p:blipFill>
        <p:spPr>
          <a:xfrm>
            <a:off x="838198" y="3312846"/>
            <a:ext cx="9502965" cy="27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02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20FBA4-09CA-2995-710A-10A507AA1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7674" y="655638"/>
            <a:ext cx="8416652" cy="55213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6C86B-708E-8770-D5F9-9AECEC2A4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19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888FFC-C327-4E46-EE0F-00857B42F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373" y="1825625"/>
            <a:ext cx="7695253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B9441-C821-A974-12BB-D48AC7F0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9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DDA4-F2E0-8878-AD73-61F6AB96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Logistic Regression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B48B5A-7B71-79BF-3B65-B56D138F3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2931"/>
            <a:ext cx="7421157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35BC0-15BC-C06C-EB19-A91AB3C1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19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C66F0C-CA86-98B8-6B9C-0D3600CA4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091" y="1033672"/>
            <a:ext cx="9495343" cy="41913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34D32-3D5C-C4E1-D984-80DD88DA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38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75F3B-56EB-BCA9-9F20-35B2D6CA6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3C904D-5DF9-5942-116C-280EAFE8F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21" y="136525"/>
            <a:ext cx="9525825" cy="661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30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2057-4A82-90BF-FC07-7F3F7386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Link to </a:t>
            </a:r>
            <a:r>
              <a:rPr lang="en-MY" dirty="0" err="1"/>
              <a:t>Github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8A22E-AD4B-BDA8-CA57-A35D2ECEE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5DC75-1C20-CA26-A29A-1E75E853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22B-B75C-9C02-D0B5-FC813FB41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71523-A116-59FF-3B20-38A7FA073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Financial institutions, such as banks, face the challenge of efficiently and accurately assessing the creditworthiness of loan applicants.</a:t>
            </a:r>
          </a:p>
          <a:p>
            <a:pPr algn="just"/>
            <a:r>
              <a:rPr lang="en-US" sz="2800" dirty="0"/>
              <a:t>A cumbersome and lengthy loan approval process affect customer experience, leading to frustration and potential loss of business for banks. </a:t>
            </a:r>
          </a:p>
          <a:p>
            <a:pPr algn="just"/>
            <a:r>
              <a:rPr lang="en-US" sz="2800" dirty="0"/>
              <a:t>Organizations with slow approval systems risk losing customers to competitors offering faster services, leading to reduced market share and revenue.</a:t>
            </a:r>
          </a:p>
          <a:p>
            <a:pPr algn="just"/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8ACB1-66EB-B42C-5C11-30CE144A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3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BD50C-86AE-EE63-EC94-F357572F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35430-043D-22E9-21EC-9AF0C4900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Data collected from Kaggle.com.</a:t>
            </a:r>
          </a:p>
          <a:p>
            <a:pPr algn="just"/>
            <a:r>
              <a:rPr lang="en-US" dirty="0"/>
              <a:t> This data included information about applicants such as their income, age, work experience, and other relevant factors. </a:t>
            </a:r>
          </a:p>
          <a:p>
            <a:pPr algn="just"/>
            <a:r>
              <a:rPr lang="en-US" dirty="0"/>
              <a:t>Data gathered on past loan defaults to understand patterns and trends.</a:t>
            </a:r>
          </a:p>
          <a:p>
            <a:pPr algn="just"/>
            <a:r>
              <a:rPr lang="en-US" dirty="0"/>
              <a:t>Two Machine Learning Models (Random Forest and Logistic Regression) used to demonstrate the best performance  in predicting loan default risk.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2C15B-97A9-70AB-274F-D433FE9FA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88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F9DA-79E1-849A-D945-C06DE185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7BB32-8C91-87BE-72D0-809FDEDD2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479"/>
            <a:ext cx="10515600" cy="4779484"/>
          </a:xfrm>
        </p:spPr>
        <p:txBody>
          <a:bodyPr/>
          <a:lstStyle/>
          <a:p>
            <a:pPr algn="just"/>
            <a:r>
              <a:rPr lang="en-US" dirty="0"/>
              <a:t>The models evaluated using a range of metrics such as accuracy, precision, recall, and F1-score. </a:t>
            </a:r>
          </a:p>
          <a:p>
            <a:pPr algn="just"/>
            <a:r>
              <a:rPr lang="en-US" dirty="0"/>
              <a:t>The results were promising, with Sensitivity score 99.6%. </a:t>
            </a:r>
          </a:p>
          <a:p>
            <a:pPr algn="just"/>
            <a:r>
              <a:rPr lang="en-US" dirty="0"/>
              <a:t>The  model captures almost all of the loan applications that should be approved, minimizing the risk of rejecting eligible applications.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5F4BF-FC60-9F52-BE2B-5BF11132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3EA130-540E-8B05-E97F-7948437E1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547" y="4080558"/>
            <a:ext cx="5656053" cy="20964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2CE039-E199-4B49-852D-363B91448C59}"/>
              </a:ext>
            </a:extLst>
          </p:cNvPr>
          <p:cNvSpPr txBox="1"/>
          <p:nvPr/>
        </p:nvSpPr>
        <p:spPr>
          <a:xfrm>
            <a:off x="3549429" y="6225545"/>
            <a:ext cx="44662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00" b="1" i="1" dirty="0"/>
              <a:t>Table 1.  </a:t>
            </a:r>
            <a:r>
              <a:rPr lang="en-MY" sz="1100" dirty="0"/>
              <a:t>Metrics Score Between Random Forest vs Logistic Regression</a:t>
            </a:r>
            <a:endParaRPr lang="en-MY" sz="1100" b="1" i="1" dirty="0"/>
          </a:p>
        </p:txBody>
      </p:sp>
    </p:spTree>
    <p:extLst>
      <p:ext uri="{BB962C8B-B14F-4D97-AF65-F5344CB8AC3E}">
        <p14:creationId xmlns:p14="http://schemas.microsoft.com/office/powerpoint/2010/main" val="48510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DB2F9-2CFC-27E8-EE7C-9B3DB4E2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Future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CECCA-9DFD-D6F4-3D8A-1DBE8179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model can be applied in a system or software to automate and streamline the loan approval process. </a:t>
            </a:r>
          </a:p>
          <a:p>
            <a:pPr algn="just"/>
            <a:r>
              <a:rPr lang="en-US" dirty="0"/>
              <a:t>This can lead to more efficient decision-making and better risk management for lending institutions.</a:t>
            </a:r>
          </a:p>
          <a:p>
            <a:pPr algn="just"/>
            <a:r>
              <a:rPr lang="en-US" dirty="0"/>
              <a:t>From the whole process in </a:t>
            </a:r>
            <a:r>
              <a:rPr lang="en-US" b="1" i="1" dirty="0"/>
              <a:t>Flow chart 1</a:t>
            </a:r>
            <a:r>
              <a:rPr lang="en-US" dirty="0"/>
              <a:t>, this model will come into play during the "Credit Check" and "Risk Assessment" phases of the loan approval process.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6F56A-3582-5954-5C4C-33477993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4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2FC8E2-8EA2-550B-0609-4445BAE804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0619281"/>
              </p:ext>
            </p:extLst>
          </p:nvPr>
        </p:nvGraphicFramePr>
        <p:xfrm>
          <a:off x="838200" y="89518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AC2D3-95CF-3C73-8882-48AB1412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425908"/>
            <a:ext cx="2743200" cy="365125"/>
          </a:xfrm>
        </p:spPr>
        <p:txBody>
          <a:bodyPr/>
          <a:lstStyle/>
          <a:p>
            <a:fld id="{D79359E6-D05C-9546-AA79-5323DC3F04EC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836824-EE0F-8281-7101-E8121B668F38}"/>
              </a:ext>
            </a:extLst>
          </p:cNvPr>
          <p:cNvSpPr txBox="1"/>
          <p:nvPr/>
        </p:nvSpPr>
        <p:spPr>
          <a:xfrm>
            <a:off x="4556956" y="5635649"/>
            <a:ext cx="30780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00" b="1" i="1" dirty="0"/>
              <a:t>Flow chart 1. </a:t>
            </a:r>
            <a:r>
              <a:rPr lang="en-MY" sz="1100" dirty="0"/>
              <a:t>Process of Loan Approval System </a:t>
            </a:r>
            <a:endParaRPr lang="en-MY" sz="1100" b="1" i="1" dirty="0"/>
          </a:p>
        </p:txBody>
      </p:sp>
    </p:spTree>
    <p:extLst>
      <p:ext uri="{BB962C8B-B14F-4D97-AF65-F5344CB8AC3E}">
        <p14:creationId xmlns:p14="http://schemas.microsoft.com/office/powerpoint/2010/main" val="239393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5ACE-518A-5D5F-B7D2-B7B40969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30F82-2193-FBED-32B0-DCD25E080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This project demonstrates the effectiveness of machine learning in predicting loan default risk. By leveraging data-driven insights, we can make informed decisions that benefit both lenders and borrowers.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D0CBD-1222-FA2A-06BD-08958FC2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45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A319-6831-CFB9-EA13-9AC361428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effectLst/>
              </a:rPr>
              <a:t>Pino, I. (2024, January 27). How long does it take to be approved for a personal loan? </a:t>
            </a:r>
            <a:r>
              <a:rPr lang="en-US" i="1" dirty="0">
                <a:effectLst/>
              </a:rPr>
              <a:t>Yahoo! Finance</a:t>
            </a:r>
            <a:r>
              <a:rPr lang="en-US" dirty="0">
                <a:effectLst/>
              </a:rPr>
              <a:t>. Retrieved 2024, from https://finance.yahoo.com/personal-finance/how-long-does-it-take-to-get-a-personal-loan-213010800.html. </a:t>
            </a:r>
          </a:p>
          <a:p>
            <a:pPr algn="just"/>
            <a:endParaRPr lang="en-US" dirty="0"/>
          </a:p>
          <a:p>
            <a:pPr algn="just"/>
            <a:endParaRPr lang="en-US" dirty="0">
              <a:effectLst/>
            </a:endParaRPr>
          </a:p>
          <a:p>
            <a:pPr algn="just"/>
            <a:r>
              <a:rPr lang="en-US" dirty="0">
                <a:effectLst/>
              </a:rPr>
              <a:t>2.	</a:t>
            </a:r>
            <a:r>
              <a:rPr lang="en-US" dirty="0" err="1">
                <a:effectLst/>
              </a:rPr>
              <a:t>Viswanatha</a:t>
            </a:r>
            <a:r>
              <a:rPr lang="en-US" dirty="0">
                <a:effectLst/>
              </a:rPr>
              <a:t>, V., Ramachandra, C. A., Vishwas, N. K., &amp; Adithya, G. (2023). Prediction of Loan Approval in Banks using Machine Learning Approach. International Journal of Engineering and Management Research, 13(4). https://doi.org/10.31033/ijemr.13.4.2 </a:t>
            </a:r>
          </a:p>
          <a:p>
            <a:pPr algn="just"/>
            <a:endParaRPr lang="en-US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2AEE-F72C-4895-F25C-E61CF124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97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7E7DBC-E26F-00B7-D0ED-A972C011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57CD5-5E9C-8567-F2F5-2403D9D3FA64}"/>
              </a:ext>
            </a:extLst>
          </p:cNvPr>
          <p:cNvSpPr txBox="1"/>
          <p:nvPr/>
        </p:nvSpPr>
        <p:spPr>
          <a:xfrm>
            <a:off x="3941380" y="2564525"/>
            <a:ext cx="35386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6363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487</Words>
  <Application>Microsoft Office PowerPoint</Application>
  <PresentationFormat>Widescreen</PresentationFormat>
  <Paragraphs>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Applicant Details for Loan Approval</vt:lpstr>
      <vt:lpstr>Problem Statement</vt:lpstr>
      <vt:lpstr>Approach</vt:lpstr>
      <vt:lpstr>Evaluation</vt:lpstr>
      <vt:lpstr>Future Implications</vt:lpstr>
      <vt:lpstr>PowerPoint Presentation</vt:lpstr>
      <vt:lpstr>Conclusion</vt:lpstr>
      <vt:lpstr>Reference</vt:lpstr>
      <vt:lpstr>PowerPoint Presentation</vt:lpstr>
      <vt:lpstr>PowerPoint Presentation</vt:lpstr>
      <vt:lpstr>Data Preprocessing Details</vt:lpstr>
      <vt:lpstr>PowerPoint Presentation</vt:lpstr>
      <vt:lpstr>Random Forest Model</vt:lpstr>
      <vt:lpstr>PowerPoint Presentation</vt:lpstr>
      <vt:lpstr>PowerPoint Presentation</vt:lpstr>
      <vt:lpstr>Logistic Regression</vt:lpstr>
      <vt:lpstr>PowerPoint Presentation</vt:lpstr>
      <vt:lpstr>PowerPoint Presentation</vt:lpstr>
      <vt:lpstr>Link to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Avinnaash Suresh</dc:creator>
  <cp:lastModifiedBy>Muhammad Afif Adeni</cp:lastModifiedBy>
  <cp:revision>27</cp:revision>
  <dcterms:created xsi:type="dcterms:W3CDTF">2024-03-15T17:02:54Z</dcterms:created>
  <dcterms:modified xsi:type="dcterms:W3CDTF">2024-03-22T08:27:51Z</dcterms:modified>
</cp:coreProperties>
</file>