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2" r:id="rId9"/>
    <p:sldId id="260" r:id="rId10"/>
    <p:sldId id="261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6197"/>
  </p:normalViewPr>
  <p:slideViewPr>
    <p:cSldViewPr snapToGrid="0">
      <p:cViewPr varScale="1">
        <p:scale>
          <a:sx n="89" d="100"/>
          <a:sy n="89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4CDED-06C1-467E-99A3-7D383DA56751}" type="doc">
      <dgm:prSet loTypeId="urn:microsoft.com/office/officeart/2005/8/layout/process5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3786876C-E149-48E4-B4B8-1CD0A55682BF}">
      <dgm:prSet phldrT="[Text]"/>
      <dgm:spPr/>
      <dgm:t>
        <a:bodyPr/>
        <a:lstStyle/>
        <a:p>
          <a:r>
            <a:rPr lang="en-MY" b="1" i="0" dirty="0"/>
            <a:t>Receive Loan Application</a:t>
          </a:r>
          <a:endParaRPr lang="en-MY" dirty="0"/>
        </a:p>
      </dgm:t>
    </dgm:pt>
    <dgm:pt modelId="{B9AAB13E-9B6C-4C9B-BADE-100C79707D04}" type="parTrans" cxnId="{775CFA4C-3ECF-4DD4-AC5A-622F79C5D6C0}">
      <dgm:prSet/>
      <dgm:spPr/>
      <dgm:t>
        <a:bodyPr/>
        <a:lstStyle/>
        <a:p>
          <a:endParaRPr lang="en-MY"/>
        </a:p>
      </dgm:t>
    </dgm:pt>
    <dgm:pt modelId="{B188284A-6552-4D3D-8DEF-C32781284F3E}" type="sibTrans" cxnId="{775CFA4C-3ECF-4DD4-AC5A-622F79C5D6C0}">
      <dgm:prSet/>
      <dgm:spPr/>
      <dgm:t>
        <a:bodyPr/>
        <a:lstStyle/>
        <a:p>
          <a:endParaRPr lang="en-MY"/>
        </a:p>
      </dgm:t>
    </dgm:pt>
    <dgm:pt modelId="{AE94AAD4-EE50-4463-80A8-6CF8496E5659}">
      <dgm:prSet phldrT="[Text]"/>
      <dgm:spPr/>
      <dgm:t>
        <a:bodyPr/>
        <a:lstStyle/>
        <a:p>
          <a:r>
            <a:rPr lang="en-MY" b="1" i="0" dirty="0"/>
            <a:t>Validate Application</a:t>
          </a:r>
          <a:endParaRPr lang="en-MY" dirty="0"/>
        </a:p>
      </dgm:t>
    </dgm:pt>
    <dgm:pt modelId="{CB0AB470-E581-4125-B0A0-DEBCF22E0ADC}" type="parTrans" cxnId="{AEDAF1BC-D2A3-48F4-AB7A-C575567775A7}">
      <dgm:prSet/>
      <dgm:spPr/>
      <dgm:t>
        <a:bodyPr/>
        <a:lstStyle/>
        <a:p>
          <a:endParaRPr lang="en-MY"/>
        </a:p>
      </dgm:t>
    </dgm:pt>
    <dgm:pt modelId="{75595363-D427-45C2-9F1A-FAC693DBC58B}" type="sibTrans" cxnId="{AEDAF1BC-D2A3-48F4-AB7A-C575567775A7}">
      <dgm:prSet/>
      <dgm:spPr/>
      <dgm:t>
        <a:bodyPr/>
        <a:lstStyle/>
        <a:p>
          <a:endParaRPr lang="en-MY"/>
        </a:p>
      </dgm:t>
    </dgm:pt>
    <dgm:pt modelId="{5DDC793F-DAC7-43DD-888E-49C63B404AD5}">
      <dgm:prSet phldrT="[Text]"/>
      <dgm:spPr/>
      <dgm:t>
        <a:bodyPr/>
        <a:lstStyle/>
        <a:p>
          <a:r>
            <a:rPr lang="en-MY" b="1" i="0" dirty="0"/>
            <a:t>Credit Check</a:t>
          </a:r>
          <a:endParaRPr lang="en-MY" dirty="0"/>
        </a:p>
      </dgm:t>
    </dgm:pt>
    <dgm:pt modelId="{7EBC0A02-1573-4472-B8E5-0C33F4615F75}" type="parTrans" cxnId="{F5D65F99-3214-4B5F-B403-EC3B5CAF57E0}">
      <dgm:prSet/>
      <dgm:spPr/>
      <dgm:t>
        <a:bodyPr/>
        <a:lstStyle/>
        <a:p>
          <a:endParaRPr lang="en-MY"/>
        </a:p>
      </dgm:t>
    </dgm:pt>
    <dgm:pt modelId="{4B0BDA2D-417B-4C40-990A-6FF8617FA951}" type="sibTrans" cxnId="{F5D65F99-3214-4B5F-B403-EC3B5CAF57E0}">
      <dgm:prSet/>
      <dgm:spPr/>
      <dgm:t>
        <a:bodyPr/>
        <a:lstStyle/>
        <a:p>
          <a:endParaRPr lang="en-MY"/>
        </a:p>
      </dgm:t>
    </dgm:pt>
    <dgm:pt modelId="{139734F4-77EC-4625-B64E-873E99F62FAD}">
      <dgm:prSet phldrT="[Text]"/>
      <dgm:spPr/>
      <dgm:t>
        <a:bodyPr/>
        <a:lstStyle/>
        <a:p>
          <a:r>
            <a:rPr lang="en-MY" b="1" i="0" dirty="0"/>
            <a:t>Risk Assessment</a:t>
          </a:r>
          <a:endParaRPr lang="en-MY" dirty="0"/>
        </a:p>
      </dgm:t>
    </dgm:pt>
    <dgm:pt modelId="{8C8ADC7B-1E84-453B-886C-2B3AA083BC60}" type="parTrans" cxnId="{226B83B3-248B-437F-A7EF-9A935FE882D7}">
      <dgm:prSet/>
      <dgm:spPr/>
      <dgm:t>
        <a:bodyPr/>
        <a:lstStyle/>
        <a:p>
          <a:endParaRPr lang="en-MY"/>
        </a:p>
      </dgm:t>
    </dgm:pt>
    <dgm:pt modelId="{8B9ACB42-0755-4473-AB46-1B39BFB4103D}" type="sibTrans" cxnId="{226B83B3-248B-437F-A7EF-9A935FE882D7}">
      <dgm:prSet/>
      <dgm:spPr/>
      <dgm:t>
        <a:bodyPr/>
        <a:lstStyle/>
        <a:p>
          <a:endParaRPr lang="en-MY"/>
        </a:p>
      </dgm:t>
    </dgm:pt>
    <dgm:pt modelId="{EF5172FF-7684-4D18-98C8-C89C275DCD48}">
      <dgm:prSet phldrT="[Text]"/>
      <dgm:spPr/>
      <dgm:t>
        <a:bodyPr/>
        <a:lstStyle/>
        <a:p>
          <a:r>
            <a:rPr lang="en-MY" b="1" i="0" dirty="0"/>
            <a:t>Approval Decision</a:t>
          </a:r>
          <a:endParaRPr lang="en-MY" dirty="0"/>
        </a:p>
      </dgm:t>
    </dgm:pt>
    <dgm:pt modelId="{2063FE1B-4240-4C76-9E48-15EF0CE9F04B}" type="parTrans" cxnId="{A1632400-8DBD-419F-9543-A8D7BF9C1BC2}">
      <dgm:prSet/>
      <dgm:spPr/>
      <dgm:t>
        <a:bodyPr/>
        <a:lstStyle/>
        <a:p>
          <a:endParaRPr lang="en-MY"/>
        </a:p>
      </dgm:t>
    </dgm:pt>
    <dgm:pt modelId="{C83BDDD5-19B3-4000-9D90-F766E5CEC0B4}" type="sibTrans" cxnId="{A1632400-8DBD-419F-9543-A8D7BF9C1BC2}">
      <dgm:prSet/>
      <dgm:spPr/>
      <dgm:t>
        <a:bodyPr/>
        <a:lstStyle/>
        <a:p>
          <a:endParaRPr lang="en-MY"/>
        </a:p>
      </dgm:t>
    </dgm:pt>
    <dgm:pt modelId="{11E42295-5805-40DA-89CC-64B6FB474901}">
      <dgm:prSet/>
      <dgm:spPr/>
      <dgm:t>
        <a:bodyPr/>
        <a:lstStyle/>
        <a:p>
          <a:r>
            <a:rPr lang="en-MY" b="1" i="0" dirty="0"/>
            <a:t>End (Loan Approved)</a:t>
          </a:r>
          <a:endParaRPr lang="en-MY" dirty="0"/>
        </a:p>
      </dgm:t>
    </dgm:pt>
    <dgm:pt modelId="{AC3F242A-7C60-4C90-AE80-374AB5B2AFB0}" type="parTrans" cxnId="{59DCB385-F987-490C-AE15-F2A9CDA6AEB2}">
      <dgm:prSet/>
      <dgm:spPr/>
      <dgm:t>
        <a:bodyPr/>
        <a:lstStyle/>
        <a:p>
          <a:endParaRPr lang="en-MY"/>
        </a:p>
      </dgm:t>
    </dgm:pt>
    <dgm:pt modelId="{199EA88D-26B8-425C-992A-B4A17D91214A}" type="sibTrans" cxnId="{59DCB385-F987-490C-AE15-F2A9CDA6AEB2}">
      <dgm:prSet/>
      <dgm:spPr/>
      <dgm:t>
        <a:bodyPr/>
        <a:lstStyle/>
        <a:p>
          <a:endParaRPr lang="en-MY"/>
        </a:p>
      </dgm:t>
    </dgm:pt>
    <dgm:pt modelId="{419E6D91-1115-4D2A-BD42-0D846372BC8B}" type="pres">
      <dgm:prSet presAssocID="{6324CDED-06C1-467E-99A3-7D383DA56751}" presName="diagram" presStyleCnt="0">
        <dgm:presLayoutVars>
          <dgm:dir/>
          <dgm:resizeHandles val="exact"/>
        </dgm:presLayoutVars>
      </dgm:prSet>
      <dgm:spPr/>
    </dgm:pt>
    <dgm:pt modelId="{B692D235-10F0-4AEB-AB3F-6276D398F2F6}" type="pres">
      <dgm:prSet presAssocID="{3786876C-E149-48E4-B4B8-1CD0A55682BF}" presName="node" presStyleLbl="node1" presStyleIdx="0" presStyleCnt="6">
        <dgm:presLayoutVars>
          <dgm:bulletEnabled val="1"/>
        </dgm:presLayoutVars>
      </dgm:prSet>
      <dgm:spPr/>
    </dgm:pt>
    <dgm:pt modelId="{42E4786A-3FED-48DE-BEE5-B834B1FB4AA3}" type="pres">
      <dgm:prSet presAssocID="{B188284A-6552-4D3D-8DEF-C32781284F3E}" presName="sibTrans" presStyleLbl="sibTrans2D1" presStyleIdx="0" presStyleCnt="5"/>
      <dgm:spPr/>
    </dgm:pt>
    <dgm:pt modelId="{CE98883D-DEF5-4F42-BA60-8DB295C2BCFA}" type="pres">
      <dgm:prSet presAssocID="{B188284A-6552-4D3D-8DEF-C32781284F3E}" presName="connectorText" presStyleLbl="sibTrans2D1" presStyleIdx="0" presStyleCnt="5"/>
      <dgm:spPr/>
    </dgm:pt>
    <dgm:pt modelId="{0C96FA70-4120-4591-B8EC-1D4AE59F538B}" type="pres">
      <dgm:prSet presAssocID="{AE94AAD4-EE50-4463-80A8-6CF8496E5659}" presName="node" presStyleLbl="node1" presStyleIdx="1" presStyleCnt="6">
        <dgm:presLayoutVars>
          <dgm:bulletEnabled val="1"/>
        </dgm:presLayoutVars>
      </dgm:prSet>
      <dgm:spPr/>
    </dgm:pt>
    <dgm:pt modelId="{D8457CC0-1ECD-4741-9FFC-097388AC4809}" type="pres">
      <dgm:prSet presAssocID="{75595363-D427-45C2-9F1A-FAC693DBC58B}" presName="sibTrans" presStyleLbl="sibTrans2D1" presStyleIdx="1" presStyleCnt="5"/>
      <dgm:spPr/>
    </dgm:pt>
    <dgm:pt modelId="{9877C97A-DBF9-442D-A129-6E19B573E446}" type="pres">
      <dgm:prSet presAssocID="{75595363-D427-45C2-9F1A-FAC693DBC58B}" presName="connectorText" presStyleLbl="sibTrans2D1" presStyleIdx="1" presStyleCnt="5"/>
      <dgm:spPr/>
    </dgm:pt>
    <dgm:pt modelId="{C2DF0EBC-DB92-4BDB-B363-5A0ACA008A32}" type="pres">
      <dgm:prSet presAssocID="{5DDC793F-DAC7-43DD-888E-49C63B404AD5}" presName="node" presStyleLbl="node1" presStyleIdx="2" presStyleCnt="6">
        <dgm:presLayoutVars>
          <dgm:bulletEnabled val="1"/>
        </dgm:presLayoutVars>
      </dgm:prSet>
      <dgm:spPr/>
    </dgm:pt>
    <dgm:pt modelId="{72E8ACEC-01A0-42D7-A290-3B7ABFAAB7D4}" type="pres">
      <dgm:prSet presAssocID="{4B0BDA2D-417B-4C40-990A-6FF8617FA951}" presName="sibTrans" presStyleLbl="sibTrans2D1" presStyleIdx="2" presStyleCnt="5"/>
      <dgm:spPr/>
    </dgm:pt>
    <dgm:pt modelId="{2B36A678-423D-49B5-A013-DDDDFEEB455B}" type="pres">
      <dgm:prSet presAssocID="{4B0BDA2D-417B-4C40-990A-6FF8617FA951}" presName="connectorText" presStyleLbl="sibTrans2D1" presStyleIdx="2" presStyleCnt="5"/>
      <dgm:spPr/>
    </dgm:pt>
    <dgm:pt modelId="{0D6443BA-1F82-4516-B4BE-C7EA5C250B05}" type="pres">
      <dgm:prSet presAssocID="{139734F4-77EC-4625-B64E-873E99F62FAD}" presName="node" presStyleLbl="node1" presStyleIdx="3" presStyleCnt="6">
        <dgm:presLayoutVars>
          <dgm:bulletEnabled val="1"/>
        </dgm:presLayoutVars>
      </dgm:prSet>
      <dgm:spPr/>
    </dgm:pt>
    <dgm:pt modelId="{4FA1753F-05B5-48E4-96B8-A03A094649DC}" type="pres">
      <dgm:prSet presAssocID="{8B9ACB42-0755-4473-AB46-1B39BFB4103D}" presName="sibTrans" presStyleLbl="sibTrans2D1" presStyleIdx="3" presStyleCnt="5"/>
      <dgm:spPr/>
    </dgm:pt>
    <dgm:pt modelId="{6E03A85E-B335-45E7-A2AB-DF384C437A88}" type="pres">
      <dgm:prSet presAssocID="{8B9ACB42-0755-4473-AB46-1B39BFB4103D}" presName="connectorText" presStyleLbl="sibTrans2D1" presStyleIdx="3" presStyleCnt="5"/>
      <dgm:spPr/>
    </dgm:pt>
    <dgm:pt modelId="{162C3A78-5FBA-46B9-A69F-6322F56172B0}" type="pres">
      <dgm:prSet presAssocID="{EF5172FF-7684-4D18-98C8-C89C275DCD48}" presName="node" presStyleLbl="node1" presStyleIdx="4" presStyleCnt="6">
        <dgm:presLayoutVars>
          <dgm:bulletEnabled val="1"/>
        </dgm:presLayoutVars>
      </dgm:prSet>
      <dgm:spPr/>
    </dgm:pt>
    <dgm:pt modelId="{13BB19FC-8250-415E-A666-F0A77406DB1D}" type="pres">
      <dgm:prSet presAssocID="{C83BDDD5-19B3-4000-9D90-F766E5CEC0B4}" presName="sibTrans" presStyleLbl="sibTrans2D1" presStyleIdx="4" presStyleCnt="5"/>
      <dgm:spPr/>
    </dgm:pt>
    <dgm:pt modelId="{BD38A43D-1E34-4FC8-A165-B906479817BF}" type="pres">
      <dgm:prSet presAssocID="{C83BDDD5-19B3-4000-9D90-F766E5CEC0B4}" presName="connectorText" presStyleLbl="sibTrans2D1" presStyleIdx="4" presStyleCnt="5"/>
      <dgm:spPr/>
    </dgm:pt>
    <dgm:pt modelId="{2AECE424-E206-44D9-A53F-D8B4A0F13117}" type="pres">
      <dgm:prSet presAssocID="{11E42295-5805-40DA-89CC-64B6FB474901}" presName="node" presStyleLbl="node1" presStyleIdx="5" presStyleCnt="6">
        <dgm:presLayoutVars>
          <dgm:bulletEnabled val="1"/>
        </dgm:presLayoutVars>
      </dgm:prSet>
      <dgm:spPr/>
    </dgm:pt>
  </dgm:ptLst>
  <dgm:cxnLst>
    <dgm:cxn modelId="{A1632400-8DBD-419F-9543-A8D7BF9C1BC2}" srcId="{6324CDED-06C1-467E-99A3-7D383DA56751}" destId="{EF5172FF-7684-4D18-98C8-C89C275DCD48}" srcOrd="4" destOrd="0" parTransId="{2063FE1B-4240-4C76-9E48-15EF0CE9F04B}" sibTransId="{C83BDDD5-19B3-4000-9D90-F766E5CEC0B4}"/>
    <dgm:cxn modelId="{839DAA2B-0CF1-483E-A4F0-A370880C3BFB}" type="presOf" srcId="{139734F4-77EC-4625-B64E-873E99F62FAD}" destId="{0D6443BA-1F82-4516-B4BE-C7EA5C250B05}" srcOrd="0" destOrd="0" presId="urn:microsoft.com/office/officeart/2005/8/layout/process5"/>
    <dgm:cxn modelId="{E43D3B35-87C2-486B-A9D5-B6AA7F642B61}" type="presOf" srcId="{B188284A-6552-4D3D-8DEF-C32781284F3E}" destId="{CE98883D-DEF5-4F42-BA60-8DB295C2BCFA}" srcOrd="1" destOrd="0" presId="urn:microsoft.com/office/officeart/2005/8/layout/process5"/>
    <dgm:cxn modelId="{FBAE774B-72CF-4DC2-A1ED-5393EA762162}" type="presOf" srcId="{75595363-D427-45C2-9F1A-FAC693DBC58B}" destId="{D8457CC0-1ECD-4741-9FFC-097388AC4809}" srcOrd="0" destOrd="0" presId="urn:microsoft.com/office/officeart/2005/8/layout/process5"/>
    <dgm:cxn modelId="{775CFA4C-3ECF-4DD4-AC5A-622F79C5D6C0}" srcId="{6324CDED-06C1-467E-99A3-7D383DA56751}" destId="{3786876C-E149-48E4-B4B8-1CD0A55682BF}" srcOrd="0" destOrd="0" parTransId="{B9AAB13E-9B6C-4C9B-BADE-100C79707D04}" sibTransId="{B188284A-6552-4D3D-8DEF-C32781284F3E}"/>
    <dgm:cxn modelId="{F6881A6E-53C9-4760-86D7-62DB20138603}" type="presOf" srcId="{5DDC793F-DAC7-43DD-888E-49C63B404AD5}" destId="{C2DF0EBC-DB92-4BDB-B363-5A0ACA008A32}" srcOrd="0" destOrd="0" presId="urn:microsoft.com/office/officeart/2005/8/layout/process5"/>
    <dgm:cxn modelId="{751C0358-0A0E-42E8-B74C-F01BD3D5E8E1}" type="presOf" srcId="{8B9ACB42-0755-4473-AB46-1B39BFB4103D}" destId="{4FA1753F-05B5-48E4-96B8-A03A094649DC}" srcOrd="0" destOrd="0" presId="urn:microsoft.com/office/officeart/2005/8/layout/process5"/>
    <dgm:cxn modelId="{A232E578-D422-46E0-8D97-5E46C4074451}" type="presOf" srcId="{C83BDDD5-19B3-4000-9D90-F766E5CEC0B4}" destId="{13BB19FC-8250-415E-A666-F0A77406DB1D}" srcOrd="0" destOrd="0" presId="urn:microsoft.com/office/officeart/2005/8/layout/process5"/>
    <dgm:cxn modelId="{EB499783-FADB-4BC8-8D0C-1B017EE26B5F}" type="presOf" srcId="{C83BDDD5-19B3-4000-9D90-F766E5CEC0B4}" destId="{BD38A43D-1E34-4FC8-A165-B906479817BF}" srcOrd="1" destOrd="0" presId="urn:microsoft.com/office/officeart/2005/8/layout/process5"/>
    <dgm:cxn modelId="{59DCB385-F987-490C-AE15-F2A9CDA6AEB2}" srcId="{6324CDED-06C1-467E-99A3-7D383DA56751}" destId="{11E42295-5805-40DA-89CC-64B6FB474901}" srcOrd="5" destOrd="0" parTransId="{AC3F242A-7C60-4C90-AE80-374AB5B2AFB0}" sibTransId="{199EA88D-26B8-425C-992A-B4A17D91214A}"/>
    <dgm:cxn modelId="{707DE295-4C82-4E70-A4D2-E19C5536305F}" type="presOf" srcId="{8B9ACB42-0755-4473-AB46-1B39BFB4103D}" destId="{6E03A85E-B335-45E7-A2AB-DF384C437A88}" srcOrd="1" destOrd="0" presId="urn:microsoft.com/office/officeart/2005/8/layout/process5"/>
    <dgm:cxn modelId="{F5D65F99-3214-4B5F-B403-EC3B5CAF57E0}" srcId="{6324CDED-06C1-467E-99A3-7D383DA56751}" destId="{5DDC793F-DAC7-43DD-888E-49C63B404AD5}" srcOrd="2" destOrd="0" parTransId="{7EBC0A02-1573-4472-B8E5-0C33F4615F75}" sibTransId="{4B0BDA2D-417B-4C40-990A-6FF8617FA951}"/>
    <dgm:cxn modelId="{A6DE6899-96EB-4ED7-9F52-E98EDE43A1E9}" type="presOf" srcId="{EF5172FF-7684-4D18-98C8-C89C275DCD48}" destId="{162C3A78-5FBA-46B9-A69F-6322F56172B0}" srcOrd="0" destOrd="0" presId="urn:microsoft.com/office/officeart/2005/8/layout/process5"/>
    <dgm:cxn modelId="{226B83B3-248B-437F-A7EF-9A935FE882D7}" srcId="{6324CDED-06C1-467E-99A3-7D383DA56751}" destId="{139734F4-77EC-4625-B64E-873E99F62FAD}" srcOrd="3" destOrd="0" parTransId="{8C8ADC7B-1E84-453B-886C-2B3AA083BC60}" sibTransId="{8B9ACB42-0755-4473-AB46-1B39BFB4103D}"/>
    <dgm:cxn modelId="{AEDAF1BC-D2A3-48F4-AB7A-C575567775A7}" srcId="{6324CDED-06C1-467E-99A3-7D383DA56751}" destId="{AE94AAD4-EE50-4463-80A8-6CF8496E5659}" srcOrd="1" destOrd="0" parTransId="{CB0AB470-E581-4125-B0A0-DEBCF22E0ADC}" sibTransId="{75595363-D427-45C2-9F1A-FAC693DBC58B}"/>
    <dgm:cxn modelId="{23DD12C4-5EEE-42A2-8B82-9372EC914B53}" type="presOf" srcId="{AE94AAD4-EE50-4463-80A8-6CF8496E5659}" destId="{0C96FA70-4120-4591-B8EC-1D4AE59F538B}" srcOrd="0" destOrd="0" presId="urn:microsoft.com/office/officeart/2005/8/layout/process5"/>
    <dgm:cxn modelId="{3ACE14C7-79C2-4BB2-928F-744638267804}" type="presOf" srcId="{B188284A-6552-4D3D-8DEF-C32781284F3E}" destId="{42E4786A-3FED-48DE-BEE5-B834B1FB4AA3}" srcOrd="0" destOrd="0" presId="urn:microsoft.com/office/officeart/2005/8/layout/process5"/>
    <dgm:cxn modelId="{C507D6DE-1F95-49AC-B0E4-F8047425E8AA}" type="presOf" srcId="{4B0BDA2D-417B-4C40-990A-6FF8617FA951}" destId="{2B36A678-423D-49B5-A013-DDDDFEEB455B}" srcOrd="1" destOrd="0" presId="urn:microsoft.com/office/officeart/2005/8/layout/process5"/>
    <dgm:cxn modelId="{0C3030F2-6992-4D34-91BE-AABC4CDBC008}" type="presOf" srcId="{3786876C-E149-48E4-B4B8-1CD0A55682BF}" destId="{B692D235-10F0-4AEB-AB3F-6276D398F2F6}" srcOrd="0" destOrd="0" presId="urn:microsoft.com/office/officeart/2005/8/layout/process5"/>
    <dgm:cxn modelId="{308E4CF3-DA33-48D7-9590-9C69EBC9F19C}" type="presOf" srcId="{4B0BDA2D-417B-4C40-990A-6FF8617FA951}" destId="{72E8ACEC-01A0-42D7-A290-3B7ABFAAB7D4}" srcOrd="0" destOrd="0" presId="urn:microsoft.com/office/officeart/2005/8/layout/process5"/>
    <dgm:cxn modelId="{C35DA9F4-A58A-4D76-8C23-1B1A2361A08D}" type="presOf" srcId="{75595363-D427-45C2-9F1A-FAC693DBC58B}" destId="{9877C97A-DBF9-442D-A129-6E19B573E446}" srcOrd="1" destOrd="0" presId="urn:microsoft.com/office/officeart/2005/8/layout/process5"/>
    <dgm:cxn modelId="{13D724F7-AED7-433F-A44D-D4C3385521DD}" type="presOf" srcId="{6324CDED-06C1-467E-99A3-7D383DA56751}" destId="{419E6D91-1115-4D2A-BD42-0D846372BC8B}" srcOrd="0" destOrd="0" presId="urn:microsoft.com/office/officeart/2005/8/layout/process5"/>
    <dgm:cxn modelId="{2B4A1DF9-90CB-4321-A17F-5E2A938470D0}" type="presOf" srcId="{11E42295-5805-40DA-89CC-64B6FB474901}" destId="{2AECE424-E206-44D9-A53F-D8B4A0F13117}" srcOrd="0" destOrd="0" presId="urn:microsoft.com/office/officeart/2005/8/layout/process5"/>
    <dgm:cxn modelId="{C6296FC7-6750-40B4-BFE5-BCD2C92C1BDE}" type="presParOf" srcId="{419E6D91-1115-4D2A-BD42-0D846372BC8B}" destId="{B692D235-10F0-4AEB-AB3F-6276D398F2F6}" srcOrd="0" destOrd="0" presId="urn:microsoft.com/office/officeart/2005/8/layout/process5"/>
    <dgm:cxn modelId="{3F8CB63F-327C-4E2B-89AA-F2DA6EFEBDB2}" type="presParOf" srcId="{419E6D91-1115-4D2A-BD42-0D846372BC8B}" destId="{42E4786A-3FED-48DE-BEE5-B834B1FB4AA3}" srcOrd="1" destOrd="0" presId="urn:microsoft.com/office/officeart/2005/8/layout/process5"/>
    <dgm:cxn modelId="{966D30F1-6F3D-4E24-B4F3-003C1A7CA79E}" type="presParOf" srcId="{42E4786A-3FED-48DE-BEE5-B834B1FB4AA3}" destId="{CE98883D-DEF5-4F42-BA60-8DB295C2BCFA}" srcOrd="0" destOrd="0" presId="urn:microsoft.com/office/officeart/2005/8/layout/process5"/>
    <dgm:cxn modelId="{BF9515B0-BAD7-4069-BBA3-7DFA23EF3E73}" type="presParOf" srcId="{419E6D91-1115-4D2A-BD42-0D846372BC8B}" destId="{0C96FA70-4120-4591-B8EC-1D4AE59F538B}" srcOrd="2" destOrd="0" presId="urn:microsoft.com/office/officeart/2005/8/layout/process5"/>
    <dgm:cxn modelId="{F8F3D714-1251-4B14-AEF1-40196D50B180}" type="presParOf" srcId="{419E6D91-1115-4D2A-BD42-0D846372BC8B}" destId="{D8457CC0-1ECD-4741-9FFC-097388AC4809}" srcOrd="3" destOrd="0" presId="urn:microsoft.com/office/officeart/2005/8/layout/process5"/>
    <dgm:cxn modelId="{9706F257-7175-4644-8CEF-8F1BDCC83FED}" type="presParOf" srcId="{D8457CC0-1ECD-4741-9FFC-097388AC4809}" destId="{9877C97A-DBF9-442D-A129-6E19B573E446}" srcOrd="0" destOrd="0" presId="urn:microsoft.com/office/officeart/2005/8/layout/process5"/>
    <dgm:cxn modelId="{8E88178F-D03B-45B5-81C7-1F02837CD24F}" type="presParOf" srcId="{419E6D91-1115-4D2A-BD42-0D846372BC8B}" destId="{C2DF0EBC-DB92-4BDB-B363-5A0ACA008A32}" srcOrd="4" destOrd="0" presId="urn:microsoft.com/office/officeart/2005/8/layout/process5"/>
    <dgm:cxn modelId="{816598EC-6583-49C0-B081-02FF268C2309}" type="presParOf" srcId="{419E6D91-1115-4D2A-BD42-0D846372BC8B}" destId="{72E8ACEC-01A0-42D7-A290-3B7ABFAAB7D4}" srcOrd="5" destOrd="0" presId="urn:microsoft.com/office/officeart/2005/8/layout/process5"/>
    <dgm:cxn modelId="{16C29657-FC45-473C-8E50-07E7E994BD54}" type="presParOf" srcId="{72E8ACEC-01A0-42D7-A290-3B7ABFAAB7D4}" destId="{2B36A678-423D-49B5-A013-DDDDFEEB455B}" srcOrd="0" destOrd="0" presId="urn:microsoft.com/office/officeart/2005/8/layout/process5"/>
    <dgm:cxn modelId="{5D8ACF7B-BC3F-48C9-8D72-77E821CAEF02}" type="presParOf" srcId="{419E6D91-1115-4D2A-BD42-0D846372BC8B}" destId="{0D6443BA-1F82-4516-B4BE-C7EA5C250B05}" srcOrd="6" destOrd="0" presId="urn:microsoft.com/office/officeart/2005/8/layout/process5"/>
    <dgm:cxn modelId="{B68965EE-537D-4871-8357-0DD71A6F33B7}" type="presParOf" srcId="{419E6D91-1115-4D2A-BD42-0D846372BC8B}" destId="{4FA1753F-05B5-48E4-96B8-A03A094649DC}" srcOrd="7" destOrd="0" presId="urn:microsoft.com/office/officeart/2005/8/layout/process5"/>
    <dgm:cxn modelId="{25A2B289-482F-4E1A-B3D2-781C423B9826}" type="presParOf" srcId="{4FA1753F-05B5-48E4-96B8-A03A094649DC}" destId="{6E03A85E-B335-45E7-A2AB-DF384C437A88}" srcOrd="0" destOrd="0" presId="urn:microsoft.com/office/officeart/2005/8/layout/process5"/>
    <dgm:cxn modelId="{8180BEB2-F458-48F3-B91F-A6E31496002A}" type="presParOf" srcId="{419E6D91-1115-4D2A-BD42-0D846372BC8B}" destId="{162C3A78-5FBA-46B9-A69F-6322F56172B0}" srcOrd="8" destOrd="0" presId="urn:microsoft.com/office/officeart/2005/8/layout/process5"/>
    <dgm:cxn modelId="{FDB026F8-88AB-4E77-B920-AA50F44FBF3C}" type="presParOf" srcId="{419E6D91-1115-4D2A-BD42-0D846372BC8B}" destId="{13BB19FC-8250-415E-A666-F0A77406DB1D}" srcOrd="9" destOrd="0" presId="urn:microsoft.com/office/officeart/2005/8/layout/process5"/>
    <dgm:cxn modelId="{100B7082-2745-4C07-AD6B-193BC8DCC5C5}" type="presParOf" srcId="{13BB19FC-8250-415E-A666-F0A77406DB1D}" destId="{BD38A43D-1E34-4FC8-A165-B906479817BF}" srcOrd="0" destOrd="0" presId="urn:microsoft.com/office/officeart/2005/8/layout/process5"/>
    <dgm:cxn modelId="{C01D7EDA-B02E-4754-9A28-1B445C6007FD}" type="presParOf" srcId="{419E6D91-1115-4D2A-BD42-0D846372BC8B}" destId="{2AECE424-E206-44D9-A53F-D8B4A0F13117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2D235-10F0-4AEB-AB3F-6276D398F2F6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Receive Loan Application</a:t>
          </a:r>
          <a:endParaRPr lang="en-MY" sz="3100" kern="1200" dirty="0"/>
        </a:p>
      </dsp:txBody>
      <dsp:txXfrm>
        <a:off x="144776" y="50451"/>
        <a:ext cx="2620721" cy="1534246"/>
      </dsp:txXfrm>
    </dsp:sp>
    <dsp:sp modelId="{42E4786A-3FED-48DE-BEE5-B834B1FB4AA3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>
        <a:off x="3052255" y="615490"/>
        <a:ext cx="403082" cy="404168"/>
      </dsp:txXfrm>
    </dsp:sp>
    <dsp:sp modelId="{0C96FA70-4120-4591-B8EC-1D4AE59F538B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Validate Application</a:t>
          </a:r>
          <a:endParaRPr lang="en-MY" sz="3100" kern="1200" dirty="0"/>
        </a:p>
      </dsp:txBody>
      <dsp:txXfrm>
        <a:off x="3947439" y="50451"/>
        <a:ext cx="2620721" cy="1534246"/>
      </dsp:txXfrm>
    </dsp:sp>
    <dsp:sp modelId="{D8457CC0-1ECD-4741-9FFC-097388AC4809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>
        <a:off x="6854918" y="615490"/>
        <a:ext cx="403082" cy="404168"/>
      </dsp:txXfrm>
    </dsp:sp>
    <dsp:sp modelId="{C2DF0EBC-DB92-4BDB-B363-5A0ACA008A32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Credit Check</a:t>
          </a:r>
          <a:endParaRPr lang="en-MY" sz="3100" kern="1200" dirty="0"/>
        </a:p>
      </dsp:txBody>
      <dsp:txXfrm>
        <a:off x="7750101" y="50451"/>
        <a:ext cx="2620721" cy="1534246"/>
      </dsp:txXfrm>
    </dsp:sp>
    <dsp:sp modelId="{72E8ACEC-01A0-42D7-A290-3B7ABFAAB7D4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 rot="-5400000">
        <a:off x="8858378" y="1871456"/>
        <a:ext cx="404168" cy="403082"/>
      </dsp:txXfrm>
    </dsp:sp>
    <dsp:sp modelId="{0D6443BA-1F82-4516-B4BE-C7EA5C250B05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Risk Assessment</a:t>
          </a:r>
          <a:endParaRPr lang="en-MY" sz="3100" kern="1200" dirty="0"/>
        </a:p>
      </dsp:txBody>
      <dsp:txXfrm>
        <a:off x="7750101" y="2766639"/>
        <a:ext cx="2620721" cy="1534246"/>
      </dsp:txXfrm>
    </dsp:sp>
    <dsp:sp modelId="{4FA1753F-05B5-48E4-96B8-A03A094649DC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 rot="10800000">
        <a:off x="7060261" y="3331678"/>
        <a:ext cx="403082" cy="404168"/>
      </dsp:txXfrm>
    </dsp:sp>
    <dsp:sp modelId="{162C3A78-5FBA-46B9-A69F-6322F56172B0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Approval Decision</a:t>
          </a:r>
          <a:endParaRPr lang="en-MY" sz="3100" kern="1200" dirty="0"/>
        </a:p>
      </dsp:txBody>
      <dsp:txXfrm>
        <a:off x="3947439" y="2766639"/>
        <a:ext cx="2620721" cy="1534246"/>
      </dsp:txXfrm>
    </dsp:sp>
    <dsp:sp modelId="{13BB19FC-8250-415E-A666-F0A77406DB1D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2500" kern="1200"/>
        </a:p>
      </dsp:txBody>
      <dsp:txXfrm rot="10800000">
        <a:off x="3257598" y="3331678"/>
        <a:ext cx="403082" cy="404168"/>
      </dsp:txXfrm>
    </dsp:sp>
    <dsp:sp modelId="{2AECE424-E206-44D9-A53F-D8B4A0F13117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100" b="1" i="0" kern="1200" dirty="0"/>
            <a:t>End (Loan Approved)</a:t>
          </a:r>
          <a:endParaRPr lang="en-MY" sz="3100" kern="1200" dirty="0"/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22/3/2024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22/3/2024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22/3/2024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22/3/2024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22/3/2024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Applicant Details for Loan Approval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Muhammad Afif Bin Adeni</a:t>
            </a:r>
          </a:p>
        </p:txBody>
      </p: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286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0143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A0FA-C622-60EB-76B5-475F3D82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Preprocessing Details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40B6B7-8C2B-B9FF-BB39-77EEBEF0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6666"/>
            <a:ext cx="10515600" cy="42248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B30F9-92EF-609B-536F-544E8325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A604A-C346-6223-48A4-359211556340}"/>
              </a:ext>
            </a:extLst>
          </p:cNvPr>
          <p:cNvSpPr txBox="1"/>
          <p:nvPr/>
        </p:nvSpPr>
        <p:spPr>
          <a:xfrm>
            <a:off x="1042737" y="1909011"/>
            <a:ext cx="1013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1. Dropping unnecessary columns from dataset and convert categorical variables into dummy variable. </a:t>
            </a:r>
          </a:p>
        </p:txBody>
      </p:sp>
    </p:spTree>
    <p:extLst>
      <p:ext uri="{BB962C8B-B14F-4D97-AF65-F5344CB8AC3E}">
        <p14:creationId xmlns:p14="http://schemas.microsoft.com/office/powerpoint/2010/main" val="341977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4B24-CDD1-A941-DECC-A0804CDF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509"/>
            <a:ext cx="10515600" cy="5357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sz="1600" dirty="0"/>
              <a:t>2. </a:t>
            </a:r>
            <a:r>
              <a:rPr lang="en-MY" sz="1800" dirty="0"/>
              <a:t>Balance the dataset</a:t>
            </a:r>
            <a:endParaRPr lang="en-MY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F8C40-5589-DF2C-B530-FBC2395E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F40DA-6127-99E5-923F-110B87788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48" y="1224949"/>
            <a:ext cx="9678239" cy="53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4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4CC7-CA63-6D7F-FD5B-37070239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Random Forest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3C1406-4ECD-0CDE-61C5-6C6284B3F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7198"/>
            <a:ext cx="9502964" cy="19356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4806B-B2F3-7A3E-8FD8-A453C125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C16E3-865F-13C0-F9C2-6F33DA4AD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3" b="44941"/>
          <a:stretch/>
        </p:blipFill>
        <p:spPr>
          <a:xfrm>
            <a:off x="838198" y="3312846"/>
            <a:ext cx="9502965" cy="27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0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20FBA4-09CA-2995-710A-10A507AA1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674" y="655638"/>
            <a:ext cx="8416652" cy="55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6C86B-708E-8770-D5F9-9AECEC2A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888FFC-C327-4E46-EE0F-00857B42F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373" y="1825625"/>
            <a:ext cx="769525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B9441-C821-A974-12BB-D48AC7F0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DDA4-F2E0-8878-AD73-61F6AB96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Logistic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B48B5A-7B71-79BF-3B65-B56D138F3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2931"/>
            <a:ext cx="742115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35BC0-15BC-C06C-EB19-A91AB3C1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C66F0C-CA86-98B8-6B9C-0D3600CA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091" y="1033672"/>
            <a:ext cx="9495343" cy="41913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34D32-3D5C-C4E1-D984-80DD88DA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38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75F3B-56EB-BCA9-9F20-35B2D6CA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C904D-5DF9-5942-116C-280EAFE8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21" y="136525"/>
            <a:ext cx="9525825" cy="66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30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2057-4A82-90BF-FC07-7F3F7386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Link to </a:t>
            </a:r>
            <a:r>
              <a:rPr lang="en-MY" dirty="0" err="1"/>
              <a:t>Github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A22E-AD4B-BDA8-CA57-A35D2ECEE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63" y="1690688"/>
            <a:ext cx="10515600" cy="621191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https://github.com/afifadeni/applicant-details-for-loan-approval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5DC75-1C20-CA26-A29A-1E75E853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522B-B75C-9C02-D0B5-FC813FB4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1523-A116-59FF-3B20-38A7FA07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Financial institutions, such as banks, face the challenge of efficiently and accurately assessing the creditworthiness of loan applicants.</a:t>
            </a:r>
          </a:p>
          <a:p>
            <a:pPr algn="just"/>
            <a:r>
              <a:rPr lang="en-US" sz="2800" dirty="0"/>
              <a:t>A cumbersome and lengthy loan approval process affect customer experience, leading to frustration and potential loss of business for banks. </a:t>
            </a:r>
          </a:p>
          <a:p>
            <a:pPr algn="just"/>
            <a:r>
              <a:rPr lang="en-US" sz="2800" dirty="0"/>
              <a:t>Organizations with slow approval systems risk losing customers to competitors offering faster services, leading to reduced market share and revenue.</a:t>
            </a:r>
          </a:p>
          <a:p>
            <a:pPr algn="just"/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8ACB1-66EB-B42C-5C11-30CE144A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3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D50C-86AE-EE63-EC94-F357572F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5430-043D-22E9-21EC-9AF0C4900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collected from Kaggle.com.</a:t>
            </a:r>
          </a:p>
          <a:p>
            <a:pPr algn="just"/>
            <a:r>
              <a:rPr lang="en-US" dirty="0"/>
              <a:t> This data included information about applicants such as their income, age, work experience, and other relevant factors. </a:t>
            </a:r>
          </a:p>
          <a:p>
            <a:pPr algn="just"/>
            <a:r>
              <a:rPr lang="en-US" dirty="0"/>
              <a:t>Data gathered on past loan defaults to understand patterns and trends.</a:t>
            </a:r>
          </a:p>
          <a:p>
            <a:pPr algn="just"/>
            <a:r>
              <a:rPr lang="en-US" dirty="0"/>
              <a:t>Two Machine Learning Models (Random Forest and Logistic Regression) used to demonstrate the best performance  in predicting loan default risk.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2C15B-97A9-70AB-274F-D433FE9F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8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F9DA-79E1-849A-D945-C06DE185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BB32-8C91-87BE-72D0-809FDEDD2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479"/>
            <a:ext cx="10515600" cy="4779484"/>
          </a:xfrm>
        </p:spPr>
        <p:txBody>
          <a:bodyPr/>
          <a:lstStyle/>
          <a:p>
            <a:pPr algn="just"/>
            <a:r>
              <a:rPr lang="en-US" dirty="0"/>
              <a:t>The models evaluated using a range of metrics such as accuracy, precision, recall, and F1-score. </a:t>
            </a:r>
          </a:p>
          <a:p>
            <a:pPr algn="just"/>
            <a:r>
              <a:rPr lang="en-US" dirty="0"/>
              <a:t>The results were promising, with Sensitivity score 99.6%. </a:t>
            </a:r>
          </a:p>
          <a:p>
            <a:pPr algn="just"/>
            <a:r>
              <a:rPr lang="en-US" dirty="0"/>
              <a:t>The  model captures almost all of the loan applications that should be approved, minimizing the risk of rejecting eligible applications.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F4BF-FC60-9F52-BE2B-5BF1113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3EA130-540E-8B05-E97F-7948437E1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547" y="4080558"/>
            <a:ext cx="5656053" cy="2096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2CE039-E199-4B49-852D-363B91448C59}"/>
              </a:ext>
            </a:extLst>
          </p:cNvPr>
          <p:cNvSpPr txBox="1"/>
          <p:nvPr/>
        </p:nvSpPr>
        <p:spPr>
          <a:xfrm>
            <a:off x="3549429" y="6225545"/>
            <a:ext cx="44662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b="1" i="1" dirty="0"/>
              <a:t>Table 1.  </a:t>
            </a:r>
            <a:r>
              <a:rPr lang="en-MY" sz="1100" dirty="0"/>
              <a:t>Metrics Score Between Random Forest vs Logistic Regression</a:t>
            </a:r>
            <a:endParaRPr lang="en-MY" sz="1100" b="1" i="1" dirty="0"/>
          </a:p>
        </p:txBody>
      </p:sp>
    </p:spTree>
    <p:extLst>
      <p:ext uri="{BB962C8B-B14F-4D97-AF65-F5344CB8AC3E}">
        <p14:creationId xmlns:p14="http://schemas.microsoft.com/office/powerpoint/2010/main" val="48510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B2F9-2CFC-27E8-EE7C-9B3DB4E2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Future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ECCA-9DFD-D6F4-3D8A-1DBE8179E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model can be applied in a system or software to automate and streamline the loan approval process. </a:t>
            </a:r>
          </a:p>
          <a:p>
            <a:pPr algn="just"/>
            <a:r>
              <a:rPr lang="en-US" dirty="0"/>
              <a:t>This can lead to more efficient decision-making and better risk management for lending institutions.</a:t>
            </a:r>
          </a:p>
          <a:p>
            <a:pPr algn="just"/>
            <a:r>
              <a:rPr lang="en-US" dirty="0"/>
              <a:t>From the whole process in </a:t>
            </a:r>
            <a:r>
              <a:rPr lang="en-US" b="1" i="1" dirty="0"/>
              <a:t>Flow chart 1</a:t>
            </a:r>
            <a:r>
              <a:rPr lang="en-US" dirty="0"/>
              <a:t>, this model will come into play during the "Credit Check" and "Risk Assessment" phases of the loan approval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6F56A-3582-5954-5C4C-33477993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4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2FC8E2-8EA2-550B-0609-4445BAE80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619281"/>
              </p:ext>
            </p:extLst>
          </p:nvPr>
        </p:nvGraphicFramePr>
        <p:xfrm>
          <a:off x="838200" y="89518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AC2D3-95CF-3C73-8882-48AB1412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425908"/>
            <a:ext cx="2743200" cy="365125"/>
          </a:xfrm>
        </p:spPr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36824-EE0F-8281-7101-E8121B668F38}"/>
              </a:ext>
            </a:extLst>
          </p:cNvPr>
          <p:cNvSpPr txBox="1"/>
          <p:nvPr/>
        </p:nvSpPr>
        <p:spPr>
          <a:xfrm>
            <a:off x="4556956" y="5635649"/>
            <a:ext cx="3078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100" b="1" i="1" dirty="0"/>
              <a:t>Flow chart 1. </a:t>
            </a:r>
            <a:r>
              <a:rPr lang="en-MY" sz="1100" dirty="0"/>
              <a:t>Process of Loan Approval System </a:t>
            </a:r>
            <a:endParaRPr lang="en-MY" sz="1100" b="1" i="1" dirty="0"/>
          </a:p>
        </p:txBody>
      </p:sp>
    </p:spTree>
    <p:extLst>
      <p:ext uri="{BB962C8B-B14F-4D97-AF65-F5344CB8AC3E}">
        <p14:creationId xmlns:p14="http://schemas.microsoft.com/office/powerpoint/2010/main" val="239393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5ACE-518A-5D5F-B7D2-B7B40969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0F82-2193-FBED-32B0-DCD25E08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This project demonstrates the effectiveness of machine learning in predicting loan default risk. By leveraging data-driven insights, we can make informed decisions that benefit both lenders and borrowers.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D0CBD-1222-FA2A-06BD-08958FC2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4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effectLst/>
              </a:rPr>
              <a:t>Pino, I. (2024, January 27). How long does it take to be approved for a personal loan? </a:t>
            </a:r>
            <a:r>
              <a:rPr lang="en-US" i="1" dirty="0">
                <a:effectLst/>
              </a:rPr>
              <a:t>Yahoo! Finance</a:t>
            </a:r>
            <a:r>
              <a:rPr lang="en-US" dirty="0">
                <a:effectLst/>
              </a:rPr>
              <a:t>. Retrieved 2024, from https://finance.yahoo.com/personal-finance/how-long-does-it-take-to-get-a-personal-loan-213010800.html. </a:t>
            </a:r>
          </a:p>
          <a:p>
            <a:pPr algn="just"/>
            <a:endParaRPr lang="en-US" dirty="0"/>
          </a:p>
          <a:p>
            <a:pPr algn="just"/>
            <a:endParaRPr lang="en-US" dirty="0">
              <a:effectLst/>
            </a:endParaRPr>
          </a:p>
          <a:p>
            <a:pPr algn="just"/>
            <a:r>
              <a:rPr lang="en-US" dirty="0">
                <a:effectLst/>
              </a:rPr>
              <a:t>2.	</a:t>
            </a:r>
            <a:r>
              <a:rPr lang="en-US" dirty="0" err="1">
                <a:effectLst/>
              </a:rPr>
              <a:t>Viswanatha</a:t>
            </a:r>
            <a:r>
              <a:rPr lang="en-US" dirty="0">
                <a:effectLst/>
              </a:rPr>
              <a:t>, V., Ramachandra, C. A., Vishwas, N. K., &amp; Adithya, G. (2023). Prediction of Loan Approval in Banks using Machine Learning Approach. International Journal of Engineering and Management Research, 13(4). https://doi.org/10.31033/ijemr.13.4.2 </a:t>
            </a:r>
          </a:p>
          <a:p>
            <a:pPr algn="just"/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3941380" y="2564525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496</Words>
  <Application>Microsoft Office PowerPoint</Application>
  <PresentationFormat>Widescreen</PresentationFormat>
  <Paragraphs>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Applicant Details for Loan Approval</vt:lpstr>
      <vt:lpstr>Problem Statement</vt:lpstr>
      <vt:lpstr>Approach</vt:lpstr>
      <vt:lpstr>Evaluation</vt:lpstr>
      <vt:lpstr>Future Implications</vt:lpstr>
      <vt:lpstr>PowerPoint Presentation</vt:lpstr>
      <vt:lpstr>Conclusion</vt:lpstr>
      <vt:lpstr>Reference</vt:lpstr>
      <vt:lpstr>PowerPoint Presentation</vt:lpstr>
      <vt:lpstr>PowerPoint Presentation</vt:lpstr>
      <vt:lpstr>Data Preprocessing Details</vt:lpstr>
      <vt:lpstr>PowerPoint Presentation</vt:lpstr>
      <vt:lpstr>Random Forest Model</vt:lpstr>
      <vt:lpstr>PowerPoint Presentation</vt:lpstr>
      <vt:lpstr>PowerPoint Presentation</vt:lpstr>
      <vt:lpstr>Logistic Regression</vt:lpstr>
      <vt:lpstr>PowerPoint Presentation</vt:lpstr>
      <vt:lpstr>PowerPoint Presentation</vt:lpstr>
      <vt:lpstr>Link to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Muhammad Afif Adeni</cp:lastModifiedBy>
  <cp:revision>28</cp:revision>
  <dcterms:created xsi:type="dcterms:W3CDTF">2024-03-15T17:02:54Z</dcterms:created>
  <dcterms:modified xsi:type="dcterms:W3CDTF">2024-03-22T09:40:44Z</dcterms:modified>
</cp:coreProperties>
</file>