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441434"/>
            <a:ext cx="8637073" cy="3281577"/>
          </a:xfrm>
        </p:spPr>
        <p:txBody>
          <a:bodyPr>
            <a:normAutofit fontScale="90000"/>
          </a:bodyPr>
          <a:lstStyle/>
          <a:p>
            <a:r>
              <a:rPr lang="en-US" sz="5400" dirty="0" smtClean="0"/>
              <a:t>Iss2263</a:t>
            </a:r>
            <a:r>
              <a:rPr lang="en-US" dirty="0" smtClean="0"/>
              <a:t> </a:t>
            </a:r>
            <a:br>
              <a:rPr lang="en-US" dirty="0" smtClean="0"/>
            </a:br>
            <a:r>
              <a:rPr lang="en-US" sz="4000" dirty="0" smtClean="0"/>
              <a:t>software architecture design</a:t>
            </a:r>
            <a:br>
              <a:rPr lang="en-US" sz="4000" dirty="0" smtClean="0"/>
            </a:br>
            <a:r>
              <a:rPr lang="en-US" dirty="0" smtClean="0"/>
              <a:t/>
            </a:r>
            <a:br>
              <a:rPr lang="en-US" dirty="0" smtClean="0"/>
            </a:br>
            <a:r>
              <a:rPr lang="en-US" sz="4400" dirty="0" smtClean="0">
                <a:solidFill>
                  <a:srgbClr val="FF0000"/>
                </a:solidFill>
              </a:rPr>
              <a:t>problem of architecture design</a:t>
            </a:r>
            <a:endParaRPr lang="en-US" sz="4400" dirty="0"/>
          </a:p>
        </p:txBody>
      </p:sp>
      <p:sp>
        <p:nvSpPr>
          <p:cNvPr id="3" name="Subtitle 2"/>
          <p:cNvSpPr>
            <a:spLocks noGrp="1"/>
          </p:cNvSpPr>
          <p:nvPr>
            <p:ph type="subTitle" idx="1"/>
          </p:nvPr>
        </p:nvSpPr>
        <p:spPr>
          <a:xfrm>
            <a:off x="1679831" y="4323164"/>
            <a:ext cx="8637072" cy="977621"/>
          </a:xfrm>
        </p:spPr>
        <p:txBody>
          <a:bodyPr/>
          <a:lstStyle/>
          <a:p>
            <a:r>
              <a:rPr lang="en-US" dirty="0" err="1" smtClean="0"/>
              <a:t>Afiffuddin</a:t>
            </a:r>
            <a:r>
              <a:rPr lang="en-US" dirty="0" smtClean="0"/>
              <a:t> </a:t>
            </a:r>
            <a:r>
              <a:rPr lang="en-US" dirty="0" err="1" smtClean="0"/>
              <a:t>noli</a:t>
            </a:r>
            <a:r>
              <a:rPr lang="en-US" dirty="0" smtClean="0"/>
              <a:t> (4182012231)</a:t>
            </a:r>
          </a:p>
          <a:p>
            <a:r>
              <a:rPr lang="en-US" dirty="0" err="1" smtClean="0"/>
              <a:t>Nasrullah</a:t>
            </a:r>
            <a:r>
              <a:rPr lang="en-US" dirty="0" smtClean="0"/>
              <a:t> </a:t>
            </a:r>
            <a:r>
              <a:rPr lang="en-US" dirty="0" err="1" smtClean="0"/>
              <a:t>zaini</a:t>
            </a:r>
            <a:r>
              <a:rPr lang="en-US" dirty="0" smtClean="0"/>
              <a:t> </a:t>
            </a:r>
            <a:r>
              <a:rPr lang="en-US" dirty="0" err="1" smtClean="0"/>
              <a:t>bakri</a:t>
            </a:r>
            <a:r>
              <a:rPr lang="en-US" dirty="0" smtClean="0"/>
              <a:t>  (4182005921)</a:t>
            </a:r>
          </a:p>
        </p:txBody>
      </p:sp>
    </p:spTree>
    <p:extLst>
      <p:ext uri="{BB962C8B-B14F-4D97-AF65-F5344CB8AC3E}">
        <p14:creationId xmlns:p14="http://schemas.microsoft.com/office/powerpoint/2010/main" val="49364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endParaRPr lang="en-US" dirty="0"/>
          </a:p>
        </p:txBody>
      </p:sp>
      <p:sp>
        <p:nvSpPr>
          <p:cNvPr id="3" name="Content Placeholder 2"/>
          <p:cNvSpPr>
            <a:spLocks noGrp="1"/>
          </p:cNvSpPr>
          <p:nvPr>
            <p:ph idx="1"/>
          </p:nvPr>
        </p:nvSpPr>
        <p:spPr/>
        <p:txBody>
          <a:bodyPr/>
          <a:lstStyle/>
          <a:p>
            <a:pPr marL="0" indent="0">
              <a:buNone/>
            </a:pPr>
            <a:r>
              <a:rPr lang="en-US" dirty="0"/>
              <a:t>Some other problems in CASE technologies are:</a:t>
            </a:r>
          </a:p>
          <a:p>
            <a:r>
              <a:rPr lang="en-US" dirty="0"/>
              <a:t>Usability, Complexity.</a:t>
            </a:r>
          </a:p>
          <a:p>
            <a:r>
              <a:rPr lang="en-US" dirty="0"/>
              <a:t>Need creative skills</a:t>
            </a:r>
          </a:p>
          <a:p>
            <a:r>
              <a:rPr lang="en-US" dirty="0"/>
              <a:t>Integrations between teams</a:t>
            </a:r>
          </a:p>
          <a:p>
            <a:endParaRPr lang="en-US" dirty="0"/>
          </a:p>
        </p:txBody>
      </p:sp>
    </p:spTree>
    <p:extLst>
      <p:ext uri="{BB962C8B-B14F-4D97-AF65-F5344CB8AC3E}">
        <p14:creationId xmlns:p14="http://schemas.microsoft.com/office/powerpoint/2010/main" val="90462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Software architecture and design is the main phase of software development life cycle. There are various important challenges that are associated with this phase. During our research on evaluating various software architecture &amp; design approaches, we identified many issues that are related with existing approaches like software requirements specification, software design methods &amp; its architectural styles, software processes and different constraints and associated policies. Present methods fulfills the demand of small and large scale software products but still there are some problems that we need to focus more about. In this paper we highlight these problems through survey method and also present some ideas and methods about their improvement.</a:t>
            </a:r>
            <a:endParaRPr lang="en-US" dirty="0"/>
          </a:p>
        </p:txBody>
      </p:sp>
    </p:spTree>
    <p:extLst>
      <p:ext uri="{BB962C8B-B14F-4D97-AF65-F5344CB8AC3E}">
        <p14:creationId xmlns:p14="http://schemas.microsoft.com/office/powerpoint/2010/main" val="142904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Architecture is concerned with the selection of architectural elements, their interactions, and the constraints on those elements. Interaction is necessary to provide a framework in which to satisfy the requirements and serve as a basis for the design.</a:t>
            </a:r>
          </a:p>
          <a:p>
            <a:r>
              <a:rPr lang="en-US" dirty="0" smtClean="0"/>
              <a:t>, </a:t>
            </a:r>
            <a:r>
              <a:rPr lang="en-US" dirty="0"/>
              <a:t>we can see that Architecture={</a:t>
            </a:r>
            <a:r>
              <a:rPr lang="en-US" dirty="0" err="1"/>
              <a:t>elements,interactions,constraints</a:t>
            </a:r>
            <a:r>
              <a:rPr lang="en-US" dirty="0"/>
              <a:t>}</a:t>
            </a:r>
          </a:p>
          <a:p>
            <a:endParaRPr lang="en-US" dirty="0"/>
          </a:p>
        </p:txBody>
      </p:sp>
    </p:spTree>
    <p:extLst>
      <p:ext uri="{BB962C8B-B14F-4D97-AF65-F5344CB8AC3E}">
        <p14:creationId xmlns:p14="http://schemas.microsoft.com/office/powerpoint/2010/main" val="204746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&amp; design as a bridge</a:t>
            </a:r>
            <a:endParaRPr lang="en-US" dirty="0"/>
          </a:p>
        </p:txBody>
      </p:sp>
      <p:sp>
        <p:nvSpPr>
          <p:cNvPr id="3" name="Content Placeholder 2"/>
          <p:cNvSpPr>
            <a:spLocks noGrp="1"/>
          </p:cNvSpPr>
          <p:nvPr>
            <p:ph idx="1"/>
          </p:nvPr>
        </p:nvSpPr>
        <p:spPr/>
        <p:txBody>
          <a:bodyPr/>
          <a:lstStyle/>
          <a:p>
            <a:r>
              <a:rPr lang="en-US" dirty="0" smtClean="0"/>
              <a:t>Design </a:t>
            </a:r>
            <a:r>
              <a:rPr lang="en-US" dirty="0"/>
              <a:t>is concerned with the modularization and detailed interfaces of the design elements, their algorithms and procedures, and the data types needed to support the architecture and to satisfy the requirements.</a:t>
            </a:r>
          </a:p>
          <a:p>
            <a:r>
              <a:rPr lang="en-US" dirty="0"/>
              <a:t>Design={</a:t>
            </a:r>
            <a:r>
              <a:rPr lang="en-US" dirty="0" err="1"/>
              <a:t>elements,algorithms</a:t>
            </a:r>
            <a:r>
              <a:rPr lang="en-US" dirty="0"/>
              <a:t>, procedures, datatypes}</a:t>
            </a:r>
          </a:p>
          <a:p>
            <a:endParaRPr lang="en-US" dirty="0"/>
          </a:p>
        </p:txBody>
      </p:sp>
    </p:spTree>
    <p:extLst>
      <p:ext uri="{BB962C8B-B14F-4D97-AF65-F5344CB8AC3E}">
        <p14:creationId xmlns:p14="http://schemas.microsoft.com/office/powerpoint/2010/main" val="408846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 of architectural design approach</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process and the product of designing and constructing buildings. Architectural works with a certain indefinable combination of design quality and external circumstances may become cultural symbols and / or be considered works of art.</a:t>
            </a:r>
            <a:endParaRPr lang="en-US" dirty="0"/>
          </a:p>
        </p:txBody>
      </p:sp>
    </p:spTree>
    <p:extLst>
      <p:ext uri="{BB962C8B-B14F-4D97-AF65-F5344CB8AC3E}">
        <p14:creationId xmlns:p14="http://schemas.microsoft.com/office/powerpoint/2010/main" val="323234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Architecture &amp; Design Phase</a:t>
            </a:r>
            <a:br>
              <a:rPr lang="en-US" dirty="0"/>
            </a:br>
            <a:endParaRPr lang="en-US" dirty="0"/>
          </a:p>
        </p:txBody>
      </p:sp>
      <p:sp>
        <p:nvSpPr>
          <p:cNvPr id="3" name="Content Placeholder 2"/>
          <p:cNvSpPr>
            <a:spLocks noGrp="1"/>
          </p:cNvSpPr>
          <p:nvPr>
            <p:ph idx="1"/>
          </p:nvPr>
        </p:nvSpPr>
        <p:spPr/>
        <p:txBody>
          <a:bodyPr/>
          <a:lstStyle/>
          <a:p>
            <a:r>
              <a:rPr lang="en-US" dirty="0"/>
              <a:t>Requirements Elicitation</a:t>
            </a:r>
          </a:p>
          <a:p>
            <a:pPr marL="0" indent="0">
              <a:buNone/>
            </a:pPr>
            <a:r>
              <a:rPr lang="en-US" dirty="0"/>
              <a:t>It is about collecting the requirements of a system from users, customers and other stakeholders. Requirements elicitation processes include interviews, questionnaires, user observation, workshops, brain storming, use cases, role playing and prototyping.</a:t>
            </a:r>
          </a:p>
          <a:p>
            <a:endParaRPr lang="en-US" dirty="0"/>
          </a:p>
        </p:txBody>
      </p:sp>
    </p:spTree>
    <p:extLst>
      <p:ext uri="{BB962C8B-B14F-4D97-AF65-F5344CB8AC3E}">
        <p14:creationId xmlns:p14="http://schemas.microsoft.com/office/powerpoint/2010/main" val="305998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dirty="0"/>
              <a:t>of the problems are related to:</a:t>
            </a:r>
          </a:p>
          <a:p>
            <a:r>
              <a:rPr lang="en-US" dirty="0"/>
              <a:t>Defining the system objectives &amp; scope</a:t>
            </a:r>
          </a:p>
          <a:p>
            <a:r>
              <a:rPr lang="en-US" dirty="0"/>
              <a:t>Understanding among stakeholders affected by the system development</a:t>
            </a:r>
          </a:p>
          <a:p>
            <a:r>
              <a:rPr lang="en-US" dirty="0"/>
              <a:t>Volatile nature of requirements</a:t>
            </a:r>
          </a:p>
          <a:p>
            <a:endParaRPr lang="en-US" dirty="0"/>
          </a:p>
        </p:txBody>
      </p:sp>
    </p:spTree>
    <p:extLst>
      <p:ext uri="{BB962C8B-B14F-4D97-AF65-F5344CB8AC3E}">
        <p14:creationId xmlns:p14="http://schemas.microsoft.com/office/powerpoint/2010/main" val="382582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endParaRPr lang="en-US" dirty="0"/>
          </a:p>
        </p:txBody>
      </p:sp>
      <p:sp>
        <p:nvSpPr>
          <p:cNvPr id="3" name="Content Placeholder 2"/>
          <p:cNvSpPr>
            <a:spLocks noGrp="1"/>
          </p:cNvSpPr>
          <p:nvPr>
            <p:ph idx="1"/>
          </p:nvPr>
        </p:nvSpPr>
        <p:spPr/>
        <p:txBody>
          <a:bodyPr/>
          <a:lstStyle/>
          <a:p>
            <a:r>
              <a:rPr lang="en-US" dirty="0"/>
              <a:t>Some of the issues related to software design are:</a:t>
            </a:r>
          </a:p>
          <a:p>
            <a:r>
              <a:rPr lang="en-US" dirty="0"/>
              <a:t>Reliability</a:t>
            </a:r>
          </a:p>
          <a:p>
            <a:r>
              <a:rPr lang="en-US" dirty="0"/>
              <a:t>Quality</a:t>
            </a:r>
          </a:p>
          <a:p>
            <a:r>
              <a:rPr lang="en-US" dirty="0"/>
              <a:t>Complexity</a:t>
            </a:r>
          </a:p>
          <a:p>
            <a:r>
              <a:rPr lang="en-US" dirty="0"/>
              <a:t>Conformity</a:t>
            </a:r>
          </a:p>
          <a:p>
            <a:r>
              <a:rPr lang="en-US" dirty="0"/>
              <a:t>Changeability</a:t>
            </a:r>
          </a:p>
          <a:p>
            <a:r>
              <a:rPr lang="en-US" dirty="0"/>
              <a:t>Invisibility</a:t>
            </a:r>
          </a:p>
          <a:p>
            <a:endParaRPr lang="en-US" dirty="0"/>
          </a:p>
        </p:txBody>
      </p:sp>
    </p:spTree>
    <p:extLst>
      <p:ext uri="{BB962C8B-B14F-4D97-AF65-F5344CB8AC3E}">
        <p14:creationId xmlns:p14="http://schemas.microsoft.com/office/powerpoint/2010/main" val="272904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Tools/Technologies</a:t>
            </a:r>
            <a:br>
              <a:rPr lang="en-US" dirty="0"/>
            </a:br>
            <a:endParaRPr lang="en-US" dirty="0"/>
          </a:p>
        </p:txBody>
      </p:sp>
      <p:sp>
        <p:nvSpPr>
          <p:cNvPr id="3" name="Content Placeholder 2"/>
          <p:cNvSpPr>
            <a:spLocks noGrp="1"/>
          </p:cNvSpPr>
          <p:nvPr>
            <p:ph idx="1"/>
          </p:nvPr>
        </p:nvSpPr>
        <p:spPr/>
        <p:txBody>
          <a:bodyPr>
            <a:normAutofit/>
          </a:bodyPr>
          <a:lstStyle/>
          <a:p>
            <a:r>
              <a:rPr lang="en-US" dirty="0"/>
              <a:t>Different types of software design tools are available in market for use.</a:t>
            </a:r>
          </a:p>
          <a:p>
            <a:r>
              <a:rPr lang="en-US" dirty="0"/>
              <a:t>Commercial tools are:</a:t>
            </a:r>
          </a:p>
          <a:p>
            <a:r>
              <a:rPr lang="en-US" dirty="0"/>
              <a:t>Rational Rose (IBM)</a:t>
            </a:r>
          </a:p>
          <a:p>
            <a:r>
              <a:rPr lang="en-US" dirty="0"/>
              <a:t>Together Designer (Borland)</a:t>
            </a:r>
          </a:p>
          <a:p>
            <a:r>
              <a:rPr lang="en-US" dirty="0"/>
              <a:t>Rhapsody (I-</a:t>
            </a:r>
            <a:r>
              <a:rPr lang="en-US" dirty="0" err="1"/>
              <a:t>Logix</a:t>
            </a:r>
            <a:r>
              <a:rPr lang="en-US" dirty="0"/>
              <a:t>)</a:t>
            </a:r>
          </a:p>
          <a:p>
            <a:r>
              <a:rPr lang="en-US" dirty="0"/>
              <a:t>Poseidon (</a:t>
            </a:r>
            <a:r>
              <a:rPr lang="en-US" dirty="0" err="1"/>
              <a:t>Gentleware</a:t>
            </a:r>
            <a:r>
              <a:rPr lang="en-US" dirty="0"/>
              <a:t>)</a:t>
            </a:r>
          </a:p>
          <a:p>
            <a:endParaRPr lang="en-US" dirty="0"/>
          </a:p>
        </p:txBody>
      </p:sp>
    </p:spTree>
    <p:extLst>
      <p:ext uri="{BB962C8B-B14F-4D97-AF65-F5344CB8AC3E}">
        <p14:creationId xmlns:p14="http://schemas.microsoft.com/office/powerpoint/2010/main" val="2079522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9</TotalTime>
  <Words>424</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Rockwell</vt:lpstr>
      <vt:lpstr>Gallery</vt:lpstr>
      <vt:lpstr>Iss2263  software architecture design  problem of architecture design</vt:lpstr>
      <vt:lpstr>Introduction </vt:lpstr>
      <vt:lpstr>introduction</vt:lpstr>
      <vt:lpstr>Software architecture &amp; design as a bridge</vt:lpstr>
      <vt:lpstr>Outline of architectural design approach </vt:lpstr>
      <vt:lpstr>Challenges of Architecture &amp; Design Phase </vt:lpstr>
      <vt:lpstr>Problems:</vt:lpstr>
      <vt:lpstr>PROBLEMS :</vt:lpstr>
      <vt:lpstr>Tools/Technologies </vt:lpstr>
      <vt:lpstr>PROBLEMS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Iss2263  software architecture design  problem of architecture design</dc:title>
  <dc:creator>afiffuddin noli</dc:creator>
  <cp:lastModifiedBy>afiffuddin noli</cp:lastModifiedBy>
  <cp:revision>2</cp:revision>
  <dcterms:created xsi:type="dcterms:W3CDTF">2020-07-01T06:21:22Z</dcterms:created>
  <dcterms:modified xsi:type="dcterms:W3CDTF">2020-07-01T06:30:48Z</dcterms:modified>
</cp:coreProperties>
</file>